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1381" r:id="rId2"/>
    <p:sldId id="1678" r:id="rId3"/>
    <p:sldId id="1679" r:id="rId4"/>
    <p:sldId id="1680" r:id="rId5"/>
    <p:sldId id="1681" r:id="rId6"/>
    <p:sldId id="1682" r:id="rId7"/>
    <p:sldId id="1683" r:id="rId8"/>
    <p:sldId id="1684" r:id="rId9"/>
    <p:sldId id="1685" r:id="rId10"/>
    <p:sldId id="1639" r:id="rId11"/>
  </p:sldIdLst>
  <p:sldSz cx="9144000" cy="5143500" type="screen16x9"/>
  <p:notesSz cx="5765800" cy="3244850"/>
  <p:custDataLst>
    <p:tags r:id="rId13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902" autoAdjust="0"/>
  </p:normalViewPr>
  <p:slideViewPr>
    <p:cSldViewPr>
      <p:cViewPr varScale="1">
        <p:scale>
          <a:sx n="123" d="100"/>
          <a:sy n="123" d="100"/>
        </p:scale>
        <p:origin x="200" y="400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25143" y="2638127"/>
            <a:ext cx="6023121" cy="1500777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НЕПОЛНЫЕ КВАДРАТНЫЕ УРАВНЕНИЯ И ИХ РЕШЕНИЯ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7" y="2533777"/>
            <a:ext cx="545553" cy="16413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4154" y="486653"/>
            <a:ext cx="176944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8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69403"/>
            <a:ext cx="2275453" cy="1721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39" y="2575148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19108" y="17226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</a:t>
            </a:r>
            <a:r>
              <a:rPr lang="ru-RU" sz="2800" b="1" kern="0"/>
              <a:t>САМОСТОЯТЕЛЬНОГО РЕШЕНИЯ</a:t>
            </a:r>
            <a:endParaRPr lang="ru-RU" sz="28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5272" y="1113620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353 (четные), 354 (четные)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355 (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четные)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B8120-6C43-9A48-91F2-C9996E8CD23C}"/>
              </a:ext>
            </a:extLst>
          </p:cNvPr>
          <p:cNvSpPr txBox="1"/>
          <p:nvPr/>
        </p:nvSpPr>
        <p:spPr>
          <a:xfrm>
            <a:off x="107504" y="861730"/>
            <a:ext cx="8678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346</a:t>
            </a:r>
            <a:r>
              <a:rPr lang="ru-UZ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Приведите данные уравнения к квадратным: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FB4BD38E-457D-454B-9973-E06DCCFCEDE8}"/>
                  </a:ext>
                </a:extLst>
              </p:cNvPr>
              <p:cNvSpPr/>
              <p:nvPr/>
            </p:nvSpPr>
            <p:spPr>
              <a:xfrm>
                <a:off x="214696" y="1465060"/>
                <a:ext cx="5138330" cy="33239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UZ" dirty="0"/>
                  <a:t>2)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−3)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U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+3=12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U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−9=0</m:t>
                    </m:r>
                  </m:oMath>
                </a14:m>
                <a:r>
                  <a:rPr lang="en-US" b="0" i="1" dirty="0"/>
                  <a:t> </a:t>
                </a:r>
              </a:p>
              <a:p>
                <a:r>
                  <a:rPr lang="en-US" b="0" dirty="0"/>
                  <a:t> </a:t>
                </a:r>
                <a:endParaRPr lang="en-US" dirty="0"/>
              </a:p>
              <a:p>
                <a:r>
                  <a:rPr lang="ru-RU" dirty="0"/>
                  <a:t>4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−7=2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en-US" dirty="0"/>
                  <a:t> </a:t>
                </a:r>
                <a:endParaRPr lang="ru-UZ" dirty="0"/>
              </a:p>
            </p:txBody>
          </p:sp>
        </mc:Choice>
        <mc:Fallback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FB4BD38E-457D-454B-9973-E06DCCFCE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6" y="1465060"/>
                <a:ext cx="5138330" cy="3323987"/>
              </a:xfrm>
              <a:prstGeom prst="rect">
                <a:avLst/>
              </a:prstGeom>
              <a:blipFill>
                <a:blip r:embed="rId2"/>
                <a:stretch>
                  <a:fillRect l="-2463" t="-2281" r="-49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227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B8120-6C43-9A48-91F2-C9996E8CD23C}"/>
              </a:ext>
            </a:extLst>
          </p:cNvPr>
          <p:cNvSpPr txBox="1"/>
          <p:nvPr/>
        </p:nvSpPr>
        <p:spPr>
          <a:xfrm>
            <a:off x="35496" y="767942"/>
            <a:ext cx="8678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ru-UZ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Решите квадратное уравнение, разложив его левую часть на множители: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FB4BD38E-457D-454B-9973-E06DCCFCEDE8}"/>
                  </a:ext>
                </a:extLst>
              </p:cNvPr>
              <p:cNvSpPr/>
              <p:nvPr/>
            </p:nvSpPr>
            <p:spPr>
              <a:xfrm>
                <a:off x="183865" y="1711820"/>
                <a:ext cx="2840649" cy="3403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2)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i="1" dirty="0"/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b="0" i="1" dirty="0"/>
              </a:p>
              <a:p>
                <a:r>
                  <a:rPr lang="en-US" i="1" dirty="0"/>
                  <a:t> </a:t>
                </a:r>
              </a:p>
              <a:p>
                <a:r>
                  <a:rPr lang="en-US" dirty="0"/>
                  <a:t>4)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U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:endParaRPr lang="ru-UZ" dirty="0"/>
              </a:p>
            </p:txBody>
          </p:sp>
        </mc:Choice>
        <mc:Fallback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FB4BD38E-457D-454B-9973-E06DCCFCE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65" y="1711820"/>
                <a:ext cx="2840649" cy="3403881"/>
              </a:xfrm>
              <a:prstGeom prst="rect">
                <a:avLst/>
              </a:prstGeom>
              <a:blipFill>
                <a:blip r:embed="rId2"/>
                <a:stretch>
                  <a:fillRect l="-4889" t="-1859" b="-74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507389-25B5-A346-BD7F-451EC17DAA5C}"/>
                  </a:ext>
                </a:extLst>
              </p:cNvPr>
              <p:cNvSpPr txBox="1"/>
              <p:nvPr/>
            </p:nvSpPr>
            <p:spPr>
              <a:xfrm>
                <a:off x="4034295" y="1827235"/>
                <a:ext cx="3107454" cy="1785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U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dirty="0"/>
                  <a:t> </a:t>
                </a:r>
                <a:endParaRPr lang="ru-UZ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507389-25B5-A346-BD7F-451EC17DA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295" y="1827235"/>
                <a:ext cx="3107454" cy="1785104"/>
              </a:xfrm>
              <a:prstGeom prst="rect">
                <a:avLst/>
              </a:prstGeom>
              <a:blipFill>
                <a:blip r:embed="rId3"/>
                <a:stretch>
                  <a:fillRect l="-5285" t="-2837" r="-407" b="-141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817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69973"/>
            <a:ext cx="9144000" cy="39575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НЕПОЛНЫЕ КВАДРАТНЫЕ УРАВНЕНИЯ И ИХ РЕШЕНИЯ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335684" y="1073904"/>
                <a:ext cx="8593416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К</a:t>
                </a:r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вадратное уравнение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называют </a:t>
                </a:r>
                <a:r>
                  <a:rPr lang="ru-RU" sz="28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неполным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если хотя бы один из коэффициентов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или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равен нулю. </a:t>
                </a:r>
              </a:p>
              <a:p>
                <a:endParaRPr 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b="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ru-RU" sz="28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ru-RU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ru-RU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ru-RU" sz="28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84" y="1073904"/>
                <a:ext cx="8593416" cy="3108543"/>
              </a:xfrm>
              <a:prstGeom prst="rect">
                <a:avLst/>
              </a:prstGeom>
              <a:blipFill>
                <a:blip r:embed="rId2"/>
                <a:stretch>
                  <a:fillRect l="-1475" t="-2033" r="-147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78094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69973"/>
            <a:ext cx="9144000" cy="39575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НЕПОЛНЫЕ КВАДРАТНЫЕ УРАВНЕНИЯ И ИХ РЕШЕНИЯ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32454" y="937915"/>
                <a:ext cx="8593416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1.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</a:p>
              <a:p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Разделив обе части уравнения на 5, получим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UZ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4" y="937915"/>
                <a:ext cx="8593416" cy="3539430"/>
              </a:xfrm>
              <a:prstGeom prst="rect">
                <a:avLst/>
              </a:prstGeom>
              <a:blipFill>
                <a:blip r:embed="rId2"/>
                <a:stretch>
                  <a:fillRect l="-1475" t="-178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7140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69973"/>
            <a:ext cx="9144000" cy="39575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НЕПОЛНЫЕ КВАДРАТНЫЕ УРАВНЕНИЯ И ИХ РЕШЕНИЯ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31845" y="771556"/>
                <a:ext cx="8593416" cy="416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−27=0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±3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+7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Это уравнение не имеет действительных корней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5" y="771556"/>
                <a:ext cx="8593416" cy="4165179"/>
              </a:xfrm>
              <a:prstGeom prst="rect">
                <a:avLst/>
              </a:prstGeom>
              <a:blipFill>
                <a:blip r:embed="rId2"/>
                <a:stretch>
                  <a:fillRect l="-1475" t="-1520" b="-304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159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69973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219361" y="771556"/>
                <a:ext cx="8405899" cy="4232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353.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=125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=25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=−5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5)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−64=0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−16=0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±4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1" y="771556"/>
                <a:ext cx="8405899" cy="4232762"/>
              </a:xfrm>
              <a:prstGeom prst="rect">
                <a:avLst/>
              </a:prstGeom>
              <a:blipFill>
                <a:blip r:embed="rId2"/>
                <a:stretch>
                  <a:fillRect l="-1508" t="-149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D1D94C-C781-7E44-87B9-2C77C87198FE}"/>
                  </a:ext>
                </a:extLst>
              </p:cNvPr>
              <p:cNvSpPr txBox="1"/>
              <p:nvPr/>
            </p:nvSpPr>
            <p:spPr>
              <a:xfrm>
                <a:off x="4355976" y="1248399"/>
                <a:ext cx="1952586" cy="2907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7) 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=81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9)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0,04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UZ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=400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D1D94C-C781-7E44-87B9-2C77C8719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248399"/>
                <a:ext cx="1952586" cy="2907527"/>
              </a:xfrm>
              <a:prstGeom prst="rect">
                <a:avLst/>
              </a:prstGeom>
              <a:blipFill>
                <a:blip r:embed="rId3"/>
                <a:stretch>
                  <a:fillRect l="-9740" t="-870" r="-4545" b="-43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032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69973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219361" y="771556"/>
                <a:ext cx="8405899" cy="4064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−7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1" y="771556"/>
                <a:ext cx="8405899" cy="4064061"/>
              </a:xfrm>
              <a:prstGeom prst="rect">
                <a:avLst/>
              </a:prstGeom>
              <a:blipFill>
                <a:blip r:embed="rId2"/>
                <a:stretch>
                  <a:fillRect l="-1508" t="-155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D1D94C-C781-7E44-87B9-2C77C87198FE}"/>
                  </a:ext>
                </a:extLst>
              </p:cNvPr>
              <p:cNvSpPr txBox="1"/>
              <p:nvPr/>
            </p:nvSpPr>
            <p:spPr>
              <a:xfrm>
                <a:off x="3995936" y="1680940"/>
                <a:ext cx="2067874" cy="3108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9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7)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i="1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400" i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D1D94C-C781-7E44-87B9-2C77C8719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680940"/>
                <a:ext cx="2067874" cy="3108800"/>
              </a:xfrm>
              <a:prstGeom prst="rect">
                <a:avLst/>
              </a:prstGeom>
              <a:blipFill>
                <a:blip r:embed="rId3"/>
                <a:stretch>
                  <a:fillRect l="-8537" t="-81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162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69973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219361" y="771556"/>
                <a:ext cx="8405899" cy="4181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−169=0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−13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−16=0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1" y="771556"/>
                <a:ext cx="8405899" cy="4181401"/>
              </a:xfrm>
              <a:prstGeom prst="rect">
                <a:avLst/>
              </a:prstGeom>
              <a:blipFill>
                <a:blip r:embed="rId2"/>
                <a:stretch>
                  <a:fillRect l="-1508" t="-151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D1D94C-C781-7E44-87B9-2C77C87198FE}"/>
                  </a:ext>
                </a:extLst>
              </p:cNvPr>
              <p:cNvSpPr txBox="1"/>
              <p:nvPr/>
            </p:nvSpPr>
            <p:spPr>
              <a:xfrm>
                <a:off x="3995936" y="1581726"/>
                <a:ext cx="1550233" cy="3046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7)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400" i="1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2400" i="1" dirty="0"/>
                  <a:t>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D1D94C-C781-7E44-87B9-2C77C8719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581726"/>
                <a:ext cx="1550233" cy="3046796"/>
              </a:xfrm>
              <a:prstGeom prst="rect">
                <a:avLst/>
              </a:prstGeom>
              <a:blipFill>
                <a:blip r:embed="rId3"/>
                <a:stretch>
                  <a:fillRect l="-11382" r="-6504" b="-124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62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16512</TotalTime>
  <Words>524</Words>
  <Application>Microsoft Macintosh PowerPoint</Application>
  <PresentationFormat>Экран (16:9)</PresentationFormat>
  <Paragraphs>108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1451</cp:revision>
  <dcterms:created xsi:type="dcterms:W3CDTF">2020-04-09T07:32:19Z</dcterms:created>
  <dcterms:modified xsi:type="dcterms:W3CDTF">2021-01-19T01:13:12Z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