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1381" r:id="rId2"/>
    <p:sldId id="1665" r:id="rId3"/>
    <p:sldId id="1675" r:id="rId4"/>
    <p:sldId id="1676" r:id="rId5"/>
    <p:sldId id="1677" r:id="rId6"/>
    <p:sldId id="1678" r:id="rId7"/>
    <p:sldId id="1680" r:id="rId8"/>
    <p:sldId id="1679" r:id="rId9"/>
    <p:sldId id="1639" r:id="rId10"/>
  </p:sldIdLst>
  <p:sldSz cx="9144000" cy="5143500" type="screen16x9"/>
  <p:notesSz cx="5765800" cy="3244850"/>
  <p:custDataLst>
    <p:tags r:id="rId12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1" autoAdjust="0"/>
    <p:restoredTop sz="92902" autoAdjust="0"/>
  </p:normalViewPr>
  <p:slideViewPr>
    <p:cSldViewPr>
      <p:cViewPr varScale="1">
        <p:scale>
          <a:sx n="137" d="100"/>
          <a:sy n="137" d="100"/>
        </p:scale>
        <p:origin x="1000" y="176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>
    <p:wip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25143" y="2638127"/>
            <a:ext cx="6023121" cy="936520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lang="ru-RU" sz="32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20131">
              <a:lnSpc>
                <a:spcPts val="4431"/>
              </a:lnSpc>
            </a:pPr>
            <a:r>
              <a:rPr lang="ru-RU" sz="3200" b="1" dirty="0">
                <a:solidFill>
                  <a:srgbClr val="002060"/>
                </a:solidFill>
                <a:latin typeface="Arial"/>
                <a:cs typeface="Arial"/>
              </a:rPr>
              <a:t>РЕШЕНИЕ ПРИМЕРОВ</a:t>
            </a:r>
            <a:endParaRPr lang="en-US" sz="3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3527" y="2533777"/>
            <a:ext cx="545553" cy="164138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516217" y="361576"/>
            <a:ext cx="189651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516217" y="361576"/>
            <a:ext cx="189651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624154" y="486653"/>
            <a:ext cx="176944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8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177" y="3147814"/>
            <a:ext cx="1907516" cy="1443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107504" y="748892"/>
                <a:ext cx="8705275" cy="3906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350.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корни уравнения:</a:t>
                </a:r>
              </a:p>
              <a:p>
                <a:r>
                  <a:rPr 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49</m:t>
                        </m:r>
                      </m:den>
                    </m:f>
                  </m:oMath>
                </a14:m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49</m:t>
                            </m:r>
                          </m:den>
                        </m:f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49</m:t>
                            </m:r>
                          </m:den>
                        </m:f>
                      </m:e>
                    </m:rad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4)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6)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=13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e>
                    </m:rad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748892"/>
                <a:ext cx="8705275" cy="3906454"/>
              </a:xfrm>
              <a:prstGeom prst="rect">
                <a:avLst/>
              </a:prstGeom>
              <a:blipFill>
                <a:blip r:embed="rId2"/>
                <a:stretch>
                  <a:fillRect l="-1164" b="-97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4936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5EB8120-6C43-9A48-91F2-C9996E8CD23C}"/>
                  </a:ext>
                </a:extLst>
              </p:cNvPr>
              <p:cNvSpPr txBox="1"/>
              <p:nvPr/>
            </p:nvSpPr>
            <p:spPr>
              <a:xfrm>
                <a:off x="107504" y="861730"/>
                <a:ext cx="8678786" cy="421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51</a:t>
                </a:r>
                <a:r>
                  <a:rPr lang="ru-UZ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Решите уравнения:</a:t>
                </a:r>
              </a:p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−121=0</m:t>
                    </m:r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+11</m:t>
                        </m:r>
                      </m:e>
                    </m:d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=−11,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=11</m:t>
                    </m:r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4)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UZ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ru-UZ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5EB8120-6C43-9A48-91F2-C9996E8CD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61730"/>
                <a:ext cx="8678786" cy="4211666"/>
              </a:xfrm>
              <a:prstGeom prst="rect">
                <a:avLst/>
              </a:prstGeom>
              <a:blipFill>
                <a:blip r:embed="rId2"/>
                <a:stretch>
                  <a:fillRect l="-1462" t="-150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FD6C62-8744-754F-AA37-8B4DE4E9B442}"/>
                  </a:ext>
                </a:extLst>
              </p:cNvPr>
              <p:cNvSpPr txBox="1"/>
              <p:nvPr/>
            </p:nvSpPr>
            <p:spPr>
              <a:xfrm>
                <a:off x="4446897" y="1372295"/>
                <a:ext cx="2536207" cy="1338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6)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+12=0</m:t>
                      </m:r>
                    </m:oMath>
                  </m:oMathPara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UZ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=−12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ru-RU" dirty="0"/>
                  <a:t>нет решений</a:t>
                </a:r>
                <a:endParaRPr lang="ru-UZ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FD6C62-8744-754F-AA37-8B4DE4E9B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897" y="1372295"/>
                <a:ext cx="2536207" cy="1338828"/>
              </a:xfrm>
              <a:prstGeom prst="rect">
                <a:avLst/>
              </a:prstGeom>
              <a:blipFill>
                <a:blip r:embed="rId3"/>
                <a:stretch>
                  <a:fillRect l="-8416" t="-2830" r="-990" b="-1603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8945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5EB8120-6C43-9A48-91F2-C9996E8CD23C}"/>
                  </a:ext>
                </a:extLst>
              </p:cNvPr>
              <p:cNvSpPr txBox="1"/>
              <p:nvPr/>
            </p:nvSpPr>
            <p:spPr>
              <a:xfrm>
                <a:off x="107504" y="861730"/>
                <a:ext cx="8678786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1</a:t>
                </a:r>
                <a:r>
                  <a:rPr lang="ru-UZ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Определите коэффициенты </a:t>
                </a:r>
              </a:p>
              <a:p>
                <a:pPr>
                  <a:defRPr/>
                </a:pPr>
                <a:r>
                  <a:rPr lang="ru-RU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квадратного уравнения: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а) 6х</m:t>
                    </m:r>
                    <m:r>
                      <a:rPr lang="ru-RU" sz="2400" i="1" baseline="30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2 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х + 4 = 0 </m:t>
                    </m:r>
                  </m:oMath>
                </a14:m>
                <a:r>
                  <a:rPr lang="ru-RU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б) 12х  −  х</m:t>
                    </m:r>
                    <m:r>
                      <a:rPr lang="ru-RU" sz="2400" i="1" baseline="30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2 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 0</m:t>
                    </m:r>
                  </m:oMath>
                </a14:m>
                <a:r>
                  <a:rPr lang="ru-RU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в) 8 + 5х</m:t>
                    </m:r>
                    <m:r>
                      <a:rPr lang="ru-RU" sz="2400" i="1" baseline="30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0</m:t>
                    </m:r>
                  </m:oMath>
                </a14:m>
                <a:r>
                  <a:rPr lang="ru-RU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д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х – 6х</m:t>
                    </m:r>
                    <m:r>
                      <a:rPr lang="ru-RU" sz="2400" i="1" baseline="30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0</m:t>
                    </m:r>
                  </m:oMath>
                </a14:m>
                <a:r>
                  <a:rPr lang="ru-RU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е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− х + х</m:t>
                    </m:r>
                    <m:r>
                      <a:rPr lang="ru-RU" sz="2400" i="1" baseline="30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 15 = 0</m:t>
                    </m:r>
                  </m:oMath>
                </a14:m>
                <a:r>
                  <a:rPr lang="ru-RU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ж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− 9х</m:t>
                    </m:r>
                    <m:r>
                      <a:rPr lang="ru-RU" sz="2400" i="1" baseline="30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2 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+ 3 = 0 </m:t>
                    </m:r>
                  </m:oMath>
                </a14:m>
                <a:r>
                  <a:rPr lang="ru-RU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defRPr/>
                </a:pPr>
                <a:endParaRPr lang="ru-UZ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5EB8120-6C43-9A48-91F2-C9996E8CD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61730"/>
                <a:ext cx="8678786" cy="4708981"/>
              </a:xfrm>
              <a:prstGeom prst="rect">
                <a:avLst/>
              </a:prstGeom>
              <a:blipFill>
                <a:blip r:embed="rId2"/>
                <a:stretch>
                  <a:fillRect l="-1608" t="-161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52E34A4-E744-7F47-A692-609D4AE41553}"/>
              </a:ext>
            </a:extLst>
          </p:cNvPr>
          <p:cNvSpPr/>
          <p:nvPr/>
        </p:nvSpPr>
        <p:spPr>
          <a:xfrm>
            <a:off x="4283464" y="1902099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а = 6, в = -1, с = 4;</a:t>
            </a:r>
          </a:p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а = -1, в = 12, с = 0;</a:t>
            </a:r>
          </a:p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а = 5, в = 0, с = 8;</a:t>
            </a:r>
          </a:p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д) а = -6, в =1, с = 0;</a:t>
            </a:r>
          </a:p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е) а = 1, в =-1, с = -15;</a:t>
            </a:r>
          </a:p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ж) а = -9, в = 0, с = 3.</a:t>
            </a:r>
            <a:endParaRPr lang="ru-UZ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808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EB8120-6C43-9A48-91F2-C9996E8CD23C}"/>
              </a:ext>
            </a:extLst>
          </p:cNvPr>
          <p:cNvSpPr txBox="1"/>
          <p:nvPr/>
        </p:nvSpPr>
        <p:spPr>
          <a:xfrm>
            <a:off x="107504" y="861730"/>
            <a:ext cx="8678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2</a:t>
            </a:r>
            <a:r>
              <a:rPr lang="ru-UZ" sz="2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Решите уравнения:</a:t>
            </a:r>
          </a:p>
          <a:p>
            <a:pPr>
              <a:defRPr/>
            </a:pPr>
            <a:endParaRPr lang="ru-UZ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Объект 2">
                <a:extLst>
                  <a:ext uri="{FF2B5EF4-FFF2-40B4-BE49-F238E27FC236}">
                    <a16:creationId xmlns:a16="http://schemas.microsoft.com/office/drawing/2014/main" id="{C36BF2A9-5248-D743-94C7-8FFDE63CBF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338783"/>
                <a:ext cx="3812232" cy="532859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>
                  <a:defRPr>
                    <a:latin typeface="+mn-lt"/>
                    <a:ea typeface="+mn-ea"/>
                    <a:cs typeface="+mn-cs"/>
                  </a:defRPr>
                </a:lvl1pPr>
                <a:lvl2pPr marL="724883">
                  <a:defRPr>
                    <a:latin typeface="+mn-lt"/>
                    <a:ea typeface="+mn-ea"/>
                    <a:cs typeface="+mn-cs"/>
                  </a:defRPr>
                </a:lvl2pPr>
                <a:lvl3pPr marL="1449768">
                  <a:defRPr>
                    <a:latin typeface="+mn-lt"/>
                    <a:ea typeface="+mn-ea"/>
                    <a:cs typeface="+mn-cs"/>
                  </a:defRPr>
                </a:lvl3pPr>
                <a:lvl4pPr marL="2174652">
                  <a:defRPr>
                    <a:latin typeface="+mn-lt"/>
                    <a:ea typeface="+mn-ea"/>
                    <a:cs typeface="+mn-cs"/>
                  </a:defRPr>
                </a:lvl4pPr>
                <a:lvl5pPr marL="2899537">
                  <a:defRPr>
                    <a:latin typeface="+mn-lt"/>
                    <a:ea typeface="+mn-ea"/>
                    <a:cs typeface="+mn-cs"/>
                  </a:defRPr>
                </a:lvl5pPr>
                <a:lvl6pPr marL="3624422">
                  <a:defRPr>
                    <a:latin typeface="+mn-lt"/>
                    <a:ea typeface="+mn-ea"/>
                    <a:cs typeface="+mn-cs"/>
                  </a:defRPr>
                </a:lvl6pPr>
                <a:lvl7pPr marL="4349305">
                  <a:defRPr>
                    <a:latin typeface="+mn-lt"/>
                    <a:ea typeface="+mn-ea"/>
                    <a:cs typeface="+mn-cs"/>
                  </a:defRPr>
                </a:lvl7pPr>
                <a:lvl8pPr marL="5074190">
                  <a:defRPr>
                    <a:latin typeface="+mn-lt"/>
                    <a:ea typeface="+mn-ea"/>
                    <a:cs typeface="+mn-cs"/>
                  </a:defRPr>
                </a:lvl8pPr>
                <a:lvl9pPr marL="5799074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r>
                  <a:rPr lang="ru-RU" sz="2400" b="1" i="1" kern="0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ru-RU" sz="2400" b="0" i="1" kern="0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а) х(2+5х)=0,</m:t>
                    </m:r>
                  </m:oMath>
                </a14:m>
                <a:endParaRPr lang="ru-RU" sz="24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kern="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 х=0 или 2+5х =0,</m:t>
                      </m:r>
                    </m:oMath>
                  </m:oMathPara>
                </a14:m>
                <a:endParaRPr lang="ru-RU" sz="24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kern="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5х = −2,</m:t>
                      </m:r>
                    </m:oMath>
                  </m:oMathPara>
                </a14:m>
                <a:endParaRPr lang="ru-RU" sz="24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kern="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х= −2,5.</m:t>
                      </m:r>
                    </m:oMath>
                  </m:oMathPara>
                </a14:m>
                <a:endParaRPr lang="ru-RU" sz="24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Ответ: 0; −2,5.</m:t>
                      </m:r>
                    </m:oMath>
                  </m:oMathPara>
                </a14:m>
                <a:endParaRPr lang="ru-RU" sz="2400" i="1" kern="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914400"/>
                <a14:m>
                  <m:oMath xmlns:m="http://schemas.openxmlformats.org/officeDocument/2006/math">
                    <m:r>
                      <a:rPr lang="ru-RU" sz="2400" b="0" i="1" kern="0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б)</m:t>
                    </m:r>
                    <m:r>
                      <a:rPr lang="ru-RU" sz="2400" b="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3х</m:t>
                    </m:r>
                    <m:r>
                      <a:rPr lang="ru-RU" sz="2400" b="0" i="1" kern="0" baseline="30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2400" b="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 27,</m:t>
                    </m:r>
                  </m:oMath>
                </a14:m>
                <a:r>
                  <a:rPr lang="ru-RU" sz="2400" i="1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defTabSz="914400"/>
                <a14:m>
                  <m:oMath xmlns:m="http://schemas.openxmlformats.org/officeDocument/2006/math">
                    <m:r>
                      <a:rPr lang="ru-RU" sz="2400" b="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 х</m:t>
                    </m:r>
                    <m:r>
                      <a:rPr lang="ru-RU" sz="2400" b="0" i="1" kern="0" baseline="30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2400" b="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 27/3,</m:t>
                    </m:r>
                  </m:oMath>
                </a14:m>
                <a:r>
                  <a:rPr lang="ru-RU" sz="2400" i="1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defTabSz="914400"/>
                <a14:m>
                  <m:oMath xmlns:m="http://schemas.openxmlformats.org/officeDocument/2006/math">
                    <m:r>
                      <a:rPr lang="ru-RU" sz="2400" b="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 х</m:t>
                    </m:r>
                    <m:r>
                      <a:rPr lang="ru-RU" sz="2400" b="0" i="1" kern="0" baseline="30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a:rPr lang="ru-RU" sz="2400" b="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 9,</m:t>
                    </m:r>
                  </m:oMath>
                </a14:m>
                <a:r>
                  <a:rPr lang="ru-RU" sz="2400" i="1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defTabSz="914400"/>
                <a14:m>
                  <m:oMath xmlns:m="http://schemas.openxmlformats.org/officeDocument/2006/math">
                    <m:r>
                      <a:rPr lang="ru-RU" sz="2400" b="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 х =−3,х=3.</m:t>
                    </m:r>
                  </m:oMath>
                </a14:m>
                <a:r>
                  <a:rPr lang="ru-RU" sz="2400" i="1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kern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Ответ: −3;3.</m:t>
                      </m:r>
                    </m:oMath>
                  </m:oMathPara>
                </a14:m>
                <a:endParaRPr lang="ru-RU" sz="2400" i="1" kern="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Объект 2">
                <a:extLst>
                  <a:ext uri="{FF2B5EF4-FFF2-40B4-BE49-F238E27FC236}">
                    <a16:creationId xmlns:a16="http://schemas.microsoft.com/office/drawing/2014/main" id="{C36BF2A9-5248-D743-94C7-8FFDE63CB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38783"/>
                <a:ext cx="3812232" cy="5328592"/>
              </a:xfrm>
              <a:prstGeom prst="rect">
                <a:avLst/>
              </a:prstGeom>
              <a:blipFill>
                <a:blip r:embed="rId2"/>
                <a:stretch>
                  <a:fillRect l="-166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3C9017B8-6223-C74A-B237-BA6D4E147CE5}"/>
                  </a:ext>
                </a:extLst>
              </p:cNvPr>
              <p:cNvSpPr/>
              <p:nvPr/>
            </p:nvSpPr>
            <p:spPr>
              <a:xfrm>
                <a:off x="3928167" y="1299518"/>
                <a:ext cx="4572000" cy="378565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в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х(5х −2) =0,</m:t>
                    </m:r>
                  </m:oMath>
                </a14:m>
                <a:r>
                  <a:rPr lang="ru-RU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х=0   или   5х−2 =0,</m:t>
                    </m:r>
                  </m:oMath>
                </a14:m>
                <a:r>
                  <a:rPr lang="ru-RU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       5х = 2, </m:t>
                      </m:r>
                    </m:oMath>
                  </m:oMathPara>
                </a14:m>
                <a:endParaRPr lang="ru-RU" sz="2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            х = 2,5.</m:t>
                      </m:r>
                    </m:oMath>
                  </m:oMathPara>
                </a14:m>
                <a:endParaRPr lang="ru-RU" sz="2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Ответ: 0; 2,5.</m:t>
                      </m:r>
                    </m:oMath>
                  </m:oMathPara>
                </a14:m>
                <a:endParaRPr lang="ru-RU" sz="2400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г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− 5</m:t>
                    </m:r>
                    <m:r>
                      <a:rPr 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х</m:t>
                    </m:r>
                    <m:r>
                      <a:rPr lang="ru-RU" sz="2400" i="1" baseline="30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2 </m:t>
                    </m:r>
                    <m:r>
                      <a:rPr 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− 125, </m:t>
                    </m:r>
                  </m:oMath>
                </a14:m>
                <a:r>
                  <a:rPr lang="ru-RU" sz="2400" i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</m:t>
                    </m:r>
                    <m:r>
                      <a:rPr 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х</m:t>
                    </m:r>
                    <m:r>
                      <a:rPr lang="ru-RU" sz="2400" i="1" baseline="30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2 </m:t>
                    </m:r>
                    <m:r>
                      <a:rPr 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−125/−5,</m:t>
                    </m:r>
                  </m:oMath>
                </a14:m>
                <a:r>
                  <a:rPr lang="ru-RU" sz="2400" i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х</m:t>
                    </m:r>
                    <m:r>
                      <a:rPr lang="ru-RU" sz="2400" i="1" baseline="30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= 25,</m:t>
                    </m:r>
                  </m:oMath>
                </a14:m>
                <a:r>
                  <a:rPr lang="ru-RU" sz="2400" i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х = − 5,  х = 5.</m:t>
                    </m:r>
                  </m:oMath>
                </a14:m>
                <a:r>
                  <a:rPr lang="ru-RU" sz="2400" i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Ответ: −5;5.</m:t>
                      </m:r>
                    </m:oMath>
                  </m:oMathPara>
                </a14:m>
                <a:endParaRPr lang="ru-RU" sz="2400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3C9017B8-6223-C74A-B237-BA6D4E147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167" y="1299518"/>
                <a:ext cx="4572000" cy="3785652"/>
              </a:xfrm>
              <a:prstGeom prst="rect">
                <a:avLst/>
              </a:prstGeom>
              <a:blipFill>
                <a:blip r:embed="rId3"/>
                <a:stretch>
                  <a:fillRect l="-1385" b="-200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8690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EB8120-6C43-9A48-91F2-C9996E8CD23C}"/>
              </a:ext>
            </a:extLst>
          </p:cNvPr>
          <p:cNvSpPr txBox="1"/>
          <p:nvPr/>
        </p:nvSpPr>
        <p:spPr>
          <a:xfrm>
            <a:off x="107504" y="861730"/>
            <a:ext cx="8678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346</a:t>
            </a:r>
            <a:r>
              <a:rPr lang="ru-UZ" sz="2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Приведите данные уравнения к квадратным: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FB4BD38E-457D-454B-9973-E06DCCFCEDE8}"/>
                  </a:ext>
                </a:extLst>
              </p:cNvPr>
              <p:cNvSpPr/>
              <p:nvPr/>
            </p:nvSpPr>
            <p:spPr>
              <a:xfrm>
                <a:off x="214696" y="1465060"/>
                <a:ext cx="4837991" cy="2877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UZ" dirty="0"/>
                  <a:t>1)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U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−4=0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3)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:endParaRPr lang="ru-UZ" dirty="0"/>
              </a:p>
            </p:txBody>
          </p:sp>
        </mc:Choice>
        <mc:Fallback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FB4BD38E-457D-454B-9973-E06DCCFCED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96" y="1465060"/>
                <a:ext cx="4837991" cy="2877711"/>
              </a:xfrm>
              <a:prstGeom prst="rect">
                <a:avLst/>
              </a:prstGeom>
              <a:blipFill>
                <a:blip r:embed="rId2"/>
                <a:stretch>
                  <a:fillRect l="-2618" t="-264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2271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EB8120-6C43-9A48-91F2-C9996E8CD23C}"/>
              </a:ext>
            </a:extLst>
          </p:cNvPr>
          <p:cNvSpPr txBox="1"/>
          <p:nvPr/>
        </p:nvSpPr>
        <p:spPr>
          <a:xfrm>
            <a:off x="107504" y="861730"/>
            <a:ext cx="8678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UZ" sz="2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Решите уравнение: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FB4BD38E-457D-454B-9973-E06DCCFCEDE8}"/>
                  </a:ext>
                </a:extLst>
              </p:cNvPr>
              <p:cNvSpPr/>
              <p:nvPr/>
            </p:nvSpPr>
            <p:spPr>
              <a:xfrm>
                <a:off x="199686" y="1341777"/>
                <a:ext cx="2868349" cy="4108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UZ" dirty="0"/>
                  <a:t>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U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U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U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  <a:p>
                <a:pPr/>
                <a:r>
                  <a:rPr lang="en-US" dirty="0"/>
                  <a:t>3)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U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  <a:p>
                <a:pPr/>
                <a:r>
                  <a:rPr lang="en-US" dirty="0"/>
                  <a:t>4)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U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  <a:p>
                <a:endParaRPr lang="ru-UZ" dirty="0"/>
              </a:p>
            </p:txBody>
          </p:sp>
        </mc:Choice>
        <mc:Fallback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FB4BD38E-457D-454B-9973-E06DCCFCED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86" y="1341777"/>
                <a:ext cx="2868349" cy="4108817"/>
              </a:xfrm>
              <a:prstGeom prst="rect">
                <a:avLst/>
              </a:prstGeom>
              <a:blipFill>
                <a:blip r:embed="rId2"/>
                <a:stretch>
                  <a:fillRect l="-4405" t="-153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D11E3543-B146-0B44-9891-DAA56563C10B}"/>
                  </a:ext>
                </a:extLst>
              </p:cNvPr>
              <p:cNvSpPr/>
              <p:nvPr/>
            </p:nvSpPr>
            <p:spPr>
              <a:xfrm>
                <a:off x="4446897" y="1270521"/>
                <a:ext cx="3174843" cy="4108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5</a:t>
                </a:r>
                <a:r>
                  <a:rPr lang="ru-UZ" dirty="0"/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U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U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=10,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=−10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6)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dirty="0"/>
                  <a:t>7)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49</m:t>
                    </m:r>
                  </m:oMath>
                </a14:m>
                <a:endParaRPr lang="en-US" dirty="0"/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ru-U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</a:t>
                </a:r>
              </a:p>
              <a:p>
                <a:pPr/>
                <a:r>
                  <a:rPr lang="en-US" dirty="0"/>
                  <a:t>8)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64</m:t>
                    </m:r>
                  </m:oMath>
                </a14:m>
                <a:endParaRPr lang="en-US" dirty="0"/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ru-U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ru-UZ" dirty="0"/>
              </a:p>
            </p:txBody>
          </p:sp>
        </mc:Choice>
        <mc:Fallback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D11E3543-B146-0B44-9891-DAA56563C1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897" y="1270521"/>
                <a:ext cx="3174843" cy="4108817"/>
              </a:xfrm>
              <a:prstGeom prst="rect">
                <a:avLst/>
              </a:prstGeom>
              <a:blipFill>
                <a:blip r:embed="rId3"/>
                <a:stretch>
                  <a:fillRect l="-3984" t="-153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7212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EB8120-6C43-9A48-91F2-C9996E8CD23C}"/>
              </a:ext>
            </a:extLst>
          </p:cNvPr>
          <p:cNvSpPr txBox="1"/>
          <p:nvPr/>
        </p:nvSpPr>
        <p:spPr>
          <a:xfrm>
            <a:off x="35496" y="767942"/>
            <a:ext cx="8678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ru-UZ" sz="2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Решите квадратное уравнение, разложив его левую часть на множители: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FB4BD38E-457D-454B-9973-E06DCCFCEDE8}"/>
                  </a:ext>
                </a:extLst>
              </p:cNvPr>
              <p:cNvSpPr/>
              <p:nvPr/>
            </p:nvSpPr>
            <p:spPr>
              <a:xfrm>
                <a:off x="183865" y="1711820"/>
                <a:ext cx="2923877" cy="34096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UZ" dirty="0"/>
                  <a:t>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U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U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3)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U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=0,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endParaRPr lang="ru-UZ" dirty="0"/>
              </a:p>
            </p:txBody>
          </p:sp>
        </mc:Choice>
        <mc:Fallback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FB4BD38E-457D-454B-9973-E06DCCFCED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65" y="1711820"/>
                <a:ext cx="2923877" cy="3409651"/>
              </a:xfrm>
              <a:prstGeom prst="rect">
                <a:avLst/>
              </a:prstGeom>
              <a:blipFill>
                <a:blip r:embed="rId2"/>
                <a:stretch>
                  <a:fillRect l="-4762" t="-1852" b="-74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507389-25B5-A346-BD7F-451EC17DAA5C}"/>
                  </a:ext>
                </a:extLst>
              </p:cNvPr>
              <p:cNvSpPr txBox="1"/>
              <p:nvPr/>
            </p:nvSpPr>
            <p:spPr>
              <a:xfrm>
                <a:off x="4034295" y="1827235"/>
                <a:ext cx="3107454" cy="17851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5)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+4=0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U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−2=0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</a:t>
                </a:r>
                <a:endParaRPr lang="ru-UZ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507389-25B5-A346-BD7F-451EC17DA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295" y="1827235"/>
                <a:ext cx="3107454" cy="1785104"/>
              </a:xfrm>
              <a:prstGeom prst="rect">
                <a:avLst/>
              </a:prstGeom>
              <a:blipFill>
                <a:blip r:embed="rId3"/>
                <a:stretch>
                  <a:fillRect l="-5285" t="-2837" r="-407" b="-141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817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139" y="2575148"/>
            <a:ext cx="393153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19108" y="172260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</a:t>
            </a:r>
            <a:r>
              <a:rPr lang="ru-RU" sz="2800" b="1" kern="0"/>
              <a:t>САМОСТОЯТЕЛЬНОГО РЕШЕНИЯ</a:t>
            </a:r>
            <a:endParaRPr lang="ru-RU" sz="2800" b="1" kern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5272" y="111362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Решить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346 (четные), 352 (четные)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 стр.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1727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a6bbbb55cb81a38516099dac32f985d2592ace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16459</TotalTime>
  <Words>663</Words>
  <Application>Microsoft Macintosh PowerPoint</Application>
  <PresentationFormat>Экран (16:9)</PresentationFormat>
  <Paragraphs>103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Rano7kh@icloud.com</cp:lastModifiedBy>
  <cp:revision>1446</cp:revision>
  <dcterms:created xsi:type="dcterms:W3CDTF">2020-04-09T07:32:19Z</dcterms:created>
  <dcterms:modified xsi:type="dcterms:W3CDTF">2021-01-19T00:19:20Z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