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381" r:id="rId2"/>
    <p:sldId id="1665" r:id="rId3"/>
    <p:sldId id="1666" r:id="rId4"/>
    <p:sldId id="1667" r:id="rId5"/>
    <p:sldId id="1668" r:id="rId6"/>
    <p:sldId id="1669" r:id="rId7"/>
    <p:sldId id="1670" r:id="rId8"/>
    <p:sldId id="1671" r:id="rId9"/>
    <p:sldId id="1672" r:id="rId10"/>
    <p:sldId id="1673" r:id="rId11"/>
    <p:sldId id="1674" r:id="rId12"/>
    <p:sldId id="1675" r:id="rId13"/>
    <p:sldId id="1639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2902" autoAdjust="0"/>
  </p:normalViewPr>
  <p:slideViewPr>
    <p:cSldViewPr>
      <p:cViewPr varScale="1">
        <p:scale>
          <a:sx n="123" d="100"/>
          <a:sy n="123" d="100"/>
        </p:scale>
        <p:origin x="200" y="40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5143" y="2638127"/>
            <a:ext cx="6023121" cy="150077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КВАДРАТНОЕ УРАВНЕНИЕ И ЕГО КОРНИ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177" y="3147814"/>
            <a:ext cx="1907516" cy="1443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/>
              <p:nvPr/>
            </p:nvSpPr>
            <p:spPr>
              <a:xfrm>
                <a:off x="183662" y="854090"/>
                <a:ext cx="8678786" cy="3930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:r>
                  <a:rPr lang="ru-UZ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корни уравнения:</a:t>
                </a:r>
              </a:p>
              <a:p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</m:oMath>
                </a14:m>
                <a:endParaRPr lang="en-US" sz="28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16</m:t>
                            </m:r>
                          </m:den>
                        </m:f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  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16</m:t>
                            </m:r>
                          </m:den>
                        </m:f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16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 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16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62" y="854090"/>
                <a:ext cx="8678786" cy="3930115"/>
              </a:xfrm>
              <a:prstGeom prst="rect">
                <a:avLst/>
              </a:prstGeom>
              <a:blipFill>
                <a:blip r:embed="rId2"/>
                <a:stretch>
                  <a:fillRect l="-1462" t="-19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602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/>
              <p:nvPr/>
            </p:nvSpPr>
            <p:spPr>
              <a:xfrm>
                <a:off x="183662" y="854090"/>
                <a:ext cx="8678786" cy="336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:r>
                  <a:rPr lang="ru-UZ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корни уравнения: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</m:oMath>
                </a14:m>
                <a:endParaRPr lang="en-US" sz="28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  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7)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49</m:t>
                        </m:r>
                      </m:den>
                    </m:f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25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49</m:t>
                            </m:r>
                          </m:den>
                        </m:f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 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25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49</m:t>
                            </m:r>
                          </m:den>
                        </m:f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62" y="854090"/>
                <a:ext cx="8678786" cy="3362587"/>
              </a:xfrm>
              <a:prstGeom prst="rect">
                <a:avLst/>
              </a:prstGeom>
              <a:blipFill>
                <a:blip r:embed="rId2"/>
                <a:stretch>
                  <a:fillRect l="-1462" t="-22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144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/>
              <p:nvPr/>
            </p:nvSpPr>
            <p:spPr>
              <a:xfrm>
                <a:off x="183662" y="854090"/>
                <a:ext cx="8678786" cy="37190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51</a:t>
                </a:r>
                <a:r>
                  <a:rPr lang="ru-UZ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уравнения: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−49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endParaRPr lang="ru-RU" sz="28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e>
                    </m:d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+7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=7,     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=−7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62" y="854090"/>
                <a:ext cx="8678786" cy="3719095"/>
              </a:xfrm>
              <a:prstGeom prst="rect">
                <a:avLst/>
              </a:prstGeom>
              <a:blipFill>
                <a:blip r:embed="rId2"/>
                <a:stretch>
                  <a:fillRect l="-1462" t="-20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6C6302D-B35C-3B40-A568-5C22396FCD44}"/>
                  </a:ext>
                </a:extLst>
              </p:cNvPr>
              <p:cNvSpPr txBox="1"/>
              <p:nvPr/>
            </p:nvSpPr>
            <p:spPr>
              <a:xfrm>
                <a:off x="4283968" y="1403072"/>
                <a:ext cx="3271537" cy="13849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5)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+9=0</m:t>
                    </m:r>
                  </m:oMath>
                </a14:m>
                <a:r>
                  <a:rPr lang="en-US" b="0" dirty="0"/>
                  <a:t> 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/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  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endParaRPr lang="ru-UZ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6C6302D-B35C-3B40-A568-5C22396FCD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1403072"/>
                <a:ext cx="3271537" cy="1384995"/>
              </a:xfrm>
              <a:prstGeom prst="rect">
                <a:avLst/>
              </a:prstGeom>
              <a:blipFill>
                <a:blip r:embed="rId3"/>
                <a:stretch>
                  <a:fillRect l="-4264" t="-2727" r="-3488" b="-1272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894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</a:t>
            </a:r>
            <a:r>
              <a:rPr lang="ru-RU" sz="2800" b="1" kern="0"/>
              <a:t>САМОСТОЯТЕЛЬНОГО РЕШЕНИЯ</a:t>
            </a:r>
            <a:endParaRPr lang="ru-RU" sz="2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312(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четные), 313 (четные), 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314( четные)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41595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312.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</a:t>
                </a:r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+4</m:t>
                        </m:r>
                      </m:e>
                    </m:d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1=0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=−4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4159537"/>
              </a:xfrm>
              <a:prstGeom prst="rect">
                <a:avLst/>
              </a:prstGeom>
              <a:blipFill>
                <a:blip r:embed="rId2"/>
                <a:stretch>
                  <a:fillRect l="-11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493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КВАДРАТНОЕ УРАВНЕНИЕ И ЕГО КОРНИ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/>
              <p:nvPr/>
            </p:nvSpPr>
            <p:spPr>
              <a:xfrm>
                <a:off x="245851" y="955677"/>
                <a:ext cx="8678786" cy="3549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</a:t>
                </a:r>
                <a:r>
                  <a:rPr lang="ru-UZ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вадратным уравнением </a:t>
                </a:r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уравнение вида</a:t>
                </a:r>
              </a:p>
              <a:p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г</a:t>
                </a:r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де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-заданные числа,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неизвестное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851" y="955677"/>
                <a:ext cx="8678786" cy="3549177"/>
              </a:xfrm>
              <a:prstGeom prst="rect">
                <a:avLst/>
              </a:prstGeom>
              <a:blipFill>
                <a:blip r:embed="rId2"/>
                <a:stretch>
                  <a:fillRect l="-1462" t="-1786" r="-2047" b="-285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725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КВАДРАТНОЕ УРАВНЕНИЕ И ЕГО КОРНИ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/>
              <p:nvPr/>
            </p:nvSpPr>
            <p:spPr>
              <a:xfrm>
                <a:off x="245851" y="955677"/>
                <a:ext cx="8678786" cy="3643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К</a:t>
                </a:r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оэффициент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8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квадратного уравнения обычно называются так:</a:t>
                </a:r>
              </a:p>
              <a:p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- первый или старший коэффициент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- второй коэффициент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-свободный член</a:t>
                </a:r>
              </a:p>
              <a:p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+2=0</m:t>
                      </m:r>
                    </m:oMath>
                  </m:oMathPara>
                </a14:m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851" y="955677"/>
                <a:ext cx="8678786" cy="3643433"/>
              </a:xfrm>
              <a:prstGeom prst="rect">
                <a:avLst/>
              </a:prstGeom>
              <a:blipFill>
                <a:blip r:embed="rId2"/>
                <a:stretch>
                  <a:fillRect l="-1462" t="-17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521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КВАДРАТНОЕ УРАВНЕНИЕ И ЕГО КОРНИ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/>
              <p:nvPr/>
            </p:nvSpPr>
            <p:spPr>
              <a:xfrm>
                <a:off x="245851" y="955677"/>
                <a:ext cx="8678786" cy="310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UZ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адание 1. </a:t>
                </a:r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=64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−64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0 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−8</m:t>
                        </m:r>
                      </m:e>
                    </m:d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+8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=8,  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=−8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851" y="955677"/>
                <a:ext cx="8678786" cy="3108543"/>
              </a:xfrm>
              <a:prstGeom prst="rect">
                <a:avLst/>
              </a:prstGeom>
              <a:blipFill>
                <a:blip r:embed="rId2"/>
                <a:stretch>
                  <a:fillRect l="-1462" t="-20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967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КВАДРАТНОЕ УРАВНЕНИЕ И ЕГО КОРНИ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/>
              <p:nvPr/>
            </p:nvSpPr>
            <p:spPr>
              <a:xfrm>
                <a:off x="232606" y="1177554"/>
                <a:ext cx="8678786" cy="2788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Теорема</a:t>
                </a:r>
                <a:r>
                  <a:rPr lang="ru-UZ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Уравнение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ru-RU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имеем два корня:</a:t>
                </a:r>
              </a:p>
              <a:p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</m:rad>
                  </m:oMath>
                </a14:m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606" y="1177554"/>
                <a:ext cx="8678786" cy="2788392"/>
              </a:xfrm>
              <a:prstGeom prst="rect">
                <a:avLst/>
              </a:prstGeom>
              <a:blipFill>
                <a:blip r:embed="rId2"/>
                <a:stretch>
                  <a:fillRect l="-1462" t="-22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194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/>
              <p:nvPr/>
            </p:nvSpPr>
            <p:spPr>
              <a:xfrm>
                <a:off x="183662" y="854090"/>
                <a:ext cx="8678786" cy="3719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344</a:t>
                </a:r>
                <a:r>
                  <a:rPr lang="ru-UZ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Назовите коэффициенты и свободный член квадратного уравнения:</a:t>
                </a:r>
              </a:p>
              <a:p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sSup>
                      <m:sSupPr>
                        <m:ctrlP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+17=0</m:t>
                    </m:r>
                  </m:oMath>
                </a14:m>
                <a:endParaRPr lang="en-US" sz="28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−7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−13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+8=0</m:t>
                    </m:r>
                  </m:oMath>
                </a14:m>
                <a:endParaRPr lang="en-US" sz="28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+4=0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62" y="854090"/>
                <a:ext cx="8678786" cy="3719993"/>
              </a:xfrm>
              <a:prstGeom prst="rect">
                <a:avLst/>
              </a:prstGeom>
              <a:blipFill>
                <a:blip r:embed="rId2"/>
                <a:stretch>
                  <a:fillRect l="-1462" t="-20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587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/>
              <p:nvPr/>
            </p:nvSpPr>
            <p:spPr>
              <a:xfrm>
                <a:off x="183662" y="854090"/>
                <a:ext cx="8678786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345</a:t>
                </a:r>
                <a:r>
                  <a:rPr lang="ru-UZ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Запишите квадратное уравнение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  <m:r>
                      <a:rPr lang="ru-RU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известны его коэффициенты:</a:t>
                </a:r>
              </a:p>
              <a:p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14350" indent="-514350">
                  <a:buAutoNum type="arabicParenR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3)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 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=−5, 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62" y="854090"/>
                <a:ext cx="8678786" cy="2677656"/>
              </a:xfrm>
              <a:prstGeom prst="rect">
                <a:avLst/>
              </a:prstGeom>
              <a:blipFill>
                <a:blip r:embed="rId2"/>
                <a:stretch>
                  <a:fillRect l="-1462" t="-2844" b="-47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3B4E403-EAFB-EA43-A57D-5D3B2C1D785F}"/>
                  </a:ext>
                </a:extLst>
              </p:cNvPr>
              <p:cNvSpPr txBox="1"/>
              <p:nvPr/>
            </p:nvSpPr>
            <p:spPr>
              <a:xfrm>
                <a:off x="4568348" y="2125474"/>
                <a:ext cx="317580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+4=0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3B4E403-EAFB-EA43-A57D-5D3B2C1D78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348" y="2125474"/>
                <a:ext cx="3175806" cy="492443"/>
              </a:xfrm>
              <a:prstGeom prst="rect">
                <a:avLst/>
              </a:prstGeom>
              <a:blipFill>
                <a:blip r:embed="rId3"/>
                <a:stretch>
                  <a:fillRect l="-2390" t="-2564" r="-2789" b="-769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B524EA-5832-534E-A044-AA4F0EB38C6A}"/>
                  </a:ext>
                </a:extLst>
              </p:cNvPr>
              <p:cNvSpPr txBox="1"/>
              <p:nvPr/>
            </p:nvSpPr>
            <p:spPr>
              <a:xfrm>
                <a:off x="4568348" y="2961898"/>
                <a:ext cx="294817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−5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+0=0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B524EA-5832-534E-A044-AA4F0EB38C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348" y="2961898"/>
                <a:ext cx="2948179" cy="492443"/>
              </a:xfrm>
              <a:prstGeom prst="rect">
                <a:avLst/>
              </a:prstGeom>
              <a:blipFill>
                <a:blip r:embed="rId4"/>
                <a:stretch>
                  <a:fillRect l="-1288" t="-2500" r="-3004" b="-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211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/>
              <p:nvPr/>
            </p:nvSpPr>
            <p:spPr>
              <a:xfrm>
                <a:off x="183662" y="854090"/>
                <a:ext cx="8678786" cy="353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34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UZ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Какие из чисел -3, -2, 0, 1 являются корнями</a:t>
                </a:r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14350" indent="-514350">
                  <a:buAutoNum type="arabi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−9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+3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 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=−3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+2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8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28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62" y="854090"/>
                <a:ext cx="8678786" cy="3539430"/>
              </a:xfrm>
              <a:prstGeom prst="rect">
                <a:avLst/>
              </a:prstGeom>
              <a:blipFill>
                <a:blip r:embed="rId2"/>
                <a:stretch>
                  <a:fillRect l="-1462" t="-2143" b="-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575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16405</TotalTime>
  <Words>516</Words>
  <Application>Microsoft Macintosh PowerPoint</Application>
  <PresentationFormat>Экран (16:9)</PresentationFormat>
  <Paragraphs>96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1440</cp:revision>
  <dcterms:created xsi:type="dcterms:W3CDTF">2020-04-09T07:32:19Z</dcterms:created>
  <dcterms:modified xsi:type="dcterms:W3CDTF">2021-01-16T07:52:58Z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