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1381" r:id="rId2"/>
    <p:sldId id="1656" r:id="rId3"/>
    <p:sldId id="1665" r:id="rId4"/>
    <p:sldId id="1666" r:id="rId5"/>
    <p:sldId id="1667" r:id="rId6"/>
    <p:sldId id="1668" r:id="rId7"/>
    <p:sldId id="1669" r:id="rId8"/>
    <p:sldId id="1670" r:id="rId9"/>
    <p:sldId id="1639" r:id="rId10"/>
  </p:sldIdLst>
  <p:sldSz cx="9144000" cy="5143500" type="screen16x9"/>
  <p:notesSz cx="5765800" cy="3244850"/>
  <p:custDataLst>
    <p:tags r:id="rId1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902" autoAdjust="0"/>
  </p:normalViewPr>
  <p:slideViewPr>
    <p:cSldViewPr>
      <p:cViewPr varScale="1">
        <p:scale>
          <a:sx n="123" d="100"/>
          <a:sy n="123" d="100"/>
        </p:scale>
        <p:origin x="200" y="40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5143" y="2638127"/>
            <a:ext cx="7128792" cy="9365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РЕШЕНИЕ ПРИМЕРОВ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7" y="3147814"/>
            <a:ext cx="1907516" cy="144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866769"/>
                <a:ext cx="8705275" cy="4277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305.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Округлите число до единиц и найдите абсолютную и относительную погрешность погрешность округления: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3,45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3,45−3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0,45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=0,45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0,45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3,45</m:t>
                            </m:r>
                          </m:e>
                        </m: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13,04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10,5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10,59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=0,41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41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10,59</m:t>
                            </m:r>
                          </m:e>
                        </m: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3,9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866769"/>
                <a:ext cx="8705275" cy="4277325"/>
              </a:xfrm>
              <a:prstGeom prst="rect">
                <a:avLst/>
              </a:prstGeom>
              <a:blipFill>
                <a:blip r:embed="rId2"/>
                <a:stretch>
                  <a:fillRect l="-1166" r="-2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9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415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312.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=−5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−5=0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+1=0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4159537"/>
              </a:xfrm>
              <a:prstGeom prst="rect">
                <a:avLst/>
              </a:prstGeom>
              <a:blipFill>
                <a:blip r:embed="rId2"/>
                <a:stretch>
                  <a:fillRect l="-11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2678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+3=0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−1≠0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2678938"/>
              </a:xfrm>
              <a:prstGeom prst="rect">
                <a:avLst/>
              </a:prstGeom>
              <a:blipFill>
                <a:blip r:embed="rId2"/>
                <a:stretch>
                  <a:fillRect l="-11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2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3632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315.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неравенство:</a:t>
                </a:r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+9&gt;8−4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≻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0,2+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≥4,3+5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1+5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−1,8≥4,3+5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Нет решений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3632405"/>
              </a:xfrm>
              <a:prstGeom prst="rect">
                <a:avLst/>
              </a:prstGeom>
              <a:blipFill>
                <a:blip r:embed="rId2"/>
                <a:stretch>
                  <a:fillRect l="-11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526CFAE6-6EA6-EA4E-83E6-94A025990439}"/>
              </a:ext>
            </a:extLst>
          </p:cNvPr>
          <p:cNvCxnSpPr/>
          <p:nvPr/>
        </p:nvCxnSpPr>
        <p:spPr>
          <a:xfrm>
            <a:off x="4788024" y="2211710"/>
            <a:ext cx="30243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6C857DC0-FD00-994D-8C3F-E1153ECCC56B}"/>
              </a:ext>
            </a:extLst>
          </p:cNvPr>
          <p:cNvSpPr/>
          <p:nvPr/>
        </p:nvSpPr>
        <p:spPr>
          <a:xfrm>
            <a:off x="6084168" y="213970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7DE0444C-BB07-254B-A919-C7CC123C42B4}"/>
                  </a:ext>
                </a:extLst>
              </p:cNvPr>
              <p:cNvSpPr/>
              <p:nvPr/>
            </p:nvSpPr>
            <p:spPr>
              <a:xfrm>
                <a:off x="5661071" y="2301066"/>
                <a:ext cx="846194" cy="790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7DE0444C-BB07-254B-A919-C7CC123C4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071" y="2301066"/>
                <a:ext cx="846194" cy="790794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D4A4647F-10B2-C541-AD3C-6AE77F445431}"/>
                  </a:ext>
                </a:extLst>
              </p:cNvPr>
              <p:cNvSpPr/>
              <p:nvPr/>
            </p:nvSpPr>
            <p:spPr>
              <a:xfrm>
                <a:off x="7452320" y="1647574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D4A4647F-10B2-C541-AD3C-6AE77F445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647574"/>
                <a:ext cx="50808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Соединительная линия уступом 10">
            <a:extLst>
              <a:ext uri="{FF2B5EF4-FFF2-40B4-BE49-F238E27FC236}">
                <a16:creationId xmlns:a16="http://schemas.microsoft.com/office/drawing/2014/main" id="{81989252-A619-3A41-AB19-D25A1E6B7E8D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6663587" y="1278961"/>
            <a:ext cx="353330" cy="136815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421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317.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уравнение:</a:t>
                </a:r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=3,4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−1=3,4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=3,4+1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=4,4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=1−5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4216539"/>
              </a:xfrm>
              <a:prstGeom prst="rect">
                <a:avLst/>
              </a:prstGeom>
              <a:blipFill>
                <a:blip r:embed="rId2"/>
                <a:stretch>
                  <a:fillRect l="-11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17D556-890B-564D-8816-6FBDAA2C4B4A}"/>
                  </a:ext>
                </a:extLst>
              </p:cNvPr>
              <p:cNvSpPr txBox="1"/>
              <p:nvPr/>
            </p:nvSpPr>
            <p:spPr>
              <a:xfrm>
                <a:off x="4067944" y="1900359"/>
                <a:ext cx="180947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−1=−3,4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=−3,4+1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=−2,4</m:t>
                    </m:r>
                  </m:oMath>
                </a14:m>
                <a:r>
                  <a:rPr lang="en-US" sz="2400" dirty="0"/>
                  <a:t> </a:t>
                </a:r>
                <a:endParaRPr lang="ru-UZ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17D556-890B-564D-8816-6FBDAA2C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00359"/>
                <a:ext cx="1809470" cy="1107996"/>
              </a:xfrm>
              <a:prstGeom prst="rect">
                <a:avLst/>
              </a:prstGeom>
              <a:blipFill>
                <a:blip r:embed="rId3"/>
                <a:stretch>
                  <a:fillRect l="-4196" r="-1399" b="-22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2A7231-4CA7-E045-8927-05E218D9577A}"/>
                  </a:ext>
                </a:extLst>
              </p:cNvPr>
              <p:cNvSpPr txBox="1"/>
              <p:nvPr/>
            </p:nvSpPr>
            <p:spPr>
              <a:xfrm>
                <a:off x="4059830" y="3538864"/>
                <a:ext cx="191526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1−2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=−5 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=1+5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 </a:t>
                </a:r>
                <a:endParaRPr lang="ru-UZ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2A7231-4CA7-E045-8927-05E218D95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830" y="3538864"/>
                <a:ext cx="1915268" cy="1477328"/>
              </a:xfrm>
              <a:prstGeom prst="rect">
                <a:avLst/>
              </a:prstGeom>
              <a:blipFill>
                <a:blip r:embed="rId4"/>
                <a:stretch>
                  <a:fillRect l="-5263" t="-4237" r="-26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2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373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неравенство:</a:t>
                </a:r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3,4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−1≤3,4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−3,4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≤3,4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−3,4+1</m:t>
                            </m:r>
                          </m:e>
                        </m:eqArr>
                      </m:e>
                    </m:d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≤4,4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−2,4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3733330"/>
              </a:xfrm>
              <a:prstGeom prst="rect">
                <a:avLst/>
              </a:prstGeom>
              <a:blipFill>
                <a:blip r:embed="rId2"/>
                <a:stretch>
                  <a:fillRect l="-16764" t="-27797" b="-610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E42C194-9077-BE41-AE50-B0602022C106}"/>
              </a:ext>
            </a:extLst>
          </p:cNvPr>
          <p:cNvCxnSpPr>
            <a:cxnSpLocks/>
          </p:cNvCxnSpPr>
          <p:nvPr/>
        </p:nvCxnSpPr>
        <p:spPr>
          <a:xfrm>
            <a:off x="3923928" y="3363838"/>
            <a:ext cx="32403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326C529F-D1BC-7647-A980-68673ED47242}"/>
              </a:ext>
            </a:extLst>
          </p:cNvPr>
          <p:cNvSpPr/>
          <p:nvPr/>
        </p:nvSpPr>
        <p:spPr>
          <a:xfrm>
            <a:off x="4788024" y="329183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ABA213F-D730-0B4E-95D7-E07AC898CC8A}"/>
              </a:ext>
            </a:extLst>
          </p:cNvPr>
          <p:cNvSpPr/>
          <p:nvPr/>
        </p:nvSpPr>
        <p:spPr>
          <a:xfrm>
            <a:off x="5904148" y="329183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FF3EFCB-DD4B-E04B-906B-D203393490F9}"/>
                  </a:ext>
                </a:extLst>
              </p:cNvPr>
              <p:cNvSpPr/>
              <p:nvPr/>
            </p:nvSpPr>
            <p:spPr>
              <a:xfrm>
                <a:off x="5639238" y="3378478"/>
                <a:ext cx="8178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,4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FF3EFCB-DD4B-E04B-906B-D20339349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38" y="3378478"/>
                <a:ext cx="81785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5CE0034-8982-3F4E-897B-A91032C681A0}"/>
                  </a:ext>
                </a:extLst>
              </p:cNvPr>
              <p:cNvSpPr/>
              <p:nvPr/>
            </p:nvSpPr>
            <p:spPr>
              <a:xfrm>
                <a:off x="4277326" y="3430245"/>
                <a:ext cx="103265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−2,4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5CE0034-8982-3F4E-897B-A91032C68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26" y="3430245"/>
                <a:ext cx="1032655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Соединительная линия уступом 14">
            <a:extLst>
              <a:ext uri="{FF2B5EF4-FFF2-40B4-BE49-F238E27FC236}">
                <a16:creationId xmlns:a16="http://schemas.microsoft.com/office/drawing/2014/main" id="{3F43EBA9-6D03-B542-93F8-69A2F199B34D}"/>
              </a:ext>
            </a:extLst>
          </p:cNvPr>
          <p:cNvCxnSpPr>
            <a:stCxn id="11" idx="6"/>
          </p:cNvCxnSpPr>
          <p:nvPr/>
        </p:nvCxnSpPr>
        <p:spPr>
          <a:xfrm flipH="1" flipV="1">
            <a:off x="3851920" y="2931790"/>
            <a:ext cx="2196244" cy="432048"/>
          </a:xfrm>
          <a:prstGeom prst="bentConnector3">
            <a:avLst>
              <a:gd name="adj1" fmla="val 233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DF858049-178E-9442-A128-7C007303A848}"/>
              </a:ext>
            </a:extLst>
          </p:cNvPr>
          <p:cNvCxnSpPr>
            <a:stCxn id="7" idx="4"/>
          </p:cNvCxnSpPr>
          <p:nvPr/>
        </p:nvCxnSpPr>
        <p:spPr>
          <a:xfrm rot="5400000" flipH="1" flipV="1">
            <a:off x="5226513" y="2205269"/>
            <a:ext cx="864096" cy="1597058"/>
          </a:xfrm>
          <a:prstGeom prst="bentConnector4">
            <a:avLst>
              <a:gd name="adj1" fmla="val 7019"/>
              <a:gd name="adj2" fmla="val 25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E8EEE5-03F3-BC42-9A9D-47B9AC4FA5B2}"/>
                  </a:ext>
                </a:extLst>
              </p:cNvPr>
              <p:cNvSpPr txBox="1"/>
              <p:nvPr/>
            </p:nvSpPr>
            <p:spPr>
              <a:xfrm>
                <a:off x="4110293" y="4307831"/>
                <a:ext cx="38757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Ответ:−</m:t>
                      </m:r>
                      <m:r>
                        <a:rPr lang="ru-RU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UZ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E8EEE5-03F3-BC42-9A9D-47B9AC4FA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93" y="4307831"/>
                <a:ext cx="3875741" cy="446276"/>
              </a:xfrm>
              <a:prstGeom prst="rect">
                <a:avLst/>
              </a:prstGeom>
              <a:blipFill>
                <a:blip r:embed="rId5"/>
                <a:stretch>
                  <a:fillRect l="-1634" r="-1634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0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/>
      <p:bldP spid="1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Соединительная линия уступом 14">
            <a:extLst>
              <a:ext uri="{FF2B5EF4-FFF2-40B4-BE49-F238E27FC236}">
                <a16:creationId xmlns:a16="http://schemas.microsoft.com/office/drawing/2014/main" id="{3F43EBA9-6D03-B542-93F8-69A2F199B34D}"/>
              </a:ext>
            </a:extLst>
          </p:cNvPr>
          <p:cNvCxnSpPr>
            <a:stCxn id="11" idx="6"/>
          </p:cNvCxnSpPr>
          <p:nvPr/>
        </p:nvCxnSpPr>
        <p:spPr>
          <a:xfrm flipH="1" flipV="1">
            <a:off x="3851920" y="2931790"/>
            <a:ext cx="2196244" cy="432048"/>
          </a:xfrm>
          <a:prstGeom prst="bentConnector3">
            <a:avLst>
              <a:gd name="adj1" fmla="val 233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DF858049-178E-9442-A128-7C007303A848}"/>
              </a:ext>
            </a:extLst>
          </p:cNvPr>
          <p:cNvCxnSpPr>
            <a:stCxn id="7" idx="4"/>
          </p:cNvCxnSpPr>
          <p:nvPr/>
        </p:nvCxnSpPr>
        <p:spPr>
          <a:xfrm rot="5400000" flipH="1" flipV="1">
            <a:off x="5226513" y="2205269"/>
            <a:ext cx="864096" cy="1597058"/>
          </a:xfrm>
          <a:prstGeom prst="bentConnector4">
            <a:avLst>
              <a:gd name="adj1" fmla="val 7019"/>
              <a:gd name="adj2" fmla="val 25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373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неравенство:</a:t>
                </a:r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3,4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−1&lt;3,4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−1&gt;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−3,4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3,4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&gt;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−3,4+1</m:t>
                            </m:r>
                          </m:e>
                        </m:eqArr>
                      </m:e>
                    </m:d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&gt;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−2,4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3733330"/>
              </a:xfrm>
              <a:prstGeom prst="rect">
                <a:avLst/>
              </a:prstGeom>
              <a:blipFill>
                <a:blip r:embed="rId2"/>
                <a:stretch>
                  <a:fillRect l="-16764" t="-27797" b="-610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E42C194-9077-BE41-AE50-B0602022C106}"/>
              </a:ext>
            </a:extLst>
          </p:cNvPr>
          <p:cNvCxnSpPr>
            <a:cxnSpLocks/>
          </p:cNvCxnSpPr>
          <p:nvPr/>
        </p:nvCxnSpPr>
        <p:spPr>
          <a:xfrm>
            <a:off x="3923928" y="3363838"/>
            <a:ext cx="32403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326C529F-D1BC-7647-A980-68673ED47242}"/>
              </a:ext>
            </a:extLst>
          </p:cNvPr>
          <p:cNvSpPr/>
          <p:nvPr/>
        </p:nvSpPr>
        <p:spPr>
          <a:xfrm>
            <a:off x="4788024" y="329183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ABA213F-D730-0B4E-95D7-E07AC898CC8A}"/>
              </a:ext>
            </a:extLst>
          </p:cNvPr>
          <p:cNvSpPr/>
          <p:nvPr/>
        </p:nvSpPr>
        <p:spPr>
          <a:xfrm>
            <a:off x="5904148" y="329183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FF3EFCB-DD4B-E04B-906B-D203393490F9}"/>
                  </a:ext>
                </a:extLst>
              </p:cNvPr>
              <p:cNvSpPr/>
              <p:nvPr/>
            </p:nvSpPr>
            <p:spPr>
              <a:xfrm>
                <a:off x="5639238" y="3378478"/>
                <a:ext cx="8178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,4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FF3EFCB-DD4B-E04B-906B-D20339349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38" y="3378478"/>
                <a:ext cx="81785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5CE0034-8982-3F4E-897B-A91032C681A0}"/>
                  </a:ext>
                </a:extLst>
              </p:cNvPr>
              <p:cNvSpPr/>
              <p:nvPr/>
            </p:nvSpPr>
            <p:spPr>
              <a:xfrm>
                <a:off x="4277326" y="3430245"/>
                <a:ext cx="103265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−2,4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5CE0034-8982-3F4E-897B-A91032C68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26" y="3430245"/>
                <a:ext cx="1032655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B6FCD6-6A66-6E46-92D9-64D67F09753B}"/>
                  </a:ext>
                </a:extLst>
              </p:cNvPr>
              <p:cNvSpPr txBox="1"/>
              <p:nvPr/>
            </p:nvSpPr>
            <p:spPr>
              <a:xfrm>
                <a:off x="4110293" y="4307831"/>
                <a:ext cx="38757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Ответ:−</m:t>
                      </m:r>
                      <m:r>
                        <a:rPr lang="ru-RU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UZ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B6FCD6-6A66-6E46-92D9-64D67F097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93" y="4307831"/>
                <a:ext cx="3875741" cy="446276"/>
              </a:xfrm>
              <a:prstGeom prst="rect">
                <a:avLst/>
              </a:prstGeom>
              <a:blipFill>
                <a:blip r:embed="rId5"/>
                <a:stretch>
                  <a:fillRect l="-1634" r="-1634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3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312(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четные), 313 (четные),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314( четные)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16256</TotalTime>
  <Words>359</Words>
  <Application>Microsoft Macintosh PowerPoint</Application>
  <PresentationFormat>Экран (16:9)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1427</cp:revision>
  <dcterms:created xsi:type="dcterms:W3CDTF">2020-04-09T07:32:19Z</dcterms:created>
  <dcterms:modified xsi:type="dcterms:W3CDTF">2021-01-16T03:03:04Z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