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63" r:id="rId3"/>
    <p:sldId id="1664" r:id="rId4"/>
    <p:sldId id="1665" r:id="rId5"/>
    <p:sldId id="1666" r:id="rId6"/>
    <p:sldId id="1667" r:id="rId7"/>
    <p:sldId id="1668" r:id="rId8"/>
    <p:sldId id="1669" r:id="rId9"/>
    <p:sldId id="1670" r:id="rId10"/>
    <p:sldId id="1671" r:id="rId11"/>
    <p:sldId id="1639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2902" autoAdjust="0"/>
  </p:normalViewPr>
  <p:slideViewPr>
    <p:cSldViewPr>
      <p:cViewPr varScale="1">
        <p:scale>
          <a:sx n="137" d="100"/>
          <a:sy n="137" d="100"/>
        </p:scale>
        <p:origin x="1000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5143" y="2638127"/>
            <a:ext cx="7128792" cy="150077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ОТНОСИТЕЛЬНАЯ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 ПОГРЕШНОСТЬ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7" y="3147814"/>
            <a:ext cx="1907516" cy="144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ЗАДАНИЙ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7504" y="742004"/>
                <a:ext cx="8705275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309.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Двое учащихся, выполняя практическую работу на измерение длин отрезков, в результате получили (203 ± 1) мм и (120 ± 1) см. Какой из учащихся выполнил работу качественнее? </a:t>
                </a: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1/203 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100% ≈ 0,49%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относительная погрешность измерений первогоучащегося;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1/102 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100% ≈ 0,98%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относительная погрешность измерений второго учащегося.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Ясно, что первый выполнил работу качественнее.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42004"/>
                <a:ext cx="8705275" cy="3785652"/>
              </a:xfrm>
              <a:prstGeom prst="rect">
                <a:avLst/>
              </a:prstGeom>
              <a:blipFill>
                <a:blip r:embed="rId2"/>
                <a:stretch>
                  <a:fillRect l="-1164" t="-1338" r="-1019" b="-267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05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305, 306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2869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301.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Представьте в виде десятичной дроби с точностью до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 число: 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=0,68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≈0,7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=3,666…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≈3,7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6)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=1,7272…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≈1,7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2869312"/>
              </a:xfrm>
              <a:prstGeom prst="rect">
                <a:avLst/>
              </a:prstGeom>
              <a:blipFill>
                <a:blip r:embed="rId2"/>
                <a:stretch>
                  <a:fillRect l="-1166" r="-17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4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2871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302.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Представьте в виде десятичной дроби с точностью до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0,01 число: 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99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=0,0707…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≈0,07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=1,666…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≈1,67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6)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=6,0712…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≈6,07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2871812"/>
              </a:xfrm>
              <a:prstGeom prst="rect">
                <a:avLst/>
              </a:prstGeom>
              <a:blipFill>
                <a:blip r:embed="rId2"/>
                <a:stretch>
                  <a:fillRect l="-1166" r="-17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8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2871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303.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Представьте в виде десятичной дроби с точностью до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0,001 число: 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=0,38461…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≈0,3846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=7,64285…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≈7,6429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6)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=1,94736…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≈1,9447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2871812"/>
              </a:xfrm>
              <a:prstGeom prst="rect">
                <a:avLst/>
              </a:prstGeom>
              <a:blipFill>
                <a:blip r:embed="rId2"/>
                <a:stretch>
                  <a:fillRect l="-1166" r="-17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9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ОТНОСИТЕЛЬНАЯ ПОГРЕШНОСТЬ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Относительной погрешностью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называют частное от деления абсолютной погрешности на модуль приближенного значения величины.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3F54B5-18E3-D34C-9BAB-B0CE8BB9EB6A}"/>
                  </a:ext>
                </a:extLst>
              </p:cNvPr>
              <p:cNvSpPr txBox="1"/>
              <p:nvPr/>
            </p:nvSpPr>
            <p:spPr>
              <a:xfrm>
                <a:off x="3491880" y="2643758"/>
                <a:ext cx="1206933" cy="922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UZ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UZ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UZ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3F54B5-18E3-D34C-9BAB-B0CE8BB9E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43758"/>
                <a:ext cx="1206933" cy="922688"/>
              </a:xfrm>
              <a:prstGeom prst="rect">
                <a:avLst/>
              </a:prstGeom>
              <a:blipFill>
                <a:blip r:embed="rId2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6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ОТНОСИТЕЛЬНАЯ ПОГРЕШНОСТЬ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987574"/>
                <a:ext cx="8705275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Приближенное значение массы земли равно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(5,98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±0,01)∙</m:t>
                    </m:r>
                    <m:sSup>
                      <m:sSupPr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кг. Массы пули охотничьего ружья равна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(9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г. Какое измерение является более точным?</a:t>
                </a: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Оценим относительную погрешность каждого измерения:</a:t>
                </a: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Масса Земли измерена точно. </a:t>
                </a: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987574"/>
                <a:ext cx="8705275" cy="4893647"/>
              </a:xfrm>
              <a:prstGeom prst="rect">
                <a:avLst/>
              </a:prstGeom>
              <a:blipFill>
                <a:blip r:embed="rId2"/>
                <a:stretch>
                  <a:fillRect l="-1166" t="-1034" r="-11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3F54B5-18E3-D34C-9BAB-B0CE8BB9EB6A}"/>
                  </a:ext>
                </a:extLst>
              </p:cNvPr>
              <p:cNvSpPr txBox="1"/>
              <p:nvPr/>
            </p:nvSpPr>
            <p:spPr>
              <a:xfrm>
                <a:off x="323528" y="3233238"/>
                <a:ext cx="4257640" cy="1362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0,01</m:t>
                        </m:r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5,98</m:t>
                        </m:r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100 %≈0,2 %</m:t>
                    </m:r>
                  </m:oMath>
                </a14:m>
                <a:endParaRPr lang="ru-RU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ru-UZ" dirty="0">
                    <a:solidFill>
                      <a:schemeClr val="tx1"/>
                    </a:solidFill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∙100%≈11%</m:t>
                    </m:r>
                  </m:oMath>
                </a14:m>
                <a:endParaRPr lang="ru-U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3F54B5-18E3-D34C-9BAB-B0CE8BB9E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33238"/>
                <a:ext cx="4257640" cy="1362745"/>
              </a:xfrm>
              <a:prstGeom prst="rect">
                <a:avLst/>
              </a:prstGeom>
              <a:blipFill>
                <a:blip r:embed="rId3"/>
                <a:stretch>
                  <a:fillRect l="-5357" r="-2381" b="-925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4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ЗАДАНИЙ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28530" y="895250"/>
                <a:ext cx="8705275" cy="4000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Округлите число 8,345 до единиц. Определите абсолютную и относительную погрешности.</a:t>
                </a: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8.345≈8</a:t>
                </a:r>
                <a:b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|8.345−8|=0.345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абсолютная погрешность</a:t>
                </a:r>
                <a:b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b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8.345−8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e>
                        </m:d>
                      </m:den>
                    </m:f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 100% =</m:t>
                    </m:r>
                    <m:f>
                      <m:fPr>
                        <m:ctrlPr>
                          <a:rPr lang="ru-RU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0.345</m:t>
                        </m:r>
                      </m:num>
                      <m:den>
                        <m:r>
                          <a:rPr lang="ru-RU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∗ 100% = 4.3125 %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относительная погрешность</a:t>
                </a:r>
                <a:b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  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0" y="895250"/>
                <a:ext cx="8705275" cy="4000711"/>
              </a:xfrm>
              <a:prstGeom prst="rect">
                <a:avLst/>
              </a:prstGeom>
              <a:blipFill>
                <a:blip r:embed="rId2"/>
                <a:stretch>
                  <a:fillRect l="-1019" t="-1266" r="-131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9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ЗАДАНИЙ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7504" y="797613"/>
                <a:ext cx="8705275" cy="4219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307. 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Какое измерение точнее:</a:t>
                </a:r>
                <a:b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а) а=(750±1) м или </a:t>
                </a:r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b=(1,25±0,01)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b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б) </a:t>
                </a:r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p=(10,6±0,1)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 или </a:t>
                </a:r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q=(1,25±0,01)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а) 1/750 &lt; 0,01/1,25</m:t>
                    </m:r>
                  </m:oMath>
                </a14:m>
                <a:r>
                  <a:rPr lang="ru-RU" sz="2000" dirty="0"/>
                  <a:t> </a:t>
                </a:r>
                <a:br>
                  <a:rPr lang="ru-RU" sz="2000" dirty="0"/>
                </a:b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0,0013 &lt; 0,008</m:t>
                    </m:r>
                  </m:oMath>
                </a14:m>
                <a:r>
                  <a:rPr lang="ru-RU" sz="2000" dirty="0"/>
                  <a:t> </a:t>
                </a:r>
                <a:br>
                  <a:rPr lang="ru-RU" sz="2000" dirty="0"/>
                </a:b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0,13% &lt; 0,80% </m:t>
                    </m:r>
                  </m:oMath>
                </a14:m>
                <a:r>
                  <a:rPr lang="ru-RU" sz="2000" dirty="0"/>
                  <a:t> </a:t>
                </a:r>
                <a:br>
                  <a:rPr lang="ru-RU" sz="2000" dirty="0"/>
                </a:br>
                <a14:m>
                  <m:oMath xmlns:m="http://schemas.openxmlformats.org/officeDocument/2006/math">
                    <m:r>
                      <a:rPr lang="en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точнее чем </m:t>
                    </m:r>
                    <m:r>
                      <a:rPr lang="en" sz="20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2000" dirty="0"/>
                  <a:t> </a:t>
                </a:r>
                <a:br>
                  <a:rPr lang="en" sz="2000" dirty="0"/>
                </a:b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б) 0,1/10,6 &gt; 0,01/1,25</m:t>
                    </m:r>
                  </m:oMath>
                </a14:m>
                <a:r>
                  <a:rPr lang="ru-RU" sz="2000" dirty="0"/>
                  <a:t> </a:t>
                </a:r>
                <a:br>
                  <a:rPr lang="ru-RU" sz="2000" dirty="0"/>
                </a:b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0,0094 &gt; 0,008</m:t>
                    </m:r>
                  </m:oMath>
                </a14:m>
                <a:r>
                  <a:rPr lang="ru-RU" sz="2000" dirty="0"/>
                  <a:t> </a:t>
                </a:r>
                <a:br>
                  <a:rPr lang="ru-RU" sz="2000" dirty="0"/>
                </a:b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0,94% &gt; 0,80%</m:t>
                    </m:r>
                  </m:oMath>
                </a14:m>
                <a:r>
                  <a:rPr lang="ru-RU" sz="2000" dirty="0"/>
                  <a:t> </a:t>
                </a:r>
                <a:br>
                  <a:rPr lang="ru-RU" sz="2000" dirty="0"/>
                </a:br>
                <a14:m>
                  <m:oMath xmlns:m="http://schemas.openxmlformats.org/officeDocument/2006/math">
                    <m:r>
                      <a:rPr lang="en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точнее чем </m:t>
                    </m:r>
                    <m:r>
                      <a:rPr lang="en" sz="20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97613"/>
                <a:ext cx="8705275" cy="4219745"/>
              </a:xfrm>
              <a:prstGeom prst="rect">
                <a:avLst/>
              </a:prstGeom>
              <a:blipFill>
                <a:blip r:embed="rId2"/>
                <a:stretch>
                  <a:fillRect l="-1164" t="-898" b="-149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5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ЗАДАНИЙ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7504" y="742004"/>
                <a:ext cx="8705275" cy="3937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308.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Одновременно различными приборами измерили температуру пара и получили в первом случае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=(104±1)°</m:t>
                    </m:r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во втором </a:t>
                </a:r>
                <a14:m>
                  <m:oMath xmlns:m="http://schemas.openxmlformats.org/officeDocument/2006/math"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=(103,8±0,1)°</m:t>
                    </m:r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третьем </a:t>
                </a:r>
                <a14:m>
                  <m:oMath xmlns:m="http://schemas.openxmlformats.org/officeDocument/2006/math"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=(103,86±0,01)°</m:t>
                    </m:r>
                  </m:oMath>
                </a14:m>
                <a:r>
                  <a:rPr lang="e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Оценить относительную погрешность каждого измерения</a:t>
                </a: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104</m:t>
                        </m:r>
                      </m:den>
                    </m:f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∗100% = 0,96% 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1%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num>
                      <m:den>
                        <m:r>
                          <a:rPr 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103,8</m:t>
                        </m:r>
                      </m:den>
                    </m:f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∗100%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0,096% 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0,1%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0,01</m:t>
                        </m:r>
                      </m:num>
                      <m:den>
                        <m:r>
                          <a:rPr 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103,86</m:t>
                        </m:r>
                      </m:den>
                    </m:f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∗100%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0,0096%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0,01%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42004"/>
                <a:ext cx="8705275" cy="3937360"/>
              </a:xfrm>
              <a:prstGeom prst="rect">
                <a:avLst/>
              </a:prstGeom>
              <a:blipFill>
                <a:blip r:embed="rId2"/>
                <a:stretch>
                  <a:fillRect l="-1164" t="-1286" r="-10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0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16243</TotalTime>
  <Words>505</Words>
  <Application>Microsoft Macintosh PowerPoint</Application>
  <PresentationFormat>Экран (16:9)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1426</cp:revision>
  <dcterms:created xsi:type="dcterms:W3CDTF">2020-04-09T07:32:19Z</dcterms:created>
  <dcterms:modified xsi:type="dcterms:W3CDTF">2021-01-16T03:03:22Z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