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381" r:id="rId2"/>
    <p:sldId id="1656" r:id="rId3"/>
    <p:sldId id="1660" r:id="rId4"/>
    <p:sldId id="1661" r:id="rId5"/>
    <p:sldId id="1662" r:id="rId6"/>
    <p:sldId id="1667" r:id="rId7"/>
    <p:sldId id="1668" r:id="rId8"/>
    <p:sldId id="1666" r:id="rId9"/>
    <p:sldId id="1663" r:id="rId10"/>
    <p:sldId id="1664" r:id="rId11"/>
    <p:sldId id="1665" r:id="rId12"/>
    <p:sldId id="1639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2902" autoAdjust="0"/>
  </p:normalViewPr>
  <p:slideViewPr>
    <p:cSldViewPr>
      <p:cViewPr varScale="1">
        <p:scale>
          <a:sx n="137" d="100"/>
          <a:sy n="137" d="100"/>
        </p:scale>
        <p:origin x="1000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5143" y="2638127"/>
            <a:ext cx="7128792" cy="93652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ОКРУГЛЕНИЕ ЧИСЕЛ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7" y="3147814"/>
            <a:ext cx="1907516" cy="144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2871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302.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Представьте в виде десятичной дроби с точностью до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0,01 число: 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=0,428…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≈0,43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=0,2631…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≈0,26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=2,2727…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≈2,27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2871812"/>
              </a:xfrm>
              <a:prstGeom prst="rect">
                <a:avLst/>
              </a:prstGeom>
              <a:blipFill>
                <a:blip r:embed="rId2"/>
                <a:stretch>
                  <a:fillRect l="-1166" r="-17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8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2871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303.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Представьте в виде десятичной дроби с точностью до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0,001 число: 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=0,28571429…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≈0,2857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=2,27272727…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≈2,2727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=3,14285714…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≈3,1429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2871812"/>
              </a:xfrm>
              <a:prstGeom prst="rect">
                <a:avLst/>
              </a:prstGeom>
              <a:blipFill>
                <a:blip r:embed="rId2"/>
                <a:stretch>
                  <a:fillRect l="-1166" r="-17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9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8-119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301 (2, 4, 6), 302 (2, 4, 6), 303 (2, 4, 6)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323528" y="888362"/>
                <a:ext cx="8705275" cy="2857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Что означает запись: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±0,1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=0,73±0,01</m:t>
                    </m:r>
                  </m:oMath>
                </a14:m>
                <a:endParaRPr lang="en-U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6)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88362"/>
                <a:ext cx="8705275" cy="2857834"/>
              </a:xfrm>
              <a:prstGeom prst="rect">
                <a:avLst/>
              </a:prstGeom>
              <a:blipFill>
                <a:blip r:embed="rId2"/>
                <a:stretch>
                  <a:fillRect l="-1458" t="-2655" b="-8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3B0538-6459-1245-B055-A5E0E873101F}"/>
                  </a:ext>
                </a:extLst>
              </p:cNvPr>
              <p:cNvSpPr txBox="1"/>
              <p:nvPr/>
            </p:nvSpPr>
            <p:spPr>
              <a:xfrm>
                <a:off x="4017747" y="1347614"/>
                <a:ext cx="48027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0,15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3B0538-6459-1245-B055-A5E0E8731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47" y="1347614"/>
                <a:ext cx="4802725" cy="492443"/>
              </a:xfrm>
              <a:prstGeom prst="rect">
                <a:avLst/>
              </a:prstGeom>
              <a:blipFill>
                <a:blip r:embed="rId3"/>
                <a:stretch>
                  <a:fillRect l="-1583" r="-1583" b="-102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FF6252-0E5A-0147-851D-B6431BE42B49}"/>
                  </a:ext>
                </a:extLst>
              </p:cNvPr>
              <p:cNvSpPr txBox="1"/>
              <p:nvPr/>
            </p:nvSpPr>
            <p:spPr>
              <a:xfrm>
                <a:off x="3635896" y="2211710"/>
                <a:ext cx="5257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,73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FF6252-0E5A-0147-851D-B6431BE4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211710"/>
                <a:ext cx="5257978" cy="492443"/>
              </a:xfrm>
              <a:prstGeom prst="rect">
                <a:avLst/>
              </a:prstGeom>
              <a:blipFill>
                <a:blip r:embed="rId4"/>
                <a:stretch>
                  <a:fillRect l="-1446" r="-1446" b="-7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FBAFAF-F14F-DC48-9658-63C3E5D9AB78}"/>
                  </a:ext>
                </a:extLst>
              </p:cNvPr>
              <p:cNvSpPr txBox="1"/>
              <p:nvPr/>
            </p:nvSpPr>
            <p:spPr>
              <a:xfrm>
                <a:off x="3649689" y="3123869"/>
                <a:ext cx="479419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FBAFAF-F14F-DC48-9658-63C3E5D9A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689" y="3123869"/>
                <a:ext cx="4794198" cy="925190"/>
              </a:xfrm>
              <a:prstGeom prst="rect">
                <a:avLst/>
              </a:prstGeom>
              <a:blipFill>
                <a:blip r:embed="rId5"/>
                <a:stretch>
                  <a:fillRect r="-1587" b="-1486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9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ОКРУГЛЕНИЕ ЧИСЕЛ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3662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Запись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означает, что число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является приближенным значением числа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Площадь земельного участка прямоугольной формы равна 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дм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его длина равна 8 м. найдите ширину участка.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ширин участка равна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метров, тогда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=25:8=3,125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≈3,1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3662541"/>
              </a:xfrm>
              <a:prstGeom prst="rect">
                <a:avLst/>
              </a:prstGeom>
              <a:blipFill>
                <a:blip r:embed="rId2"/>
                <a:stretch>
                  <a:fillRect l="-1458" t="-1724" r="-17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ОКРУГЛЕНИЕ ЧИСЕЛ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первая отбрасываемая цифра меньше 5, то нужно округлять с недостатком, а если эта цифра больше или равна 5, то нужно округлять с избытком. </a:t>
                </a: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Например, при округлении до десятых получаем: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3,647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≈3,6</m:t>
                      </m:r>
                    </m:oMath>
                  </m:oMathPara>
                </a14:m>
                <a:endParaRPr lang="ru-RU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2,658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≈2,7</m:t>
                      </m:r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3539430"/>
              </a:xfrm>
              <a:prstGeom prst="rect">
                <a:avLst/>
              </a:prstGeom>
              <a:blipFill>
                <a:blip r:embed="rId2"/>
                <a:stretch>
                  <a:fillRect l="-1458" t="-1786" r="-16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2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ОКРУГЛЕНИЕ ЧИСЕЛ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4046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Замените число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десятичной дробью, равной этому числу с точностью до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0,01. 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Запишем результат деления 2 на 7 в виде десятичной дроби с тремя знаками после запятой: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=0,285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Округляя это число до сотых, получим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≈0,29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4046685"/>
              </a:xfrm>
              <a:prstGeom prst="rect">
                <a:avLst/>
              </a:prstGeom>
              <a:blipFill>
                <a:blip r:embed="rId2"/>
                <a:stretch>
                  <a:fillRect l="-1166" b="-31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0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843288"/>
            <a:ext cx="87052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Округлить до целых: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12,5;  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28,49;  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0,672; 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547,96;  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3,71.</a:t>
            </a: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Подчеркиваем цифру, стоящую в разряде единиц (целых) и смотрим на цифру, стоящую за ней. Если это цифра 0, 1, 2, 3 или 4, то подчеркнутую цифру оставляем без изменения, а все цифры после нее отбрасываем. Если же за подчеркнутой цифрой стоит цифра 5 или 6 или 7 или 8 или 9, то подчеркнутую цифру увеличим на единицу.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1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,5≈13;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2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,49≈28;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,672≈1;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54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,96≈548;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,71≈4.</a:t>
            </a:r>
          </a:p>
        </p:txBody>
      </p:sp>
    </p:spTree>
    <p:extLst>
      <p:ext uri="{BB962C8B-B14F-4D97-AF65-F5344CB8AC3E}">
        <p14:creationId xmlns:p14="http://schemas.microsoft.com/office/powerpoint/2010/main" val="41103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5D25D-0AA6-6347-B560-4D0888DD44F4}"/>
              </a:ext>
            </a:extLst>
          </p:cNvPr>
          <p:cNvSpPr txBox="1"/>
          <p:nvPr/>
        </p:nvSpPr>
        <p:spPr>
          <a:xfrm>
            <a:off x="107504" y="820570"/>
            <a:ext cx="878497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Округлить до сотых: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2, 045;  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32,093; 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3)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0, 7689;  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 543, 008; 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 67, 382.</a:t>
            </a: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Подчеркиваем цифру в разряде сотых и, в зависимости от того, какая цифра стоит после подчеркнутой, оставляем подчеркнутую цифру без изменения (если за ней 0, 1, 2, 3 или 4) или  увеличиваем подчеркнутую цифру на 1 (если за ней стоит 5, 6, 7, 8 или 9).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2, 0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5≈2,05;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32,0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3≈32,09;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0, 7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89≈0,77;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 543, 0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8≈543,01;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 67, 3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2≈67,38.</a:t>
            </a:r>
          </a:p>
          <a:p>
            <a:endParaRPr lang="ru-UZ" dirty="0"/>
          </a:p>
        </p:txBody>
      </p:sp>
    </p:spTree>
    <p:extLst>
      <p:ext uri="{BB962C8B-B14F-4D97-AF65-F5344CB8AC3E}">
        <p14:creationId xmlns:p14="http://schemas.microsoft.com/office/powerpoint/2010/main" val="40191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5D25D-0AA6-6347-B560-4D0888DD44F4}"/>
              </a:ext>
            </a:extLst>
          </p:cNvPr>
          <p:cNvSpPr txBox="1"/>
          <p:nvPr/>
        </p:nvSpPr>
        <p:spPr>
          <a:xfrm>
            <a:off x="179512" y="854090"/>
            <a:ext cx="878497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Округлить  43152  до сотен. Первая из отбрасываемых чисел  5, значит предыдущую цифру увеличиваем на единицу:43152 ≈ 43200.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Округлить  43152  до десятков:43152 ≈ 43150.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Округлить  17,7438  до единиц:17,7438 ≈ 18.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Округлить  17,7438  до десятых:17,7438 ≈ 17,7.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Округлить  17,7438  до сотых:17,7438 ≈ 17,74.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Округлить  17,7438  до тысячных:17,7438 ≈ 17,744.</a:t>
            </a:r>
          </a:p>
          <a:p>
            <a:endParaRPr lang="ru-UZ" dirty="0"/>
          </a:p>
        </p:txBody>
      </p:sp>
    </p:spTree>
    <p:extLst>
      <p:ext uri="{BB962C8B-B14F-4D97-AF65-F5344CB8AC3E}">
        <p14:creationId xmlns:p14="http://schemas.microsoft.com/office/powerpoint/2010/main" val="687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2839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301.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Представьте в виде десятичной дроби с точностью до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 число: 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=1,625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≈1,6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39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129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=0,3023…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≈0,3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=0,714…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≈0,7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2839111"/>
              </a:xfrm>
              <a:prstGeom prst="rect">
                <a:avLst/>
              </a:prstGeom>
              <a:blipFill>
                <a:blip r:embed="rId2"/>
                <a:stretch>
                  <a:fillRect l="-1166" r="-1749" b="-44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4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16199</TotalTime>
  <Words>695</Words>
  <Application>Microsoft Macintosh PowerPoint</Application>
  <PresentationFormat>Экран (16:9)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1420</cp:revision>
  <dcterms:created xsi:type="dcterms:W3CDTF">2020-04-09T07:32:19Z</dcterms:created>
  <dcterms:modified xsi:type="dcterms:W3CDTF">2021-01-14T10:42:59Z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