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56" r:id="rId3"/>
    <p:sldId id="1657" r:id="rId4"/>
    <p:sldId id="1660" r:id="rId5"/>
    <p:sldId id="1661" r:id="rId6"/>
    <p:sldId id="1662" r:id="rId7"/>
    <p:sldId id="1663" r:id="rId8"/>
    <p:sldId id="1664" r:id="rId9"/>
    <p:sldId id="1665" r:id="rId10"/>
    <p:sldId id="1666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7128792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ОЦЕНКА ПОГРЕШНОСТИ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895250"/>
                <a:ext cx="8705275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Пусть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=5,8±0,2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Может ли точное значение быть равным: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 5,9.    2)6,001.   3) 6.     4) 5,81.     5)5,75.      6)5,6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=5,8+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−0,2</m:t>
                        </m:r>
                      </m:e>
                    </m:d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=5,8−0,2 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=5,6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=5,8+0,2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=8,3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5250"/>
                <a:ext cx="8705275" cy="4339650"/>
              </a:xfrm>
              <a:prstGeom prst="rect">
                <a:avLst/>
              </a:prstGeom>
              <a:blipFill>
                <a:blip r:embed="rId2"/>
                <a:stretch>
                  <a:fillRect l="-1456" t="-1458" r="-14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(четные), 289(четные)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3528" y="888362"/>
                <a:ext cx="8705275" cy="3677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283.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погрешность следующих приближений: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числа -3,254 числом -3,25;</a:t>
                </a:r>
              </a:p>
              <a:p>
                <a:pPr marL="457200" indent="-457200">
                  <a:buAutoNum type="arabicParenR"/>
                </a:pP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−3,25+3,254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=0,004</m:t>
                      </m:r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4) числа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числом 3,14;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3,14−</m:t>
                          </m:r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314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350</m:t>
                              </m:r>
                            </m:den>
                          </m:f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350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88362"/>
                <a:ext cx="8705275" cy="3677673"/>
              </a:xfrm>
              <a:prstGeom prst="rect">
                <a:avLst/>
              </a:prstGeom>
              <a:blipFill>
                <a:blip r:embed="rId2"/>
                <a:stretch>
                  <a:fillRect l="-1458" t="-2069" b="-6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284.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приближенное значение числа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погрешность приближения, если: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=4,82.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=4,9</m:t>
                    </m:r>
                  </m:oMath>
                </a14:m>
                <a:endParaRPr lang="ru-RU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25,08          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4,82−4,9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−0,08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=0,08</m:t>
                    </m:r>
                  </m:oMath>
                </a14:m>
                <a:endParaRPr lang="ru-RU" sz="28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25,08−25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0,08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=0,08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4339650"/>
              </a:xfrm>
              <a:prstGeom prst="rect">
                <a:avLst/>
              </a:prstGeom>
              <a:blipFill>
                <a:blip r:embed="rId2"/>
                <a:stretch>
                  <a:fillRect l="-1456" t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</a:t>
                </a: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0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комнатном термометре верхний конец столбика с жидкостью находиться между отметками 21 и 22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В качестве приближенного значения температуры взято число 21,5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 Оцените абсолютную погрешность приближения.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Точное значение температуры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известно, однако можно утверждать, что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22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Чтобы получить оценку разности между точным значением температуры и его приближенным, то есть разность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ru-RU" sz="20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−21,5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вычтем из каждой части этого двойного неравенства число 21,5.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Получим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nor/>
                      </m:rPr>
                      <a: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ru-RU" sz="20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ru-RU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21,</m:t>
                    </m:r>
                    <m:r>
                      <a:rPr lang="ru-RU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есть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−21,5</m:t>
                        </m:r>
                      </m:e>
                    </m:d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0,5. 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С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ледовательно, абсолютная погрешность не больше 0,5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4216539"/>
              </a:xfrm>
              <a:prstGeom prst="rect">
                <a:avLst/>
              </a:prstGeom>
              <a:blipFill>
                <a:blip r:embed="rId2"/>
                <a:stretch>
                  <a:fillRect l="-728" r="-1310" b="-14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1347614"/>
                <a:ext cx="870527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приближенное значение числа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 говорят, что число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равно числу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 точностью до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записывают: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1347614"/>
                <a:ext cx="8705275" cy="1815882"/>
              </a:xfrm>
              <a:prstGeom prst="rect">
                <a:avLst/>
              </a:prstGeom>
              <a:blipFill>
                <a:blip r:embed="rId2"/>
                <a:stretch>
                  <a:fillRect l="-1458" t="-4167" r="-729" b="-13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47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895250"/>
                <a:ext cx="8705275" cy="4176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Докажите, что число 0,43 является приближенным значением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точностью до 0,01. </a:t>
                </a:r>
              </a:p>
              <a:p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Требуется доказать, что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−0,43</m:t>
                          </m:r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0,01</m:t>
                      </m:r>
                    </m:oMath>
                  </m:oMathPara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Вычислим разность: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−0,43=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130−129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</m:den>
                    </m:f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−0,43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≤0,01.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−0,43</m:t>
                          </m:r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0,01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5250"/>
                <a:ext cx="8705275" cy="4176271"/>
              </a:xfrm>
              <a:prstGeom prst="rect">
                <a:avLst/>
              </a:prstGeom>
              <a:blipFill>
                <a:blip r:embed="rId2"/>
                <a:stretch>
                  <a:fillRect l="-1164" t="-12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4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895250"/>
                <a:ext cx="8705275" cy="4001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288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Что означает запись: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=3,9±0,2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=−135±1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7)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=−1±0,1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9)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=−3,2±0,01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5250"/>
                <a:ext cx="8705275" cy="4001737"/>
              </a:xfrm>
              <a:prstGeom prst="rect">
                <a:avLst/>
              </a:prstGeom>
              <a:blipFill>
                <a:blip r:embed="rId2"/>
                <a:stretch>
                  <a:fillRect l="-1164" t="-1582" b="-22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057129-FEA5-9A48-A7AC-7B79B024812C}"/>
                  </a:ext>
                </a:extLst>
              </p:cNvPr>
              <p:cNvSpPr txBox="1"/>
              <p:nvPr/>
            </p:nvSpPr>
            <p:spPr>
              <a:xfrm>
                <a:off x="3563888" y="1347614"/>
                <a:ext cx="4097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3,9−0,2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≤3,9+0,2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057129-FEA5-9A48-A7AC-7B79B0248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347614"/>
                <a:ext cx="4097340" cy="446276"/>
              </a:xfrm>
              <a:prstGeom prst="rect">
                <a:avLst/>
              </a:prstGeom>
              <a:blipFill>
                <a:blip r:embed="rId3"/>
                <a:stretch>
                  <a:fillRect l="-1543" r="-1543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F5E107-F01A-0D42-BC85-469F661F7EF6}"/>
                  </a:ext>
                </a:extLst>
              </p:cNvPr>
              <p:cNvSpPr txBox="1"/>
              <p:nvPr/>
            </p:nvSpPr>
            <p:spPr>
              <a:xfrm>
                <a:off x="3563888" y="1881223"/>
                <a:ext cx="3379194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F5E107-F01A-0D42-BC85-469F661F7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881223"/>
                <a:ext cx="3379194" cy="838435"/>
              </a:xfrm>
              <a:prstGeom prst="rect">
                <a:avLst/>
              </a:prstGeom>
              <a:blipFill>
                <a:blip r:embed="rId4"/>
                <a:stretch>
                  <a:fillRect l="-1873" t="-2985" r="-2247" b="-134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DB5FC2-4393-D24F-ABFB-91257F134BAC}"/>
                  </a:ext>
                </a:extLst>
              </p:cNvPr>
              <p:cNvSpPr txBox="1"/>
              <p:nvPr/>
            </p:nvSpPr>
            <p:spPr>
              <a:xfrm>
                <a:off x="3563888" y="2899162"/>
                <a:ext cx="434420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−135−1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≤−135+1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DB5FC2-4393-D24F-ABFB-91257F13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899162"/>
                <a:ext cx="4344203" cy="446276"/>
              </a:xfrm>
              <a:prstGeom prst="rect">
                <a:avLst/>
              </a:prstGeom>
              <a:blipFill>
                <a:blip r:embed="rId5"/>
                <a:stretch>
                  <a:fillRect r="-1458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2565D-7E7E-D747-BB6F-B1F6A4511D84}"/>
                  </a:ext>
                </a:extLst>
              </p:cNvPr>
              <p:cNvSpPr txBox="1"/>
              <p:nvPr/>
            </p:nvSpPr>
            <p:spPr>
              <a:xfrm>
                <a:off x="3563888" y="3674936"/>
                <a:ext cx="40877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−1−0,1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≤−1+0,1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2565D-7E7E-D747-BB6F-B1F6A4511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674936"/>
                <a:ext cx="4087722" cy="446276"/>
              </a:xfrm>
              <a:prstGeom prst="rect">
                <a:avLst/>
              </a:prstGeom>
              <a:blipFill>
                <a:blip r:embed="rId6"/>
                <a:stretch>
                  <a:fillRect r="-1548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32ED9B-2181-F443-BD8B-8C6AF449D465}"/>
                  </a:ext>
                </a:extLst>
              </p:cNvPr>
              <p:cNvSpPr txBox="1"/>
              <p:nvPr/>
            </p:nvSpPr>
            <p:spPr>
              <a:xfrm>
                <a:off x="3563888" y="4392322"/>
                <a:ext cx="506234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−3,2−0,01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≤−3,2+0,01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32ED9B-2181-F443-BD8B-8C6AF449D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392322"/>
                <a:ext cx="5062348" cy="446276"/>
              </a:xfrm>
              <a:prstGeom prst="rect">
                <a:avLst/>
              </a:prstGeom>
              <a:blipFill>
                <a:blip r:embed="rId7"/>
                <a:stretch>
                  <a:fillRect r="-1000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8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895250"/>
                <a:ext cx="8705275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289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Запишите в виде двойного неравенства: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±0,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=3,7±0,1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5250"/>
                <a:ext cx="8705275" cy="3170099"/>
              </a:xfrm>
              <a:prstGeom prst="rect">
                <a:avLst/>
              </a:prstGeom>
              <a:blipFill>
                <a:blip r:embed="rId2"/>
                <a:stretch>
                  <a:fillRect l="-1164" t="-19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057129-FEA5-9A48-A7AC-7B79B024812C}"/>
                  </a:ext>
                </a:extLst>
              </p:cNvPr>
              <p:cNvSpPr txBox="1"/>
              <p:nvPr/>
            </p:nvSpPr>
            <p:spPr>
              <a:xfrm>
                <a:off x="3563888" y="1812290"/>
                <a:ext cx="39434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057129-FEA5-9A48-A7AC-7B79B0248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812290"/>
                <a:ext cx="3943452" cy="446276"/>
              </a:xfrm>
              <a:prstGeom prst="rect">
                <a:avLst/>
              </a:prstGeom>
              <a:blipFill>
                <a:blip r:embed="rId3"/>
                <a:stretch>
                  <a:fillRect l="-1603" r="-1603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F5E107-F01A-0D42-BC85-469F661F7EF6}"/>
                  </a:ext>
                </a:extLst>
              </p:cNvPr>
              <p:cNvSpPr txBox="1"/>
              <p:nvPr/>
            </p:nvSpPr>
            <p:spPr>
              <a:xfrm>
                <a:off x="3610254" y="2485876"/>
                <a:ext cx="4097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3,7−0,1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≤3,7+0,1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F5E107-F01A-0D42-BC85-469F661F7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54" y="2485876"/>
                <a:ext cx="4097340" cy="446276"/>
              </a:xfrm>
              <a:prstGeom prst="rect">
                <a:avLst/>
              </a:prstGeom>
              <a:blipFill>
                <a:blip r:embed="rId4"/>
                <a:stretch>
                  <a:fillRect l="-1858" r="-1858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DB5FC2-4393-D24F-ABFB-91257F134BAC}"/>
                  </a:ext>
                </a:extLst>
              </p:cNvPr>
              <p:cNvSpPr txBox="1"/>
              <p:nvPr/>
            </p:nvSpPr>
            <p:spPr>
              <a:xfrm>
                <a:off x="3631349" y="3317914"/>
                <a:ext cx="297139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DB5FC2-4393-D24F-ABFB-91257F13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349" y="3317914"/>
                <a:ext cx="2971391" cy="446276"/>
              </a:xfrm>
              <a:prstGeom prst="rect">
                <a:avLst/>
              </a:prstGeom>
              <a:blipFill>
                <a:blip r:embed="rId5"/>
                <a:stretch>
                  <a:fillRect l="-1282" r="-2564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1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ПОГРЕШНОСТИ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895250"/>
                <a:ext cx="8705275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290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приближенное значение числа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недостатком и с избытком, если: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±0,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,7±0,1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0,12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−5,9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0,2</m:t>
                    </m:r>
                  </m:oMath>
                </a14:m>
                <a:endParaRPr lang="ru-RU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5250"/>
                <a:ext cx="8705275" cy="4708981"/>
              </a:xfrm>
              <a:prstGeom prst="rect">
                <a:avLst/>
              </a:prstGeom>
              <a:blipFill>
                <a:blip r:embed="rId2"/>
                <a:stretch>
                  <a:fillRect l="-1456" t="-134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F082B2-97C4-A642-AEE6-D79F7604B4A5}"/>
                  </a:ext>
                </a:extLst>
              </p:cNvPr>
              <p:cNvSpPr txBox="1"/>
              <p:nvPr/>
            </p:nvSpPr>
            <p:spPr>
              <a:xfrm>
                <a:off x="2771800" y="1790329"/>
                <a:ext cx="705678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=4−0,1=3,9−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значение числа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с недостатком</m:t>
                    </m:r>
                  </m:oMath>
                </a14:m>
                <a:r>
                  <a:rPr lang="ru-UZ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0,1=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4,1 −значение с избытком</m:t>
                    </m:r>
                  </m:oMath>
                </a14:m>
                <a:endParaRPr lang="ru-UZ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F082B2-97C4-A642-AEE6-D79F7604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90329"/>
                <a:ext cx="7056784" cy="1107996"/>
              </a:xfrm>
              <a:prstGeom prst="rect">
                <a:avLst/>
              </a:prstGeom>
              <a:blipFill>
                <a:blip r:embed="rId3"/>
                <a:stretch>
                  <a:fillRect l="-1079" t="-3409" b="-1136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2F834-F2D0-CD4A-A0D9-EC0051F3FAA7}"/>
                  </a:ext>
                </a:extLst>
              </p:cNvPr>
              <p:cNvSpPr txBox="1"/>
              <p:nvPr/>
            </p:nvSpPr>
            <p:spPr>
              <a:xfrm>
                <a:off x="3224225" y="2922901"/>
                <a:ext cx="498610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2,7−0,1=2,6.      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2,7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0,1=2,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ru-UZ" sz="2400" dirty="0"/>
              </a:p>
              <a:p>
                <a:endParaRPr lang="ru-U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2F834-F2D0-CD4A-A0D9-EC0051F3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25" y="2922901"/>
                <a:ext cx="4986109" cy="738664"/>
              </a:xfrm>
              <a:prstGeom prst="rect">
                <a:avLst/>
              </a:prstGeom>
              <a:blipFill>
                <a:blip r:embed="rId4"/>
                <a:stretch>
                  <a:fillRect l="-254" t="-1667" r="-152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6B3FC-0BAB-C74F-9AD9-15EA27E7E0EC}"/>
                  </a:ext>
                </a:extLst>
              </p:cNvPr>
              <p:cNvSpPr txBox="1"/>
              <p:nvPr/>
            </p:nvSpPr>
            <p:spPr>
              <a:xfrm>
                <a:off x="2915816" y="3674325"/>
                <a:ext cx="60409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−0,6−0,12=−0,72.    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−0,6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0,12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−0,48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6B3FC-0BAB-C74F-9AD9-15EA27E7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74325"/>
                <a:ext cx="6040978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B10D5B-9915-2F4E-AB33-B9BA0F18A262}"/>
                  </a:ext>
                </a:extLst>
              </p:cNvPr>
              <p:cNvSpPr txBox="1"/>
              <p:nvPr/>
            </p:nvSpPr>
            <p:spPr>
              <a:xfrm>
                <a:off x="3278526" y="4431998"/>
                <a:ext cx="5315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dirty="0" smtClean="0">
                          <a:latin typeface="Cambria Math" panose="02040503050406030204" pitchFamily="18" charset="0"/>
                        </a:rPr>
                        <m:t>−5,9−0,2=−6,1. </m:t>
                      </m:r>
                      <m:r>
                        <a:rPr lang="ru-UZ" sz="2400" i="1" dirty="0" smtClean="0">
                          <a:latin typeface="Cambria Math" panose="02040503050406030204" pitchFamily="18" charset="0"/>
                        </a:rPr>
                        <m:t>    −5,9+0,2=−5,7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B10D5B-9915-2F4E-AB33-B9BA0F18A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26" y="4431998"/>
                <a:ext cx="5315558" cy="369332"/>
              </a:xfrm>
              <a:prstGeom prst="rect">
                <a:avLst/>
              </a:prstGeom>
              <a:blipFill>
                <a:blip r:embed="rId6"/>
                <a:stretch>
                  <a:fillRect t="-3226" r="-955" b="-3548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16208</TotalTime>
  <Words>599</Words>
  <Application>Microsoft Macintosh PowerPoint</Application>
  <PresentationFormat>Экран (16:9)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1420</cp:revision>
  <dcterms:created xsi:type="dcterms:W3CDTF">2020-04-09T07:32:19Z</dcterms:created>
  <dcterms:modified xsi:type="dcterms:W3CDTF">2021-01-14T11:05:05Z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