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381" r:id="rId2"/>
    <p:sldId id="1650" r:id="rId3"/>
    <p:sldId id="1651" r:id="rId4"/>
    <p:sldId id="1658" r:id="rId5"/>
    <p:sldId id="1659" r:id="rId6"/>
    <p:sldId id="1652" r:id="rId7"/>
    <p:sldId id="1653" r:id="rId8"/>
    <p:sldId id="1654" r:id="rId9"/>
    <p:sldId id="1655" r:id="rId10"/>
    <p:sldId id="1656" r:id="rId11"/>
    <p:sldId id="1657" r:id="rId12"/>
    <p:sldId id="1660" r:id="rId13"/>
    <p:sldId id="1639" r:id="rId14"/>
  </p:sldIdLst>
  <p:sldSz cx="9144000" cy="5143500" type="screen16x9"/>
  <p:notesSz cx="5765800" cy="3244850"/>
  <p:custDataLst>
    <p:tags r:id="rId1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92902" autoAdjust="0"/>
  </p:normalViewPr>
  <p:slideViewPr>
    <p:cSldViewPr>
      <p:cViewPr varScale="1">
        <p:scale>
          <a:sx n="137" d="100"/>
          <a:sy n="137" d="100"/>
        </p:scale>
        <p:origin x="1400" y="440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58815" y="2164303"/>
            <a:ext cx="7128792" cy="261762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ПРИБЛИЖЕННОЕ ВЫЧИСЛЕНИЕ. ПРИБЛИЖЕННЫЕ ЗНАЧЕНИЯ ВЕЛИЧИН, ПОГРЕШНОСТЬ ПРИБЛИЖЕНИЯ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77" y="3147814"/>
            <a:ext cx="1907516" cy="144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ПРИБЛИЖЕННОЕ ЗНАЧЕНИЕ РАЗЛИЧНЫХ ВЕЛИЧИН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7205" y="787771"/>
                <a:ext cx="8705275" cy="371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283.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погрешность следующих приближений:</a:t>
                </a:r>
              </a:p>
              <a:p>
                <a:pPr marL="514350" indent="-514350">
                  <a:buAutoNum type="arabicParenR"/>
                </a:pP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числа 0,1975 числом 0,198</a:t>
                </a:r>
              </a:p>
              <a:p>
                <a:pPr marL="457200" indent="-457200">
                  <a:buAutoNum type="arabicParenR"/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0,198−0,1975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=0,0005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числа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числом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−(−</m:t>
                          </m:r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34</m:t>
                              </m:r>
                            </m:den>
                          </m:f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34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5" y="787771"/>
                <a:ext cx="8705275" cy="3719673"/>
              </a:xfrm>
              <a:prstGeom prst="rect">
                <a:avLst/>
              </a:prstGeom>
              <a:blipFill>
                <a:blip r:embed="rId2"/>
                <a:stretch>
                  <a:fillRect l="-1456" t="-1361" b="-68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92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ПРИБЛИЖЕННОЕ ЗНАЧЕНИЕ РАЗЛИЧНЫХ ВЕЛИЧИН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7205" y="787771"/>
                <a:ext cx="8705275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284.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приближенное значение числа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погрешность приближения, если:</a:t>
                </a: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=5,346.    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=5,3</m:t>
                    </m:r>
                  </m:oMath>
                </a14:m>
                <a:endParaRPr lang="ru-RU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9          </m:t>
                    </m:r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b="1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AutoNum type="arabicParenR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5,346−5,3</m:t>
                        </m:r>
                      </m:e>
                    </m:d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0,046</m:t>
                        </m:r>
                      </m:e>
                    </m:d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=0,046</m:t>
                    </m:r>
                  </m:oMath>
                </a14:m>
                <a:endParaRPr lang="ru-RU" sz="28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15,9−16</m:t>
                        </m:r>
                      </m:e>
                    </m:d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−0,1</m:t>
                        </m:r>
                      </m:e>
                    </m:d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=0,1</m:t>
                    </m:r>
                  </m:oMath>
                </a14:m>
                <a:endParaRPr lang="ru-RU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5" y="787771"/>
                <a:ext cx="8705275" cy="4339650"/>
              </a:xfrm>
              <a:prstGeom prst="rect">
                <a:avLst/>
              </a:prstGeom>
              <a:blipFill>
                <a:blip r:embed="rId2"/>
                <a:stretch>
                  <a:fillRect l="-1456" t="-11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6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ПРИБЛИЖЕННОЕ ЗНАЧЕНИЕ РАЗЛИЧНЫХ ВЕЛИЧИН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7205" y="787771"/>
                <a:ext cx="8705275" cy="3847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285</a:t>
                </a:r>
                <a:r>
                  <a:rPr lang="ru-RU" sz="2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Известно, что сумма углов четырехугольника равна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При измерении суммы углов четырехугольника транспортиром получили результат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Чему равна погрешность этого приближения?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Точное значение суммы углов четырехугольника равна </a:t>
                </a:r>
                <a14:m>
                  <m:oMath xmlns:m="http://schemas.openxmlformats.org/officeDocument/2006/math">
                    <m:r>
                      <a:rPr lang="ru-R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360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а приближенное значение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363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Поэтому абсолютная погрешность равна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°−363°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5" y="787771"/>
                <a:ext cx="8705275" cy="3847207"/>
              </a:xfrm>
              <a:prstGeom prst="rect">
                <a:avLst/>
              </a:prstGeom>
              <a:blipFill>
                <a:blip r:embed="rId2"/>
                <a:stretch>
                  <a:fillRect l="-1019" r="-14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8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83(2,4), 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84(2,4)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7205" y="787771"/>
            <a:ext cx="4828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2</a:t>
            </a:r>
            <a:r>
              <a:rPr lang="ru-RU" sz="2800" b="1" i="1" dirty="0">
                <a:solidFill>
                  <a:srgbClr val="00B050"/>
                </a:solidFill>
              </a:rPr>
              <a:t>74</a:t>
            </a:r>
            <a:r>
              <a:rPr lang="en-US" sz="2800" b="1" i="1" dirty="0">
                <a:solidFill>
                  <a:srgbClr val="00B050"/>
                </a:solidFill>
              </a:rPr>
              <a:t>.</a:t>
            </a:r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Решите неравенство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1F35D5-EFBF-CE4E-BB6B-37A8DA665EC1}"/>
                  </a:ext>
                </a:extLst>
              </p:cNvPr>
              <p:cNvSpPr txBox="1"/>
              <p:nvPr/>
            </p:nvSpPr>
            <p:spPr>
              <a:xfrm>
                <a:off x="251520" y="1491630"/>
                <a:ext cx="2588594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2) </m:t>
                      </m:r>
                      <m:d>
                        <m:dPr>
                          <m:begChr m:val="|"/>
                          <m:endChr m:val="|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0,2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1F35D5-EFBF-CE4E-BB6B-37A8DA665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91630"/>
                <a:ext cx="2588594" cy="446276"/>
              </a:xfrm>
              <a:prstGeom prst="rect">
                <a:avLst/>
              </a:prstGeom>
              <a:blipFill>
                <a:blip r:embed="rId2"/>
                <a:stretch>
                  <a:fillRect l="-2927" t="-8333" r="-2927" b="-361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FF357-5646-7C43-9A1D-662B3B6DCC5B}"/>
                  </a:ext>
                </a:extLst>
              </p:cNvPr>
              <p:cNvSpPr txBox="1"/>
              <p:nvPr/>
            </p:nvSpPr>
            <p:spPr>
              <a:xfrm>
                <a:off x="358312" y="2189187"/>
                <a:ext cx="2375009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UZ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&lt;0,2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−0,2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FF357-5646-7C43-9A1D-662B3B6DC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2" y="2189187"/>
                <a:ext cx="2375009" cy="995529"/>
              </a:xfrm>
              <a:prstGeom prst="rect">
                <a:avLst/>
              </a:prstGeom>
              <a:blipFill>
                <a:blip r:embed="rId3"/>
                <a:stretch>
                  <a:fillRect l="-75532" t="-225316" r="-2660" b="-3227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8D7084-4331-8B4D-AE57-595AB74E9B39}"/>
                  </a:ext>
                </a:extLst>
              </p:cNvPr>
              <p:cNvSpPr txBox="1"/>
              <p:nvPr/>
            </p:nvSpPr>
            <p:spPr>
              <a:xfrm>
                <a:off x="360109" y="3360200"/>
                <a:ext cx="1727204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UZ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&lt;−1,8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−2,2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8D7084-4331-8B4D-AE57-595AB74E9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09" y="3360200"/>
                <a:ext cx="1727204" cy="995529"/>
              </a:xfrm>
              <a:prstGeom prst="rect">
                <a:avLst/>
              </a:prstGeom>
              <a:blipFill>
                <a:blip r:embed="rId4"/>
                <a:stretch>
                  <a:fillRect l="-103650" t="-222500" r="-10219" b="-3175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6ABE616-F27C-1543-9E48-3D0AD67B0FA1}"/>
              </a:ext>
            </a:extLst>
          </p:cNvPr>
          <p:cNvCxnSpPr/>
          <p:nvPr/>
        </p:nvCxnSpPr>
        <p:spPr>
          <a:xfrm>
            <a:off x="4147805" y="2895785"/>
            <a:ext cx="35283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C2F09063-3714-A746-83CA-1C6BA289C113}"/>
              </a:ext>
            </a:extLst>
          </p:cNvPr>
          <p:cNvSpPr/>
          <p:nvPr/>
        </p:nvSpPr>
        <p:spPr>
          <a:xfrm>
            <a:off x="5015899" y="2859790"/>
            <a:ext cx="86963" cy="71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06F8512-B2E1-8E46-AEE1-8D11769FC822}"/>
              </a:ext>
            </a:extLst>
          </p:cNvPr>
          <p:cNvSpPr/>
          <p:nvPr/>
        </p:nvSpPr>
        <p:spPr>
          <a:xfrm>
            <a:off x="6156176" y="2859782"/>
            <a:ext cx="86963" cy="71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25" name="Соединительная линия уступом 24">
            <a:extLst>
              <a:ext uri="{FF2B5EF4-FFF2-40B4-BE49-F238E27FC236}">
                <a16:creationId xmlns:a16="http://schemas.microsoft.com/office/drawing/2014/main" id="{80366CC1-8ADB-6642-865A-5F61D08D4C6A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5895806" y="1735325"/>
            <a:ext cx="288040" cy="196089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>
            <a:extLst>
              <a:ext uri="{FF2B5EF4-FFF2-40B4-BE49-F238E27FC236}">
                <a16:creationId xmlns:a16="http://schemas.microsoft.com/office/drawing/2014/main" id="{96DE43A2-EB23-7542-A2F2-9C69E579824A}"/>
              </a:ext>
            </a:extLst>
          </p:cNvPr>
          <p:cNvCxnSpPr>
            <a:stCxn id="23" idx="0"/>
          </p:cNvCxnSpPr>
          <p:nvPr/>
        </p:nvCxnSpPr>
        <p:spPr>
          <a:xfrm rot="16200000" flipV="1">
            <a:off x="5061793" y="1721917"/>
            <a:ext cx="432048" cy="184368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536549E-C332-704E-87F8-226C628AA55E}"/>
              </a:ext>
            </a:extLst>
          </p:cNvPr>
          <p:cNvSpPr/>
          <p:nvPr/>
        </p:nvSpPr>
        <p:spPr>
          <a:xfrm>
            <a:off x="5102862" y="2643758"/>
            <a:ext cx="1053314" cy="216024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AC22C5-D39E-6D4D-AE92-CCF075F77F39}"/>
                  </a:ext>
                </a:extLst>
              </p:cNvPr>
              <p:cNvSpPr txBox="1"/>
              <p:nvPr/>
            </p:nvSpPr>
            <p:spPr>
              <a:xfrm>
                <a:off x="4531054" y="2920392"/>
                <a:ext cx="84798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−2,2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AC22C5-D39E-6D4D-AE92-CCF075F77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4" y="2920392"/>
                <a:ext cx="847989" cy="446276"/>
              </a:xfrm>
              <a:prstGeom prst="rect">
                <a:avLst/>
              </a:prstGeom>
              <a:blipFill>
                <a:blip r:embed="rId5"/>
                <a:stretch>
                  <a:fillRect l="-1471" r="-10294"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A56A9E-6F14-2040-BD0F-858D4EF99D80}"/>
                  </a:ext>
                </a:extLst>
              </p:cNvPr>
              <p:cNvSpPr txBox="1"/>
              <p:nvPr/>
            </p:nvSpPr>
            <p:spPr>
              <a:xfrm>
                <a:off x="5732181" y="2945995"/>
                <a:ext cx="847989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−1,8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A56A9E-6F14-2040-BD0F-858D4EF99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181" y="2945995"/>
                <a:ext cx="847989" cy="446276"/>
              </a:xfrm>
              <a:prstGeom prst="rect">
                <a:avLst/>
              </a:prstGeom>
              <a:blipFill>
                <a:blip r:embed="rId6"/>
                <a:stretch>
                  <a:fillRect l="-1493" r="-10448"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90E22B-4717-B947-B523-3290DD388E4B}"/>
                  </a:ext>
                </a:extLst>
              </p:cNvPr>
              <p:cNvSpPr txBox="1"/>
              <p:nvPr/>
            </p:nvSpPr>
            <p:spPr>
              <a:xfrm>
                <a:off x="4531054" y="4328489"/>
                <a:ext cx="415306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О</m:t>
                      </m:r>
                      <m:r>
                        <a:rPr lang="ru-RU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твет: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UZ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90E22B-4717-B947-B523-3290DD38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4" y="4328489"/>
                <a:ext cx="4153060" cy="446276"/>
              </a:xfrm>
              <a:prstGeom prst="rect">
                <a:avLst/>
              </a:prstGeom>
              <a:blipFill>
                <a:blip r:embed="rId7"/>
                <a:stretch>
                  <a:fillRect l="-1524" r="-1829"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FC0401-F095-8A47-BA1B-75EEA2D3A45A}"/>
                  </a:ext>
                </a:extLst>
              </p:cNvPr>
              <p:cNvSpPr txBox="1"/>
              <p:nvPr/>
            </p:nvSpPr>
            <p:spPr>
              <a:xfrm>
                <a:off x="7495067" y="2502285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7FC0401-F095-8A47-BA1B-75EEA2D3A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067" y="2502285"/>
                <a:ext cx="241733" cy="369332"/>
              </a:xfrm>
              <a:prstGeom prst="rect">
                <a:avLst/>
              </a:prstGeom>
              <a:blipFill>
                <a:blip r:embed="rId8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8" grpId="0" animBg="1"/>
      <p:bldP spid="23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7205" y="787771"/>
            <a:ext cx="4828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2</a:t>
            </a:r>
            <a:r>
              <a:rPr lang="ru-RU" sz="2800" b="1" i="1" dirty="0">
                <a:solidFill>
                  <a:srgbClr val="00B050"/>
                </a:solidFill>
              </a:rPr>
              <a:t>74</a:t>
            </a:r>
            <a:r>
              <a:rPr lang="en-US" sz="2800" b="1" i="1" dirty="0">
                <a:solidFill>
                  <a:srgbClr val="00B050"/>
                </a:solidFill>
              </a:rPr>
              <a:t>.</a:t>
            </a:r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Решите неравенство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1F35D5-EFBF-CE4E-BB6B-37A8DA665EC1}"/>
                  </a:ext>
                </a:extLst>
              </p:cNvPr>
              <p:cNvSpPr txBox="1"/>
              <p:nvPr/>
            </p:nvSpPr>
            <p:spPr>
              <a:xfrm>
                <a:off x="346661" y="1242546"/>
                <a:ext cx="2306464" cy="835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begChr m:val="|"/>
                          <m:endChr m:val="|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1F35D5-EFBF-CE4E-BB6B-37A8DA665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1" y="1242546"/>
                <a:ext cx="2306464" cy="835550"/>
              </a:xfrm>
              <a:prstGeom prst="rect">
                <a:avLst/>
              </a:prstGeom>
              <a:blipFill>
                <a:blip r:embed="rId2"/>
                <a:stretch>
                  <a:fillRect l="-3297" t="-1493" r="-3846" b="-149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FF357-5646-7C43-9A1D-662B3B6DCC5B}"/>
                  </a:ext>
                </a:extLst>
              </p:cNvPr>
              <p:cNvSpPr txBox="1"/>
              <p:nvPr/>
            </p:nvSpPr>
            <p:spPr>
              <a:xfrm>
                <a:off x="263013" y="2137645"/>
                <a:ext cx="2224263" cy="2011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UZ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FF357-5646-7C43-9A1D-662B3B6DC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3" y="2137645"/>
                <a:ext cx="2224263" cy="2011769"/>
              </a:xfrm>
              <a:prstGeom prst="rect">
                <a:avLst/>
              </a:prstGeom>
              <a:blipFill>
                <a:blip r:embed="rId3"/>
                <a:stretch>
                  <a:fillRect r="-397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8D7084-4331-8B4D-AE57-595AB74E9B39}"/>
                  </a:ext>
                </a:extLst>
              </p:cNvPr>
              <p:cNvSpPr txBox="1"/>
              <p:nvPr/>
            </p:nvSpPr>
            <p:spPr>
              <a:xfrm>
                <a:off x="2855254" y="2131315"/>
                <a:ext cx="1237134" cy="2011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UZ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8D7084-4331-8B4D-AE57-595AB74E9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54" y="2131315"/>
                <a:ext cx="1237134" cy="2011769"/>
              </a:xfrm>
              <a:prstGeom prst="rect">
                <a:avLst/>
              </a:prstGeom>
              <a:blipFill>
                <a:blip r:embed="rId4"/>
                <a:stretch>
                  <a:fillRect r="-606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6ABE616-F27C-1543-9E48-3D0AD67B0FA1}"/>
              </a:ext>
            </a:extLst>
          </p:cNvPr>
          <p:cNvCxnSpPr/>
          <p:nvPr/>
        </p:nvCxnSpPr>
        <p:spPr>
          <a:xfrm>
            <a:off x="5371941" y="3286947"/>
            <a:ext cx="35283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C2F09063-3714-A746-83CA-1C6BA289C113}"/>
              </a:ext>
            </a:extLst>
          </p:cNvPr>
          <p:cNvSpPr/>
          <p:nvPr/>
        </p:nvSpPr>
        <p:spPr>
          <a:xfrm>
            <a:off x="6240035" y="3250952"/>
            <a:ext cx="86963" cy="71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06F8512-B2E1-8E46-AEE1-8D11769FC822}"/>
              </a:ext>
            </a:extLst>
          </p:cNvPr>
          <p:cNvSpPr/>
          <p:nvPr/>
        </p:nvSpPr>
        <p:spPr>
          <a:xfrm>
            <a:off x="7380312" y="3250944"/>
            <a:ext cx="86963" cy="71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25" name="Соединительная линия уступом 24">
            <a:extLst>
              <a:ext uri="{FF2B5EF4-FFF2-40B4-BE49-F238E27FC236}">
                <a16:creationId xmlns:a16="http://schemas.microsoft.com/office/drawing/2014/main" id="{80366CC1-8ADB-6642-865A-5F61D08D4C6A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7119942" y="2126487"/>
            <a:ext cx="288040" cy="196089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>
            <a:extLst>
              <a:ext uri="{FF2B5EF4-FFF2-40B4-BE49-F238E27FC236}">
                <a16:creationId xmlns:a16="http://schemas.microsoft.com/office/drawing/2014/main" id="{96DE43A2-EB23-7542-A2F2-9C69E579824A}"/>
              </a:ext>
            </a:extLst>
          </p:cNvPr>
          <p:cNvCxnSpPr>
            <a:stCxn id="23" idx="0"/>
          </p:cNvCxnSpPr>
          <p:nvPr/>
        </p:nvCxnSpPr>
        <p:spPr>
          <a:xfrm rot="16200000" flipV="1">
            <a:off x="6285929" y="2113079"/>
            <a:ext cx="432048" cy="184368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536549E-C332-704E-87F8-226C628AA55E}"/>
              </a:ext>
            </a:extLst>
          </p:cNvPr>
          <p:cNvSpPr/>
          <p:nvPr/>
        </p:nvSpPr>
        <p:spPr>
          <a:xfrm>
            <a:off x="6326998" y="3034920"/>
            <a:ext cx="1053314" cy="216024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AC22C5-D39E-6D4D-AE92-CCF075F77F39}"/>
                  </a:ext>
                </a:extLst>
              </p:cNvPr>
              <p:cNvSpPr txBox="1"/>
              <p:nvPr/>
            </p:nvSpPr>
            <p:spPr>
              <a:xfrm>
                <a:off x="6139245" y="3353939"/>
                <a:ext cx="238847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AC22C5-D39E-6D4D-AE92-CCF075F77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245" y="3353939"/>
                <a:ext cx="238847" cy="691471"/>
              </a:xfrm>
              <a:prstGeom prst="rect">
                <a:avLst/>
              </a:prstGeom>
              <a:blipFill>
                <a:blip r:embed="rId5"/>
                <a:stretch>
                  <a:fillRect l="-25000" t="-1818" r="-25000" b="-145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A56A9E-6F14-2040-BD0F-858D4EF99D80}"/>
                  </a:ext>
                </a:extLst>
              </p:cNvPr>
              <p:cNvSpPr txBox="1"/>
              <p:nvPr/>
            </p:nvSpPr>
            <p:spPr>
              <a:xfrm>
                <a:off x="7304369" y="3394961"/>
                <a:ext cx="238847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A56A9E-6F14-2040-BD0F-858D4EF99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369" y="3394961"/>
                <a:ext cx="238847" cy="689035"/>
              </a:xfrm>
              <a:prstGeom prst="rect">
                <a:avLst/>
              </a:prstGeom>
              <a:blipFill>
                <a:blip r:embed="rId6"/>
                <a:stretch>
                  <a:fillRect l="-31579" t="-1818" r="-31579" b="-145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90E22B-4717-B947-B523-3290DD388E4B}"/>
                  </a:ext>
                </a:extLst>
              </p:cNvPr>
              <p:cNvSpPr txBox="1"/>
              <p:nvPr/>
            </p:nvSpPr>
            <p:spPr>
              <a:xfrm>
                <a:off x="4795793" y="4137889"/>
                <a:ext cx="2874890" cy="835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О</m:t>
                      </m:r>
                      <m:r>
                        <a:rPr lang="ru-RU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твет: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UZ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90E22B-4717-B947-B523-3290DD38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93" y="4137889"/>
                <a:ext cx="2874890" cy="835550"/>
              </a:xfrm>
              <a:prstGeom prst="rect">
                <a:avLst/>
              </a:prstGeom>
              <a:blipFill>
                <a:blip r:embed="rId7"/>
                <a:stretch>
                  <a:fillRect l="-2643" t="-1493" r="-2643" b="-1492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6706B5-8843-AB49-BE31-2341F4C8DF38}"/>
                  </a:ext>
                </a:extLst>
              </p:cNvPr>
              <p:cNvSpPr txBox="1"/>
              <p:nvPr/>
            </p:nvSpPr>
            <p:spPr>
              <a:xfrm>
                <a:off x="8639254" y="285062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6706B5-8843-AB49-BE31-2341F4C8D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4" y="2850624"/>
                <a:ext cx="241733" cy="369332"/>
              </a:xfrm>
              <a:prstGeom prst="rect">
                <a:avLst/>
              </a:prstGeom>
              <a:blipFill>
                <a:blip r:embed="rId8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15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8" grpId="0" animBg="1"/>
      <p:bldP spid="23" grpId="0" animBg="1"/>
      <p:bldP spid="28" grpId="0" animBg="1"/>
      <p:bldP spid="29" grpId="0"/>
      <p:bldP spid="30" grpId="0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7205" y="787771"/>
            <a:ext cx="4819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2</a:t>
            </a:r>
            <a:r>
              <a:rPr lang="ru-RU" sz="2800" b="1" i="1" dirty="0">
                <a:solidFill>
                  <a:srgbClr val="00B050"/>
                </a:solidFill>
              </a:rPr>
              <a:t>75</a:t>
            </a:r>
            <a:r>
              <a:rPr lang="en-US" sz="2800" b="1" i="1" dirty="0">
                <a:solidFill>
                  <a:srgbClr val="00B050"/>
                </a:solidFill>
              </a:rPr>
              <a:t>.</a:t>
            </a:r>
            <a:r>
              <a:rPr lang="ru-RU" sz="2800" b="1" i="1" dirty="0">
                <a:solidFill>
                  <a:srgbClr val="00B050"/>
                </a:solidFill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Решите неравенство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1F35D5-EFBF-CE4E-BB6B-37A8DA665EC1}"/>
                  </a:ext>
                </a:extLst>
              </p:cNvPr>
              <p:cNvSpPr txBox="1"/>
              <p:nvPr/>
            </p:nvSpPr>
            <p:spPr>
              <a:xfrm>
                <a:off x="346661" y="1242546"/>
                <a:ext cx="251165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begChr m:val="|"/>
                          <m:endChr m:val="|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1F35D5-EFBF-CE4E-BB6B-37A8DA665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1" y="1242546"/>
                <a:ext cx="2511650" cy="446276"/>
              </a:xfrm>
              <a:prstGeom prst="rect">
                <a:avLst/>
              </a:prstGeom>
              <a:blipFill>
                <a:blip r:embed="rId2"/>
                <a:stretch>
                  <a:fillRect l="-3015" t="-8333" r="-2513" b="-361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FF357-5646-7C43-9A1D-662B3B6DCC5B}"/>
                  </a:ext>
                </a:extLst>
              </p:cNvPr>
              <p:cNvSpPr txBox="1"/>
              <p:nvPr/>
            </p:nvSpPr>
            <p:spPr>
              <a:xfrm>
                <a:off x="339524" y="1894877"/>
                <a:ext cx="2298065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UZ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+3&lt;3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+3&gt;−3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FF357-5646-7C43-9A1D-662B3B6DC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24" y="1894877"/>
                <a:ext cx="2298065" cy="995529"/>
              </a:xfrm>
              <a:prstGeom prst="rect">
                <a:avLst/>
              </a:prstGeom>
              <a:blipFill>
                <a:blip r:embed="rId3"/>
                <a:stretch>
                  <a:fillRect l="-78022" t="-225316" r="-3297" b="-3227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8D7084-4331-8B4D-AE57-595AB74E9B39}"/>
                  </a:ext>
                </a:extLst>
              </p:cNvPr>
              <p:cNvSpPr txBox="1"/>
              <p:nvPr/>
            </p:nvSpPr>
            <p:spPr>
              <a:xfrm>
                <a:off x="346661" y="2905425"/>
                <a:ext cx="1650260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UZ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8D7084-4331-8B4D-AE57-595AB74E9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1" y="2905425"/>
                <a:ext cx="1650260" cy="995529"/>
              </a:xfrm>
              <a:prstGeom prst="rect">
                <a:avLst/>
              </a:prstGeom>
              <a:blipFill>
                <a:blip r:embed="rId4"/>
                <a:stretch>
                  <a:fillRect l="-109160" t="-222500" r="-15267" b="-3187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6ABE616-F27C-1543-9E48-3D0AD67B0FA1}"/>
              </a:ext>
            </a:extLst>
          </p:cNvPr>
          <p:cNvCxnSpPr/>
          <p:nvPr/>
        </p:nvCxnSpPr>
        <p:spPr>
          <a:xfrm>
            <a:off x="5371941" y="3286947"/>
            <a:ext cx="35283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C2F09063-3714-A746-83CA-1C6BA289C113}"/>
              </a:ext>
            </a:extLst>
          </p:cNvPr>
          <p:cNvSpPr/>
          <p:nvPr/>
        </p:nvSpPr>
        <p:spPr>
          <a:xfrm>
            <a:off x="6240035" y="3250952"/>
            <a:ext cx="86963" cy="71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06F8512-B2E1-8E46-AEE1-8D11769FC822}"/>
              </a:ext>
            </a:extLst>
          </p:cNvPr>
          <p:cNvSpPr/>
          <p:nvPr/>
        </p:nvSpPr>
        <p:spPr>
          <a:xfrm>
            <a:off x="7380312" y="3250944"/>
            <a:ext cx="86963" cy="71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25" name="Соединительная линия уступом 24">
            <a:extLst>
              <a:ext uri="{FF2B5EF4-FFF2-40B4-BE49-F238E27FC236}">
                <a16:creationId xmlns:a16="http://schemas.microsoft.com/office/drawing/2014/main" id="{80366CC1-8ADB-6642-865A-5F61D08D4C6A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7119942" y="2126487"/>
            <a:ext cx="288040" cy="196089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>
            <a:extLst>
              <a:ext uri="{FF2B5EF4-FFF2-40B4-BE49-F238E27FC236}">
                <a16:creationId xmlns:a16="http://schemas.microsoft.com/office/drawing/2014/main" id="{96DE43A2-EB23-7542-A2F2-9C69E579824A}"/>
              </a:ext>
            </a:extLst>
          </p:cNvPr>
          <p:cNvCxnSpPr>
            <a:stCxn id="23" idx="0"/>
          </p:cNvCxnSpPr>
          <p:nvPr/>
        </p:nvCxnSpPr>
        <p:spPr>
          <a:xfrm rot="16200000" flipV="1">
            <a:off x="6285929" y="2113079"/>
            <a:ext cx="432048" cy="184368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536549E-C332-704E-87F8-226C628AA55E}"/>
              </a:ext>
            </a:extLst>
          </p:cNvPr>
          <p:cNvSpPr/>
          <p:nvPr/>
        </p:nvSpPr>
        <p:spPr>
          <a:xfrm>
            <a:off x="6326998" y="3034920"/>
            <a:ext cx="1053314" cy="216024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AC22C5-D39E-6D4D-AE92-CCF075F77F39}"/>
                  </a:ext>
                </a:extLst>
              </p:cNvPr>
              <p:cNvSpPr txBox="1"/>
              <p:nvPr/>
            </p:nvSpPr>
            <p:spPr>
              <a:xfrm>
                <a:off x="6139245" y="3353939"/>
                <a:ext cx="4680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AC22C5-D39E-6D4D-AE92-CCF075F77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245" y="3353939"/>
                <a:ext cx="468077" cy="369332"/>
              </a:xfrm>
              <a:prstGeom prst="rect">
                <a:avLst/>
              </a:prstGeom>
              <a:blipFill>
                <a:blip r:embed="rId5"/>
                <a:stretch>
                  <a:fillRect l="-5263" r="-13158" b="-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65A56A9E-6F14-2040-BD0F-858D4EF99D80}"/>
              </a:ext>
            </a:extLst>
          </p:cNvPr>
          <p:cNvSpPr txBox="1"/>
          <p:nvPr/>
        </p:nvSpPr>
        <p:spPr>
          <a:xfrm>
            <a:off x="7304369" y="3394961"/>
            <a:ext cx="1554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0</a:t>
            </a:r>
            <a:endParaRPr lang="ru-U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90E22B-4717-B947-B523-3290DD388E4B}"/>
                  </a:ext>
                </a:extLst>
              </p:cNvPr>
              <p:cNvSpPr txBox="1"/>
              <p:nvPr/>
            </p:nvSpPr>
            <p:spPr>
              <a:xfrm>
                <a:off x="4795793" y="4137889"/>
                <a:ext cx="315221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О</m:t>
                      </m:r>
                      <m:r>
                        <a:rPr lang="ru-RU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твет: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UZ" b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90E22B-4717-B947-B523-3290DD38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93" y="4137889"/>
                <a:ext cx="3152210" cy="446276"/>
              </a:xfrm>
              <a:prstGeom prst="rect">
                <a:avLst/>
              </a:prstGeom>
              <a:blipFill>
                <a:blip r:embed="rId6"/>
                <a:stretch>
                  <a:fillRect l="-2008" r="-241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6706B5-8843-AB49-BE31-2341F4C8DF38}"/>
                  </a:ext>
                </a:extLst>
              </p:cNvPr>
              <p:cNvSpPr txBox="1"/>
              <p:nvPr/>
            </p:nvSpPr>
            <p:spPr>
              <a:xfrm>
                <a:off x="8639254" y="285062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6706B5-8843-AB49-BE31-2341F4C8D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4" y="2850624"/>
                <a:ext cx="241733" cy="369332"/>
              </a:xfrm>
              <a:prstGeom prst="rect">
                <a:avLst/>
              </a:prstGeom>
              <a:blipFill>
                <a:blip r:embed="rId7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CAE46B-F6CB-8C4A-BC04-3274EFC6ED4D}"/>
                  </a:ext>
                </a:extLst>
              </p:cNvPr>
              <p:cNvSpPr txBox="1"/>
              <p:nvPr/>
            </p:nvSpPr>
            <p:spPr>
              <a:xfrm>
                <a:off x="393408" y="3900954"/>
                <a:ext cx="1445076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UZ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CAE46B-F6CB-8C4A-BC04-3274EFC6E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8" y="3900954"/>
                <a:ext cx="1445076" cy="995529"/>
              </a:xfrm>
              <a:prstGeom prst="rect">
                <a:avLst/>
              </a:prstGeom>
              <a:blipFill>
                <a:blip r:embed="rId8"/>
                <a:stretch>
                  <a:fillRect l="-125439" t="-225316" r="-32456" b="-3227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29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8" grpId="0" animBg="1"/>
      <p:bldP spid="23" grpId="0" animBg="1"/>
      <p:bldP spid="28" grpId="0" animBg="1"/>
      <p:bldP spid="29" grpId="0"/>
      <p:bldP spid="30" grpId="0"/>
      <p:bldP spid="17" grpId="0"/>
      <p:bldP spid="17" grpId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7205" y="787771"/>
            <a:ext cx="4819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75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Решите неравенство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1F35D5-EFBF-CE4E-BB6B-37A8DA665EC1}"/>
                  </a:ext>
                </a:extLst>
              </p:cNvPr>
              <p:cNvSpPr txBox="1"/>
              <p:nvPr/>
            </p:nvSpPr>
            <p:spPr>
              <a:xfrm>
                <a:off x="346661" y="1242546"/>
                <a:ext cx="251165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) </m:t>
                      </m:r>
                      <m:d>
                        <m:dPr>
                          <m:begChr m:val="|"/>
                          <m:endChr m:val="|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5−4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1F35D5-EFBF-CE4E-BB6B-37A8DA665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1" y="1242546"/>
                <a:ext cx="2511650" cy="446276"/>
              </a:xfrm>
              <a:prstGeom prst="rect">
                <a:avLst/>
              </a:prstGeom>
              <a:blipFill>
                <a:blip r:embed="rId2"/>
                <a:stretch>
                  <a:fillRect l="-3015" t="-8333" r="-2513" b="-361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FF357-5646-7C43-9A1D-662B3B6DCC5B}"/>
                  </a:ext>
                </a:extLst>
              </p:cNvPr>
              <p:cNvSpPr txBox="1"/>
              <p:nvPr/>
            </p:nvSpPr>
            <p:spPr>
              <a:xfrm>
                <a:off x="339524" y="1894877"/>
                <a:ext cx="2298065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UZ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5−4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8FF357-5646-7C43-9A1D-662B3B6DC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24" y="1894877"/>
                <a:ext cx="2298065" cy="995529"/>
              </a:xfrm>
              <a:prstGeom prst="rect">
                <a:avLst/>
              </a:prstGeom>
              <a:blipFill>
                <a:blip r:embed="rId3"/>
                <a:stretch>
                  <a:fillRect l="-78022" t="-225316" r="-3297" b="-3227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8D7084-4331-8B4D-AE57-595AB74E9B39}"/>
                  </a:ext>
                </a:extLst>
              </p:cNvPr>
              <p:cNvSpPr txBox="1"/>
              <p:nvPr/>
            </p:nvSpPr>
            <p:spPr>
              <a:xfrm>
                <a:off x="346661" y="2905425"/>
                <a:ext cx="1372940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UZ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UZ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8D7084-4331-8B4D-AE57-595AB74E9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61" y="2905425"/>
                <a:ext cx="1372940" cy="995529"/>
              </a:xfrm>
              <a:prstGeom prst="rect">
                <a:avLst/>
              </a:prstGeom>
              <a:blipFill>
                <a:blip r:embed="rId4"/>
                <a:stretch>
                  <a:fillRect l="-131193" t="-222500" r="-38532" b="-31875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6ABE616-F27C-1543-9E48-3D0AD67B0FA1}"/>
              </a:ext>
            </a:extLst>
          </p:cNvPr>
          <p:cNvCxnSpPr/>
          <p:nvPr/>
        </p:nvCxnSpPr>
        <p:spPr>
          <a:xfrm>
            <a:off x="5371941" y="3286947"/>
            <a:ext cx="35283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id="{C2F09063-3714-A746-83CA-1C6BA289C113}"/>
              </a:ext>
            </a:extLst>
          </p:cNvPr>
          <p:cNvSpPr/>
          <p:nvPr/>
        </p:nvSpPr>
        <p:spPr>
          <a:xfrm>
            <a:off x="6240035" y="3250952"/>
            <a:ext cx="86963" cy="7199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06F8512-B2E1-8E46-AEE1-8D11769FC822}"/>
              </a:ext>
            </a:extLst>
          </p:cNvPr>
          <p:cNvSpPr/>
          <p:nvPr/>
        </p:nvSpPr>
        <p:spPr>
          <a:xfrm>
            <a:off x="7380312" y="3250944"/>
            <a:ext cx="86963" cy="7199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  <p:cxnSp>
        <p:nvCxnSpPr>
          <p:cNvPr id="25" name="Соединительная линия уступом 24">
            <a:extLst>
              <a:ext uri="{FF2B5EF4-FFF2-40B4-BE49-F238E27FC236}">
                <a16:creationId xmlns:a16="http://schemas.microsoft.com/office/drawing/2014/main" id="{80366CC1-8ADB-6642-865A-5F61D08D4C6A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7119942" y="2126487"/>
            <a:ext cx="288040" cy="196089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>
            <a:extLst>
              <a:ext uri="{FF2B5EF4-FFF2-40B4-BE49-F238E27FC236}">
                <a16:creationId xmlns:a16="http://schemas.microsoft.com/office/drawing/2014/main" id="{96DE43A2-EB23-7542-A2F2-9C69E579824A}"/>
              </a:ext>
            </a:extLst>
          </p:cNvPr>
          <p:cNvCxnSpPr>
            <a:stCxn id="23" idx="0"/>
          </p:cNvCxnSpPr>
          <p:nvPr/>
        </p:nvCxnSpPr>
        <p:spPr>
          <a:xfrm rot="16200000" flipV="1">
            <a:off x="6285929" y="2113079"/>
            <a:ext cx="432048" cy="184368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536549E-C332-704E-87F8-226C628AA55E}"/>
              </a:ext>
            </a:extLst>
          </p:cNvPr>
          <p:cNvSpPr/>
          <p:nvPr/>
        </p:nvSpPr>
        <p:spPr>
          <a:xfrm>
            <a:off x="6326998" y="3034920"/>
            <a:ext cx="1053314" cy="216024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AC22C5-D39E-6D4D-AE92-CCF075F77F39}"/>
                  </a:ext>
                </a:extLst>
              </p:cNvPr>
              <p:cNvSpPr txBox="1"/>
              <p:nvPr/>
            </p:nvSpPr>
            <p:spPr>
              <a:xfrm>
                <a:off x="6139245" y="3353939"/>
                <a:ext cx="238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AC22C5-D39E-6D4D-AE92-CCF075F77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245" y="3353939"/>
                <a:ext cx="238848" cy="369332"/>
              </a:xfrm>
              <a:prstGeom prst="rect">
                <a:avLst/>
              </a:prstGeom>
              <a:blipFill>
                <a:blip r:embed="rId5"/>
                <a:stretch>
                  <a:fillRect l="-25000" r="-25000" b="-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65A56A9E-6F14-2040-BD0F-858D4EF99D80}"/>
              </a:ext>
            </a:extLst>
          </p:cNvPr>
          <p:cNvSpPr txBox="1"/>
          <p:nvPr/>
        </p:nvSpPr>
        <p:spPr>
          <a:xfrm>
            <a:off x="7304369" y="3394961"/>
            <a:ext cx="38792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1,5</a:t>
            </a:r>
            <a:endParaRPr lang="ru-UZ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90E22B-4717-B947-B523-3290DD388E4B}"/>
                  </a:ext>
                </a:extLst>
              </p:cNvPr>
              <p:cNvSpPr txBox="1"/>
              <p:nvPr/>
            </p:nvSpPr>
            <p:spPr>
              <a:xfrm>
                <a:off x="4795793" y="4137889"/>
                <a:ext cx="323665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О</m:t>
                      </m:r>
                      <m:r>
                        <a:rPr lang="ru-RU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твет: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UZ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90E22B-4717-B947-B523-3290DD388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793" y="4137889"/>
                <a:ext cx="3236655" cy="446276"/>
              </a:xfrm>
              <a:prstGeom prst="rect">
                <a:avLst/>
              </a:prstGeom>
              <a:blipFill>
                <a:blip r:embed="rId6"/>
                <a:stretch>
                  <a:fillRect l="-1953" r="-2344" b="-1388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6706B5-8843-AB49-BE31-2341F4C8DF38}"/>
                  </a:ext>
                </a:extLst>
              </p:cNvPr>
              <p:cNvSpPr txBox="1"/>
              <p:nvPr/>
            </p:nvSpPr>
            <p:spPr>
              <a:xfrm>
                <a:off x="8639254" y="2850624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6706B5-8843-AB49-BE31-2341F4C8D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9254" y="2850624"/>
                <a:ext cx="241733" cy="369332"/>
              </a:xfrm>
              <a:prstGeom prst="rect">
                <a:avLst/>
              </a:prstGeom>
              <a:blipFill>
                <a:blip r:embed="rId7"/>
                <a:stretch>
                  <a:fillRect l="-15000" r="-1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CAE46B-F6CB-8C4A-BC04-3274EFC6ED4D}"/>
                  </a:ext>
                </a:extLst>
              </p:cNvPr>
              <p:cNvSpPr txBox="1"/>
              <p:nvPr/>
            </p:nvSpPr>
            <p:spPr>
              <a:xfrm>
                <a:off x="393408" y="3900954"/>
                <a:ext cx="1449884" cy="995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UZ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UZ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4CAE46B-F6CB-8C4A-BC04-3274EFC6E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8" y="3900954"/>
                <a:ext cx="1449884" cy="995529"/>
              </a:xfrm>
              <a:prstGeom prst="rect">
                <a:avLst/>
              </a:prstGeom>
              <a:blipFill>
                <a:blip r:embed="rId8"/>
                <a:stretch>
                  <a:fillRect l="-125439" t="-225316" r="-32456" b="-32278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8" grpId="0" animBg="1"/>
      <p:bldP spid="23" grpId="0" animBg="1"/>
      <p:bldP spid="28" grpId="0" animBg="1"/>
      <p:bldP spid="29" grpId="0"/>
      <p:bldP spid="30" grpId="0"/>
      <p:bldP spid="17" grpId="0"/>
      <p:bldP spid="17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ПРИБЛИЖЕННОЕ ЗНАЧЕНИЕ РАЗЛИЧНЫХ ВЕЛИЧИН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7205" y="787771"/>
            <a:ext cx="870527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адача 1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Один из школьников на вопрос о том, сколько учащихся учатся в школе, ответил «1000», а другой на тот же вопрос ответил «950». Чей ответ точнее, если в школе учатся 986 учащихся?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Первый ученик ошибся на 14, а второй – на 36.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Следовательно, более точным был ответ первого ученика.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Заметим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что разность между точным и приближенным значением числа учащихся в первом случае отрицательна: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986-1000=-14,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 во втором случае положительна:   986-950=36</a:t>
            </a:r>
          </a:p>
        </p:txBody>
      </p:sp>
    </p:spTree>
    <p:extLst>
      <p:ext uri="{BB962C8B-B14F-4D97-AF65-F5344CB8AC3E}">
        <p14:creationId xmlns:p14="http://schemas.microsoft.com/office/powerpoint/2010/main" val="10960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ПРИБЛИЖЕННОЕ ЗНАЧЕНИЕ РАЗЛИЧНЫХ ВЕЛИЧИН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19362" y="895250"/>
                <a:ext cx="8705275" cy="390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Модуль разности между точным значением величины  и ее приближенным значением называют </a:t>
                </a:r>
                <a:r>
                  <a:rPr lang="ru-RU" sz="2400" b="1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абсолютной погрешностью приближения. </a:t>
                </a:r>
              </a:p>
              <a:p>
                <a:endPara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Таким образом, если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приближенное значение величины, точное значение которой равно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 абсолютная погрешность приближения равна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Абсолютную погрешность приближения называют просто </a:t>
                </a:r>
                <a:r>
                  <a:rPr lang="ru-RU" sz="2400" b="1" i="1" dirty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погрешностью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2" y="895250"/>
                <a:ext cx="8705275" cy="3908762"/>
              </a:xfrm>
              <a:prstGeom prst="rect">
                <a:avLst/>
              </a:prstGeom>
              <a:blipFill>
                <a:blip r:embed="rId2"/>
                <a:stretch>
                  <a:fillRect l="-1166" t="-1294" r="-1895" b="-226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4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ПРИБЛИЖЕННОЕ ЗНАЧЕНИЕ РАЗЛИЧНЫХ ВЕЛИЧИН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7205" y="787771"/>
                <a:ext cx="8705275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sz="2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адача 2.</a:t>
                </a:r>
                <a:r>
                  <a:rPr lang="ru-RU" sz="2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 нахождении суммы углов треугольника с помощью транспортира получили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182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°.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Чему равна абсолютная погрешность этого приближения?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Точное значение суммы углов треугольника равна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а приближенное значение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182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Поэтому абсолютная погрешность равна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°−182°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5" y="787771"/>
                <a:ext cx="8705275" cy="3477875"/>
              </a:xfrm>
              <a:prstGeom prst="rect">
                <a:avLst/>
              </a:prstGeom>
              <a:blipFill>
                <a:blip r:embed="rId2"/>
                <a:stretch>
                  <a:fillRect l="-101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3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395758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ПРИБЛИЖЕННОЕ ЗНАЧЕНИЕ РАЗЛИЧНЫХ ВЕЛИЧИН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87205" y="787771"/>
                <a:ext cx="8705275" cy="2427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i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</a:t>
                </a:r>
                <a:r>
                  <a:rPr lang="ru-RU" sz="2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адача 3.</a:t>
                </a:r>
                <a:r>
                  <a:rPr lang="ru-RU" sz="2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погрешность приближения числа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десятичной дробью 0,43 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−0,43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43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300−301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700</m:t>
                              </m:r>
                            </m:den>
                          </m:f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700</m:t>
                              </m:r>
                            </m:den>
                          </m:f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700</m:t>
                          </m:r>
                        </m:den>
                      </m:f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5" y="787771"/>
                <a:ext cx="8705275" cy="2427011"/>
              </a:xfrm>
              <a:prstGeom prst="rect">
                <a:avLst/>
              </a:prstGeom>
              <a:blipFill>
                <a:blip r:embed="rId2"/>
                <a:stretch>
                  <a:fillRect l="-1019" b="-104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88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16116</TotalTime>
  <Words>507</Words>
  <Application>Microsoft Macintosh PowerPoint</Application>
  <PresentationFormat>Экран (16:9)</PresentationFormat>
  <Paragraphs>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1411</cp:revision>
  <dcterms:created xsi:type="dcterms:W3CDTF">2020-04-09T07:32:19Z</dcterms:created>
  <dcterms:modified xsi:type="dcterms:W3CDTF">2021-01-13T20:35:27Z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