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57" r:id="rId2"/>
    <p:sldId id="650" r:id="rId3"/>
    <p:sldId id="665" r:id="rId4"/>
    <p:sldId id="666" r:id="rId5"/>
    <p:sldId id="669" r:id="rId6"/>
    <p:sldId id="668" r:id="rId7"/>
    <p:sldId id="667" r:id="rId8"/>
    <p:sldId id="671" r:id="rId9"/>
    <p:sldId id="672" r:id="rId10"/>
    <p:sldId id="675" r:id="rId11"/>
    <p:sldId id="676" r:id="rId12"/>
    <p:sldId id="677" r:id="rId13"/>
    <p:sldId id="678" r:id="rId14"/>
    <p:sldId id="682" r:id="rId15"/>
    <p:sldId id="683" r:id="rId16"/>
    <p:sldId id="684" r:id="rId17"/>
    <p:sldId id="685" r:id="rId18"/>
    <p:sldId id="686" r:id="rId19"/>
    <p:sldId id="687" r:id="rId20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7286673" cy="3646185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Решение задач.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655599" y="3010690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Рисунок 16" descr="C:\Users\Windows 7\Desktop\college-e1550682169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837" y="2867814"/>
            <a:ext cx="38263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725202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409" y="1439054"/>
            <a:ext cx="5079191" cy="2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pPr>
              <a:spcBef>
                <a:spcPct val="50000"/>
              </a:spcBef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Найти: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M(X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?.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35967" y="1296178"/>
            <a:ext cx="7906128" cy="2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 формулы следует, что: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                , 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20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Georgia"/>
                <a:cs typeface="Arial" pitchFamily="34" charset="0"/>
              </a:rPr>
              <a:t>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 = 40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(г/моль).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5752" y="5421162"/>
            <a:ext cx="776245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M(X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39,949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г/моль; аргон.</a:t>
            </a:r>
          </a:p>
        </p:txBody>
      </p:sp>
      <p:grpSp>
        <p:nvGrpSpPr>
          <p:cNvPr id="10" name="Group 36"/>
          <p:cNvGrpSpPr>
            <a:grpSpLocks noChangeAspect="1"/>
          </p:cNvGrpSpPr>
          <p:nvPr/>
        </p:nvGrpSpPr>
        <p:grpSpPr bwMode="auto">
          <a:xfrm>
            <a:off x="298409" y="1897405"/>
            <a:ext cx="2205772" cy="687524"/>
            <a:chOff x="385" y="1654"/>
            <a:chExt cx="1044" cy="423"/>
          </a:xfrm>
        </p:grpSpPr>
        <p:sp>
          <p:nvSpPr>
            <p:cNvPr id="1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85" y="1655"/>
              <a:ext cx="104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1208" y="1676"/>
              <a:ext cx="1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20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953" y="1676"/>
              <a:ext cx="4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)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722" y="1676"/>
              <a:ext cx="4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(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647" y="1850"/>
              <a:ext cx="7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000000"/>
                  </a:solidFill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1060" y="1654"/>
              <a:ext cx="8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805" y="1676"/>
              <a:ext cx="8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X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420" y="1676"/>
              <a:ext cx="9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D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556" y="1794"/>
              <a:ext cx="9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000000"/>
                  </a:solidFill>
                </a:rPr>
                <a:t>H</a:t>
              </a: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369847" y="3796508"/>
            <a:ext cx="11572956" cy="14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Из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Периодической системы элементов следует,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этой молярной массе соответствует благородный газ аргон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39,948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г/моль).</a:t>
            </a:r>
          </a:p>
        </p:txBody>
      </p:sp>
      <p:grpSp>
        <p:nvGrpSpPr>
          <p:cNvPr id="21" name="Group 46"/>
          <p:cNvGrpSpPr>
            <a:grpSpLocks noChangeAspect="1"/>
          </p:cNvGrpSpPr>
          <p:nvPr/>
        </p:nvGrpSpPr>
        <p:grpSpPr bwMode="auto">
          <a:xfrm>
            <a:off x="4470011" y="2653498"/>
            <a:ext cx="3257950" cy="750910"/>
            <a:chOff x="2336" y="2142"/>
            <a:chExt cx="1542" cy="462"/>
          </a:xfrm>
        </p:grpSpPr>
        <p:sp>
          <p:nvSpPr>
            <p:cNvPr id="2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336" y="2143"/>
              <a:ext cx="154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3777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)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3545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0000"/>
                  </a:solidFill>
                </a:rPr>
                <a:t>(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3047" y="2164"/>
              <a:ext cx="8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2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791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)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2559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(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3470" y="2339"/>
              <a:ext cx="8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0000"/>
                  </a:solidFill>
                </a:rPr>
                <a:t>2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3628" y="2164"/>
              <a:ext cx="9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>
                  <a:solidFill>
                    <a:srgbClr val="000000"/>
                  </a:solidFill>
                </a:rPr>
                <a:t>X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3241" y="2164"/>
              <a:ext cx="1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>
                  <a:solidFill>
                    <a:srgbClr val="000000"/>
                  </a:solidFill>
                </a:rPr>
                <a:t>D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>
              <a:off x="2642" y="2164"/>
              <a:ext cx="9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>
                  <a:solidFill>
                    <a:srgbClr val="000000"/>
                  </a:solidFill>
                </a:rPr>
                <a:t>X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2368" y="2164"/>
              <a:ext cx="14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 dirty="0">
                  <a:solidFill>
                    <a:srgbClr val="000000"/>
                  </a:solidFill>
                </a:rPr>
                <a:t>M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3378" y="2282"/>
              <a:ext cx="1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 dirty="0">
                  <a:solidFill>
                    <a:srgbClr val="000000"/>
                  </a:solidFill>
                </a:rPr>
                <a:t>H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3164" y="2142"/>
              <a:ext cx="4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2898" y="2142"/>
              <a:ext cx="9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rot="5400000">
            <a:off x="2262954" y="2260591"/>
            <a:ext cx="17859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8409" y="2582062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41285" y="1939120"/>
            <a:ext cx="11501518" cy="12187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Задача №3. Вычислить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объём углекислого газа, который получится при горение 24г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угля.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29" name="Picture 1" descr="C:\Users\Windows 7\Desktop\Новая папка (7)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19" y="3510756"/>
            <a:ext cx="4786346" cy="2999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59" y="4439450"/>
            <a:ext cx="2630879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3824" y="1449346"/>
            <a:ext cx="2017859" cy="14033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m(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 24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4102" y="2608221"/>
            <a:ext cx="2421278" cy="14033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Найти: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V(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32292" y="1429843"/>
            <a:ext cx="0" cy="2358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9664" tIns="54832" rIns="109664" bIns="54832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46911" y="2461940"/>
            <a:ext cx="27804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9664" tIns="54832" rIns="109664" bIns="54832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13317" y="1254622"/>
            <a:ext cx="1832745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27367" y="2224872"/>
            <a:ext cx="4371645" cy="9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9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C   +  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900" b="1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   =     CO</a:t>
            </a:r>
            <a:r>
              <a:rPr lang="en-US" sz="29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900" b="1" baseline="-25000" dirty="0">
              <a:latin typeface="Arial" pitchFamily="34" charset="0"/>
              <a:cs typeface="Arial" pitchFamily="34" charset="0"/>
            </a:endParaRPr>
          </a:p>
          <a:p>
            <a:endParaRPr lang="ru-RU" sz="3400" b="1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41681" y="1796244"/>
            <a:ext cx="90858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56391" y="1796244"/>
            <a:ext cx="76969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 err="1">
                <a:latin typeface="Arial" pitchFamily="34" charset="0"/>
                <a:cs typeface="Arial" pitchFamily="34" charset="0"/>
              </a:rPr>
              <a:t>Хл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358034" y="3275781"/>
            <a:ext cx="2398476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 = 12г/моль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299201" y="3275781"/>
            <a:ext cx="3355139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Vm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,4л/моль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384201" y="2775715"/>
            <a:ext cx="1967269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 =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 моль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442077" y="2796376"/>
            <a:ext cx="1967269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 =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 моль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227367" y="3939384"/>
            <a:ext cx="4319258" cy="5416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Составляем пропорцию 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798871" y="4439450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24 г        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12 г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22,4л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70309" y="493951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41945" y="493951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727565" y="4866375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727565" y="4939516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442209" y="4868078"/>
            <a:ext cx="1656158" cy="4800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Х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= 44,8л.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98409" y="6153962"/>
            <a:ext cx="4071966" cy="5570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Ответ:</a:t>
            </a:r>
            <a:r>
              <a:rPr lang="en-US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 (CO</a:t>
            </a:r>
            <a:r>
              <a:rPr lang="en-US" sz="2900" baseline="-250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) = 44</a:t>
            </a:r>
            <a:r>
              <a:rPr lang="ru-RU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л.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20" grpId="0" animBg="1"/>
      <p:bldP spid="21" grpId="0" animBg="1"/>
      <p:bldP spid="22" grpId="0" animBg="1"/>
      <p:bldP spid="22" grpId="1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41285" y="1867682"/>
            <a:ext cx="11501518" cy="17727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Задача №4.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ZnS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массой 300г  прореагировал с кислородом, определите объем кислорода и массу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полученного в реакции.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499" y="3725070"/>
            <a:ext cx="3011466" cy="286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439450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2751" y="1905172"/>
            <a:ext cx="2844616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 300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736" y="2694865"/>
            <a:ext cx="2583395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 (O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7868" y="3180303"/>
            <a:ext cx="2751731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048640" y="2546343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6971" y="2510624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3029" y="1808937"/>
            <a:ext cx="1206142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42759" y="1839277"/>
            <a:ext cx="2028210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98937" y="2241467"/>
            <a:ext cx="5429288" cy="554909"/>
          </a:xfrm>
          <a:prstGeom prst="rect">
            <a:avLst/>
          </a:prstGeom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+   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+ 2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5637" y="1871783"/>
            <a:ext cx="1642258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4821" y="1296178"/>
            <a:ext cx="1798980" cy="539520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7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13119" y="3296442"/>
            <a:ext cx="4961256" cy="539520"/>
          </a:xfrm>
          <a:prstGeom prst="rect">
            <a:avLst/>
          </a:prstGeom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M 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 = 65 + 32 = 97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г/моль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56061" y="2796376"/>
            <a:ext cx="180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Georgia"/>
                <a:cs typeface="Arial" pitchFamily="34" charset="0"/>
              </a:rPr>
              <a:t>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97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г/моль</a:t>
            </a:r>
            <a:endParaRPr lang="ru-RU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798871" y="3867946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300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2·97         22,4л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41747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13383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799003" y="4366309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799003" y="4439450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870969" y="3225004"/>
            <a:ext cx="1878297" cy="539520"/>
          </a:xfrm>
          <a:prstGeom prst="rect">
            <a:avLst/>
          </a:prstGeom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en-US" sz="2700" dirty="0"/>
              <a:t>V</a:t>
            </a:r>
            <a:r>
              <a:rPr lang="en-US" sz="2700" baseline="-25000" dirty="0"/>
              <a:t> m</a:t>
            </a:r>
            <a:r>
              <a:rPr lang="en-US" sz="2700" dirty="0"/>
              <a:t> = 22,4 </a:t>
            </a:r>
            <a:r>
              <a:rPr lang="ru-RU" sz="2700" dirty="0"/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70507" y="2724938"/>
            <a:ext cx="2073864" cy="539520"/>
          </a:xfrm>
          <a:prstGeom prst="rect">
            <a:avLst/>
          </a:prstGeom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700" dirty="0" smtClean="0"/>
              <a:t>         3</a:t>
            </a:r>
            <a:r>
              <a:rPr lang="en-US" sz="2700" dirty="0" smtClean="0">
                <a:latin typeface="Georgia"/>
              </a:rPr>
              <a:t>·</a:t>
            </a:r>
            <a:r>
              <a:rPr lang="en-US" sz="2700" dirty="0" smtClean="0"/>
              <a:t>22,4 </a:t>
            </a:r>
            <a:r>
              <a:rPr lang="ru-RU" sz="2700" dirty="0"/>
              <a:t>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396027" y="4202460"/>
            <a:ext cx="183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=100,8л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439450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2751" y="1905172"/>
            <a:ext cx="2844616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 300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736" y="2694865"/>
            <a:ext cx="2583395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 (O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7868" y="3180303"/>
            <a:ext cx="2751731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048640" y="2546343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6971" y="2510624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3029" y="1808937"/>
            <a:ext cx="1206142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42759" y="1839277"/>
            <a:ext cx="2028210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98937" y="2241467"/>
            <a:ext cx="5429288" cy="554909"/>
          </a:xfrm>
          <a:prstGeom prst="rect">
            <a:avLst/>
          </a:prstGeom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+   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+ 2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4821" y="1296178"/>
            <a:ext cx="1798980" cy="539520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7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56061" y="2796376"/>
            <a:ext cx="180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Georgia"/>
                <a:cs typeface="Arial" pitchFamily="34" charset="0"/>
              </a:rPr>
              <a:t>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97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г/моль</a:t>
            </a:r>
            <a:endParaRPr lang="ru-RU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798871" y="3867946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300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2·97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4689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84887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441945" y="4439450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441945" y="4510888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96027" y="4202460"/>
            <a:ext cx="183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моль 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69847" y="5868210"/>
            <a:ext cx="7222901" cy="554909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100,8 л ;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3 моль.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/>
      <p:bldP spid="18" grpId="0"/>
      <p:bldP spid="19" grpId="0"/>
      <p:bldP spid="2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69848" y="1581930"/>
            <a:ext cx="115015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№5.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граммов серной кислоты (H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можно получить, если в реакцию вступило 20 литров серного газа (SO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20 грамм воды (H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O)?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800" y="3725070"/>
            <a:ext cx="378091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439450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751" y="1905172"/>
            <a:ext cx="2844616" cy="985796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 (SO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20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3153566"/>
            <a:ext cx="3071834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 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477268" y="2689219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8409" y="3082128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6" name="AutoShape 2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457200"/>
            <a:ext cx="1343025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5" name="AutoShape 1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27499" y="1439054"/>
            <a:ext cx="37898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Решение: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=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8871" y="3296442"/>
            <a:ext cx="5338449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= 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Vm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20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/ 22,4 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0,89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моль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= m / 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= 18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г/моль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= 20 / 18 = 1,1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моль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69" y="1367616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751" y="1905172"/>
            <a:ext cx="2844616" cy="985796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 (SO3) = 20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3153566"/>
            <a:ext cx="3071834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 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477268" y="2689219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8409" y="3082128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6" name="AutoShape 2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457200"/>
            <a:ext cx="1343025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5" name="AutoShape 1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27499" y="1439054"/>
            <a:ext cx="4434804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Решение: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0,89                  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=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1                  98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г/моль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8871" y="2867814"/>
            <a:ext cx="308129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Georgia"/>
                <a:cs typeface="Arial" pitchFamily="34" charset="0"/>
              </a:rPr>
              <a:t>&lt;</a:t>
            </a:r>
            <a:r>
              <a:rPr lang="ru-RU" sz="2800" dirty="0" smtClean="0">
                <a:latin typeface="Georgia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(H2O)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727433" y="4439450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0,89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98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70375" y="5010954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3449" y="5010954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370507" y="5010954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5370507" y="5082392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27895" y="4796640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87,22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69847" y="6153962"/>
            <a:ext cx="4729526" cy="554909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87,22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1355" y="1653369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Письменно ответить на вопросы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(стр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109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4161" y="1653368"/>
            <a:ext cx="10952798" cy="7154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400" b="0" dirty="0" smtClean="0">
                <a:solidFill>
                  <a:srgbClr val="C00000"/>
                </a:solidFill>
              </a:rPr>
              <a:t>    Моль </a:t>
            </a:r>
            <a:r>
              <a:rPr lang="ru-RU" sz="3400" b="0" dirty="0">
                <a:solidFill>
                  <a:srgbClr val="C00000"/>
                </a:solidFill>
              </a:rPr>
              <a:t>(n) </a:t>
            </a:r>
            <a:r>
              <a:rPr lang="ru-RU" sz="3400" b="0" dirty="0" smtClean="0">
                <a:solidFill>
                  <a:schemeClr val="tx1"/>
                </a:solidFill>
              </a:rPr>
              <a:t>– количество </a:t>
            </a:r>
            <a:r>
              <a:rPr lang="ru-RU" sz="3400" b="0" dirty="0">
                <a:solidFill>
                  <a:schemeClr val="tx1"/>
                </a:solidFill>
              </a:rPr>
              <a:t>вещества, содержащее столько частиц, сколько атомов содержится в углероде массой 0,012 кг.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quarter" idx="4294967295"/>
          </p:nvPr>
        </p:nvSpPr>
        <p:spPr>
          <a:xfrm>
            <a:off x="608489" y="3439318"/>
            <a:ext cx="10952798" cy="28329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199"/>
              </a:spcAft>
              <a:buNone/>
            </a:pP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     Число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частиц в моле любого вещества 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называется</a:t>
            </a:r>
          </a:p>
          <a:p>
            <a:pPr algn="just">
              <a:lnSpc>
                <a:spcPct val="115000"/>
              </a:lnSpc>
              <a:spcAft>
                <a:spcPts val="1199"/>
              </a:spcAft>
              <a:buNone/>
            </a:pP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постоянной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Авогадро и обозначается </a:t>
            </a: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A</a:t>
            </a:r>
            <a:endParaRPr lang="ru-RU" sz="32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199"/>
              </a:spcAft>
              <a:buNone/>
            </a:pP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A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= 6,02• 10</a:t>
            </a:r>
            <a:r>
              <a:rPr lang="ru-RU" sz="3200" baseline="30000" dirty="0">
                <a:latin typeface="Arial" pitchFamily="34" charset="0"/>
                <a:ea typeface="Calibri"/>
                <a:cs typeface="Arial" pitchFamily="34" charset="0"/>
              </a:rPr>
              <a:t>23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моль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69" y="4153698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69" y="4368012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9847" y="1439054"/>
            <a:ext cx="11572956" cy="1014219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/>
          <a:p>
            <a:pPr marL="0" marR="0" lvl="0" indent="0" algn="just" defTabSz="10965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    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Молярная масса (М) 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вещества равна отношению массы (</a:t>
            </a:r>
            <a:r>
              <a:rPr kumimoji="0" lang="ru-RU" sz="3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m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) вещества к соответствующему количеству вещества (</a:t>
            </a:r>
            <a:r>
              <a:rPr kumimoji="0" lang="ru-RU" sz="3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).</a:t>
            </a:r>
            <a:endParaRPr kumimoji="0" lang="ru-RU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quarter" idx="4294967295"/>
          </p:nvPr>
        </p:nvSpPr>
        <p:spPr>
          <a:xfrm>
            <a:off x="298409" y="2653500"/>
            <a:ext cx="11644394" cy="397592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) / </a:t>
            </a:r>
            <a:r>
              <a:rPr lang="en-US" sz="4500" dirty="0" smtClean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 err="1">
                <a:latin typeface="Arial" pitchFamily="34" charset="0"/>
                <a:ea typeface="Calibri"/>
                <a:cs typeface="Arial" pitchFamily="34" charset="0"/>
              </a:rPr>
              <a:t>NaOH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</a:t>
            </a: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= 40 г / моль</a:t>
            </a:r>
            <a:endParaRPr lang="ru-RU" sz="45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Молярная масса вещества численно равна </a:t>
            </a: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относительной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молекулярной 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массе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= 32г/моль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= 32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8409" y="1925253"/>
            <a:ext cx="11501518" cy="585371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 smtClean="0">
                <a:solidFill>
                  <a:srgbClr val="FF0000"/>
                </a:solidFill>
              </a:rPr>
              <a:t>     Молярный </a:t>
            </a:r>
            <a:r>
              <a:rPr lang="ru-RU" sz="3200" b="0" dirty="0">
                <a:solidFill>
                  <a:srgbClr val="FF0000"/>
                </a:solidFill>
              </a:rPr>
              <a:t>объём (</a:t>
            </a:r>
            <a:r>
              <a:rPr lang="en-US" sz="3200" b="0" dirty="0" err="1">
                <a:solidFill>
                  <a:srgbClr val="FF0000"/>
                </a:solidFill>
              </a:rPr>
              <a:t>V</a:t>
            </a:r>
            <a:r>
              <a:rPr lang="en-US" sz="3200" b="0" baseline="-25000" dirty="0" err="1">
                <a:solidFill>
                  <a:srgbClr val="FF0000"/>
                </a:solidFill>
              </a:rPr>
              <a:t>m</a:t>
            </a:r>
            <a:r>
              <a:rPr lang="ru-RU" sz="3200" b="0" dirty="0" smtClean="0">
                <a:solidFill>
                  <a:srgbClr val="FF0000"/>
                </a:solidFill>
              </a:rPr>
              <a:t>) - </a:t>
            </a:r>
            <a:r>
              <a:rPr lang="ru-RU" sz="3200" b="0" dirty="0" smtClean="0">
                <a:solidFill>
                  <a:schemeClr val="tx1"/>
                </a:solidFill>
              </a:rPr>
              <a:t>это </a:t>
            </a:r>
            <a:r>
              <a:rPr lang="ru-RU" sz="3200" b="0" dirty="0">
                <a:solidFill>
                  <a:schemeClr val="tx1"/>
                </a:solidFill>
              </a:rPr>
              <a:t>отношение объёма газообразного вещества </a:t>
            </a:r>
            <a:r>
              <a:rPr lang="ru-RU" sz="3200" b="0" dirty="0" smtClean="0">
                <a:solidFill>
                  <a:schemeClr val="tx1"/>
                </a:solidFill>
              </a:rPr>
              <a:t>к количеству вещества.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/>
          </a:p>
        </p:txBody>
      </p:sp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612647" y="2582062"/>
            <a:ext cx="11258717" cy="35139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=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 /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При нормальных условиях </a:t>
            </a: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любого газа равен 22,4 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л.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65" y="4225136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17" y="4082260"/>
            <a:ext cx="2960182" cy="181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8409" y="1367616"/>
            <a:ext cx="11644394" cy="1000132"/>
          </a:xfrm>
        </p:spPr>
        <p:txBody>
          <a:bodyPr>
            <a:normAutofit/>
          </a:bodyPr>
          <a:lstStyle/>
          <a:p>
            <a:pPr algn="just"/>
            <a:r>
              <a:rPr lang="ru-RU" sz="2800" b="0" dirty="0">
                <a:solidFill>
                  <a:srgbClr val="FF0000"/>
                </a:solidFill>
              </a:rPr>
              <a:t>Относительная плотность газов </a:t>
            </a:r>
            <a:r>
              <a:rPr lang="ru-RU" sz="2800" b="0" dirty="0" smtClean="0">
                <a:solidFill>
                  <a:srgbClr val="FF0000"/>
                </a:solidFill>
              </a:rPr>
              <a:t>(</a:t>
            </a:r>
            <a:r>
              <a:rPr lang="en-US" sz="2800" b="0" dirty="0" smtClean="0">
                <a:solidFill>
                  <a:srgbClr val="FF0000"/>
                </a:solidFill>
              </a:rPr>
              <a:t>D</a:t>
            </a:r>
            <a:r>
              <a:rPr lang="ru-RU" sz="2800" b="0" dirty="0" smtClean="0">
                <a:solidFill>
                  <a:srgbClr val="FF0000"/>
                </a:solidFill>
              </a:rPr>
              <a:t>)</a:t>
            </a:r>
            <a:r>
              <a:rPr lang="en-US" sz="2800" b="0" dirty="0" smtClean="0">
                <a:solidFill>
                  <a:srgbClr val="FF0000"/>
                </a:solidFill>
              </a:rPr>
              <a:t> -</a:t>
            </a:r>
            <a:r>
              <a:rPr lang="ru-RU" sz="2800" b="0" dirty="0" smtClean="0"/>
              <a:t>  </a:t>
            </a:r>
            <a:r>
              <a:rPr lang="ru-RU" sz="2800" b="0" dirty="0">
                <a:solidFill>
                  <a:schemeClr val="tx1"/>
                </a:solidFill>
              </a:rPr>
              <a:t>это отношение масс равных объёмов различных газов  при одинаковых </a:t>
            </a:r>
            <a:r>
              <a:rPr lang="ru-RU" sz="2800" b="0" dirty="0" smtClean="0">
                <a:solidFill>
                  <a:schemeClr val="tx1"/>
                </a:solidFill>
              </a:rPr>
              <a:t>условиях</a:t>
            </a:r>
            <a:r>
              <a:rPr lang="en-US" sz="2800" b="0" dirty="0" smtClean="0">
                <a:solidFill>
                  <a:schemeClr val="tx1"/>
                </a:solidFill>
              </a:rPr>
              <a:t>.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612647" y="2367748"/>
            <a:ext cx="11187279" cy="372825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 D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=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/ m</a:t>
            </a:r>
            <a:r>
              <a:rPr lang="ru-RU" sz="2800" baseline="-25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Например, относительная плотность газов по водороду равна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D</a:t>
            </a:r>
            <a:r>
              <a:rPr lang="ru-RU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Н</a:t>
            </a:r>
            <a:r>
              <a:rPr lang="en-US" sz="2800" baseline="-25000" dirty="0">
                <a:latin typeface="Arial" pitchFamily="34" charset="0"/>
                <a:ea typeface="Calibri"/>
                <a:cs typeface="Arial" pitchFamily="34" charset="0"/>
              </a:rPr>
              <a:t>2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О</a:t>
            </a:r>
            <a:r>
              <a:rPr lang="en-US" sz="2000" baseline="-25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28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) / </a:t>
            </a:r>
            <a:r>
              <a:rPr lang="en-US" sz="2800" dirty="0" err="1" smtClean="0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32 / 2 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= 16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D</a:t>
            </a:r>
            <a:r>
              <a:rPr lang="ru-RU" sz="2800" baseline="-25000" dirty="0" err="1" smtClean="0">
                <a:latin typeface="Arial" pitchFamily="34" charset="0"/>
                <a:ea typeface="Calibri"/>
                <a:cs typeface="Arial" pitchFamily="34" charset="0"/>
              </a:rPr>
              <a:t>возд</a:t>
            </a:r>
            <a:r>
              <a:rPr lang="en-US" sz="2800" baseline="-25000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О</a:t>
            </a: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28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(O</a:t>
            </a: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) /  </a:t>
            </a:r>
            <a:r>
              <a:rPr lang="en-US" sz="28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baseline="-25000" dirty="0" err="1">
                <a:latin typeface="Arial" pitchFamily="34" charset="0"/>
                <a:ea typeface="Calibri"/>
                <a:cs typeface="Arial" pitchFamily="34" charset="0"/>
              </a:rPr>
              <a:t>возд</a:t>
            </a:r>
            <a:r>
              <a:rPr lang="en-US" sz="2800" baseline="-25000" dirty="0"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=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32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29 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=1,1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8409" y="1925253"/>
            <a:ext cx="11572956" cy="585371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 smtClean="0">
                <a:solidFill>
                  <a:srgbClr val="FF0000"/>
                </a:solidFill>
              </a:rPr>
              <a:t>     Молярный </a:t>
            </a:r>
            <a:r>
              <a:rPr lang="ru-RU" sz="3200" b="0" dirty="0">
                <a:solidFill>
                  <a:srgbClr val="FF0000"/>
                </a:solidFill>
              </a:rPr>
              <a:t>объём (</a:t>
            </a:r>
            <a:r>
              <a:rPr lang="en-US" sz="3200" b="0" dirty="0" err="1">
                <a:solidFill>
                  <a:srgbClr val="FF0000"/>
                </a:solidFill>
              </a:rPr>
              <a:t>V</a:t>
            </a:r>
            <a:r>
              <a:rPr lang="en-US" sz="3200" b="0" baseline="-25000" dirty="0" err="1">
                <a:solidFill>
                  <a:srgbClr val="FF0000"/>
                </a:solidFill>
              </a:rPr>
              <a:t>m</a:t>
            </a:r>
            <a:r>
              <a:rPr lang="ru-RU" sz="3200" b="0" dirty="0" smtClean="0">
                <a:solidFill>
                  <a:srgbClr val="FF0000"/>
                </a:solidFill>
              </a:rPr>
              <a:t>) - </a:t>
            </a:r>
            <a:r>
              <a:rPr lang="ru-RU" sz="3200" b="0" dirty="0" smtClean="0">
                <a:solidFill>
                  <a:schemeClr val="tx1"/>
                </a:solidFill>
              </a:rPr>
              <a:t>это </a:t>
            </a:r>
            <a:r>
              <a:rPr lang="ru-RU" sz="3200" b="0" dirty="0">
                <a:solidFill>
                  <a:schemeClr val="tx1"/>
                </a:solidFill>
              </a:rPr>
              <a:t>отношение объёма газообразного вещества </a:t>
            </a:r>
            <a:r>
              <a:rPr lang="ru-RU" sz="3200" b="0" dirty="0" smtClean="0">
                <a:solidFill>
                  <a:schemeClr val="tx1"/>
                </a:solidFill>
              </a:rPr>
              <a:t>к количеству вещества</a:t>
            </a:r>
            <a:r>
              <a:rPr lang="en-US" sz="3200" b="0" dirty="0" smtClean="0">
                <a:solidFill>
                  <a:schemeClr val="tx1"/>
                </a:solidFill>
              </a:rPr>
              <a:t>.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/>
          </a:p>
        </p:txBody>
      </p:sp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612647" y="2997214"/>
            <a:ext cx="11258717" cy="351393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=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V / n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При нормальных условиях </a:t>
            </a: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любого газа равен 22,4 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л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2326"/>
            <a:ext cx="2960182" cy="174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9847" y="1796244"/>
            <a:ext cx="11404938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Задача №1. Вычислите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относительную плотность оксида серы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IV)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по водороду и по воздуху.</a:t>
            </a:r>
          </a:p>
        </p:txBody>
      </p:sp>
      <p:pic>
        <p:nvPicPr>
          <p:cNvPr id="86017" name="Picture 1" descr="C:\Users\Windows 7\Desktop\Новая папка (7)\_5eb1479e4ea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37" y="3367880"/>
            <a:ext cx="3648093" cy="3079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6971" y="1510492"/>
            <a:ext cx="5079191" cy="18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M(SO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)=64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г/моль.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Найти: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3647" y="1367616"/>
            <a:ext cx="7906128" cy="11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 формулы следует, что: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31012" y="3358669"/>
            <a:ext cx="308210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i="1" baseline="-25000" dirty="0" err="1">
                <a:latin typeface="Arial" pitchFamily="34" charset="0"/>
                <a:cs typeface="Arial" pitchFamily="34" charset="0"/>
              </a:rPr>
              <a:t>возд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(SO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- ?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4"/>
          <p:cNvGrpSpPr>
            <a:grpSpLocks noChangeAspect="1"/>
          </p:cNvGrpSpPr>
          <p:nvPr/>
        </p:nvGrpSpPr>
        <p:grpSpPr bwMode="auto">
          <a:xfrm>
            <a:off x="441285" y="3867946"/>
            <a:ext cx="2349443" cy="770415"/>
            <a:chOff x="204" y="2160"/>
            <a:chExt cx="1112" cy="474"/>
          </a:xfrm>
        </p:grpSpPr>
        <p:sp>
          <p:nvSpPr>
            <p:cNvPr id="1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04" y="2160"/>
              <a:ext cx="86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966" y="2182"/>
              <a:ext cx="35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 - ?</a:t>
              </a:r>
              <a:endPara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564" y="2182"/>
              <a:ext cx="5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84" y="2308"/>
              <a:ext cx="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84" y="2369"/>
              <a:ext cx="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640" y="2182"/>
              <a:ext cx="24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</a:t>
              </a: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241" y="2182"/>
              <a:ext cx="1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87" y="2308"/>
              <a:ext cx="1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Object 3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513383" y="3439318"/>
          <a:ext cx="3633554" cy="857256"/>
        </p:xfrm>
        <a:graphic>
          <a:graphicData uri="http://schemas.openxmlformats.org/presentationml/2006/ole">
            <p:oleObj spid="_x0000_s55298" name="Формула" r:id="rId4" imgW="1282680" imgH="393480" progId="Equation.3">
              <p:embed/>
            </p:oleObj>
          </a:graphicData>
        </a:graphic>
      </p:graphicFrame>
      <p:graphicFrame>
        <p:nvGraphicFramePr>
          <p:cNvPr id="20" name="Object 34"/>
          <p:cNvGraphicFramePr>
            <a:graphicFrameLocks noChangeAspect="1"/>
          </p:cNvGraphicFramePr>
          <p:nvPr>
            <p:ph sz="quarter" idx="2"/>
          </p:nvPr>
        </p:nvGraphicFramePr>
        <p:xfrm>
          <a:off x="5799135" y="2510624"/>
          <a:ext cx="2857520" cy="934496"/>
        </p:xfrm>
        <a:graphic>
          <a:graphicData uri="http://schemas.openxmlformats.org/presentationml/2006/ole">
            <p:oleObj spid="_x0000_s55299" name="Формула" r:id="rId5" imgW="1320480" imgH="431640" progId="Equation.3">
              <p:embed/>
            </p:oleObj>
          </a:graphicData>
        </a:graphic>
      </p:graphicFrame>
      <p:graphicFrame>
        <p:nvGraphicFramePr>
          <p:cNvPr id="21" name="Object 41"/>
          <p:cNvGraphicFramePr>
            <a:graphicFrameLocks noChangeAspect="1"/>
          </p:cNvGraphicFramePr>
          <p:nvPr>
            <p:ph sz="quarter" idx="3"/>
          </p:nvPr>
        </p:nvGraphicFramePr>
        <p:xfrm>
          <a:off x="3870309" y="4582326"/>
          <a:ext cx="3642481" cy="1071570"/>
        </p:xfrm>
        <a:graphic>
          <a:graphicData uri="http://schemas.openxmlformats.org/presentationml/2006/ole">
            <p:oleObj spid="_x0000_s55300" name="Формула" r:id="rId6" imgW="1384200" imgH="431640" progId="Equation.3">
              <p:embed/>
            </p:oleObj>
          </a:graphicData>
        </a:graphic>
      </p:graphicFrame>
      <p:graphicFrame>
        <p:nvGraphicFramePr>
          <p:cNvPr id="22" name="Object 44"/>
          <p:cNvGraphicFramePr>
            <a:graphicFrameLocks noChangeAspect="1"/>
          </p:cNvGraphicFramePr>
          <p:nvPr/>
        </p:nvGraphicFramePr>
        <p:xfrm>
          <a:off x="7942275" y="4582326"/>
          <a:ext cx="3240803" cy="928693"/>
        </p:xfrm>
        <a:graphic>
          <a:graphicData uri="http://schemas.openxmlformats.org/presentationml/2006/ole">
            <p:oleObj spid="_x0000_s55301" name="Формула" r:id="rId7" imgW="1371600" imgH="393480" progId="Equation.3">
              <p:embed/>
            </p:oleObj>
          </a:graphicData>
        </a:graphic>
      </p:graphicFrame>
      <p:graphicFrame>
        <p:nvGraphicFramePr>
          <p:cNvPr id="23" name="Object 48"/>
          <p:cNvGraphicFramePr>
            <a:graphicFrameLocks noChangeAspect="1"/>
          </p:cNvGraphicFramePr>
          <p:nvPr/>
        </p:nvGraphicFramePr>
        <p:xfrm>
          <a:off x="214313" y="5797550"/>
          <a:ext cx="7099300" cy="660400"/>
        </p:xfrm>
        <a:graphic>
          <a:graphicData uri="http://schemas.openxmlformats.org/presentationml/2006/ole">
            <p:oleObj spid="_x0000_s55302" name="Формула" r:id="rId8" imgW="2539800" imgH="241200" progId="Equation.3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rot="5400000">
            <a:off x="2262954" y="3117847"/>
            <a:ext cx="307183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8409" y="3296442"/>
            <a:ext cx="35004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9847" y="1796244"/>
            <a:ext cx="11404938" cy="15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Задача №2. Определите молярную массу благородного газа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плотность которого по водороду составляет 20. Назовите этот газ.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 descr="C:\Users\Windows 7\Desktop\Новая папка (7)\689b843fcfcc0d1c2c38435bfcf1b1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499" y="3725070"/>
            <a:ext cx="3244865" cy="2979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941</Words>
  <Application>Microsoft Office PowerPoint</Application>
  <PresentationFormat>Произвольный</PresentationFormat>
  <Paragraphs>207</Paragraphs>
  <Slides>19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Слайд 1</vt:lpstr>
      <vt:lpstr>    Моль (n) – количество вещества, содержащее столько частиц, сколько атомов содержится в углероде массой 0,012 кг.</vt:lpstr>
      <vt:lpstr>Слайд 3</vt:lpstr>
      <vt:lpstr>     Молярный объём (Vm) - это отношение объёма газообразного вещества к количеству вещества. </vt:lpstr>
      <vt:lpstr>Относительная плотность газов (D) -  это отношение масс равных объёмов различных газов  при одинаковых условиях.</vt:lpstr>
      <vt:lpstr>     Молярный объём (Vm) - это отношение объёма газообразного вещества к количеству вещества.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278</cp:revision>
  <dcterms:created xsi:type="dcterms:W3CDTF">2020-05-06T17:43:33Z</dcterms:created>
  <dcterms:modified xsi:type="dcterms:W3CDTF">2020-11-10T20:26:35Z</dcterms:modified>
</cp:coreProperties>
</file>