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457" r:id="rId2"/>
    <p:sldId id="294" r:id="rId3"/>
    <p:sldId id="646" r:id="rId4"/>
    <p:sldId id="647" r:id="rId5"/>
    <p:sldId id="648" r:id="rId6"/>
    <p:sldId id="649" r:id="rId7"/>
    <p:sldId id="650" r:id="rId8"/>
    <p:sldId id="651" r:id="rId9"/>
    <p:sldId id="652" r:id="rId10"/>
    <p:sldId id="653" r:id="rId11"/>
    <p:sldId id="654" r:id="rId12"/>
    <p:sldId id="660" r:id="rId13"/>
    <p:sldId id="659" r:id="rId14"/>
    <p:sldId id="661" r:id="rId15"/>
    <p:sldId id="662" r:id="rId16"/>
    <p:sldId id="663" r:id="rId17"/>
    <p:sldId id="664" r:id="rId18"/>
    <p:sldId id="665" r:id="rId19"/>
    <p:sldId id="645" r:id="rId20"/>
  </p:sldIdLst>
  <p:sldSz cx="12169775" cy="7021513"/>
  <p:notesSz cx="6858000" cy="9144000"/>
  <p:defaultTextStyle>
    <a:defPPr>
      <a:defRPr lang="ru-RU"/>
    </a:defPPr>
    <a:lvl1pPr marL="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270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6536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480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3074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1341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89608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37879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6145" algn="l" defTabSz="109653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12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0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3704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1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8788" y="685800"/>
            <a:ext cx="59404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58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5"/>
            <a:ext cx="10344309" cy="150507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6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3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6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91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91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7" y="1430315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7" y="5099324"/>
            <a:ext cx="3322349" cy="981713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3498" indent="-153498">
              <a:buFont typeface="Arial" panose="020B0604020202020204" pitchFamily="34" charset="0"/>
              <a:buChar char="•"/>
              <a:defRPr sz="1400"/>
            </a:lvl2pPr>
            <a:lvl3pPr marL="306994" indent="-153498">
              <a:defRPr sz="1400"/>
            </a:lvl3pPr>
            <a:lvl4pPr marL="537241" indent="-230244">
              <a:defRPr sz="1400"/>
            </a:lvl4pPr>
            <a:lvl5pPr marL="767488" indent="-230244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5"/>
            <a:ext cx="10344310" cy="41608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4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4" y="153988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8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5"/>
            <a:ext cx="385063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50" y="1614952"/>
            <a:ext cx="5293853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3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22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653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48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30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134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96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787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61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8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4"/>
            <a:ext cx="5377097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3"/>
            <a:ext cx="5377097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4"/>
            <a:ext cx="5379210" cy="655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270" indent="0">
              <a:buNone/>
              <a:defRPr sz="2400" b="1"/>
            </a:lvl2pPr>
            <a:lvl3pPr marL="1096536" indent="0">
              <a:buNone/>
              <a:defRPr sz="2200" b="1"/>
            </a:lvl3pPr>
            <a:lvl4pPr marL="1644805" indent="0">
              <a:buNone/>
              <a:defRPr sz="1900" b="1"/>
            </a:lvl4pPr>
            <a:lvl5pPr marL="2193074" indent="0">
              <a:buNone/>
              <a:defRPr sz="1900" b="1"/>
            </a:lvl5pPr>
            <a:lvl6pPr marL="2741341" indent="0">
              <a:buNone/>
              <a:defRPr sz="1900" b="1"/>
            </a:lvl6pPr>
            <a:lvl7pPr marL="3289608" indent="0">
              <a:buNone/>
              <a:defRPr sz="1900" b="1"/>
            </a:lvl7pPr>
            <a:lvl8pPr marL="3837879" indent="0">
              <a:buNone/>
              <a:defRPr sz="1900" b="1"/>
            </a:lvl8pPr>
            <a:lvl9pPr marL="4386145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3"/>
            <a:ext cx="5379210" cy="404549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5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63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8270" indent="0">
              <a:buNone/>
              <a:defRPr sz="3400"/>
            </a:lvl2pPr>
            <a:lvl3pPr marL="1096536" indent="0">
              <a:buNone/>
              <a:defRPr sz="2900"/>
            </a:lvl3pPr>
            <a:lvl4pPr marL="1644805" indent="0">
              <a:buNone/>
              <a:defRPr sz="2400"/>
            </a:lvl4pPr>
            <a:lvl5pPr marL="2193074" indent="0">
              <a:buNone/>
              <a:defRPr sz="2400"/>
            </a:lvl5pPr>
            <a:lvl6pPr marL="2741341" indent="0">
              <a:buNone/>
              <a:defRPr sz="2400"/>
            </a:lvl6pPr>
            <a:lvl7pPr marL="3289608" indent="0">
              <a:buNone/>
              <a:defRPr sz="2400"/>
            </a:lvl7pPr>
            <a:lvl8pPr marL="3837879" indent="0">
              <a:buNone/>
              <a:defRPr sz="2400"/>
            </a:lvl8pPr>
            <a:lvl9pPr marL="4386145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0"/>
            <a:ext cx="7301865" cy="824052"/>
          </a:xfrm>
        </p:spPr>
        <p:txBody>
          <a:bodyPr/>
          <a:lstStyle>
            <a:lvl1pPr marL="0" indent="0">
              <a:buNone/>
              <a:defRPr sz="1700"/>
            </a:lvl1pPr>
            <a:lvl2pPr marL="548270" indent="0">
              <a:buNone/>
              <a:defRPr sz="1400"/>
            </a:lvl2pPr>
            <a:lvl3pPr marL="1096536" indent="0">
              <a:buNone/>
              <a:defRPr sz="1200"/>
            </a:lvl3pPr>
            <a:lvl4pPr marL="1644805" indent="0">
              <a:buNone/>
              <a:defRPr sz="1100"/>
            </a:lvl4pPr>
            <a:lvl5pPr marL="2193074" indent="0">
              <a:buNone/>
              <a:defRPr sz="1100"/>
            </a:lvl5pPr>
            <a:lvl6pPr marL="2741341" indent="0">
              <a:buNone/>
              <a:defRPr sz="1100"/>
            </a:lvl6pPr>
            <a:lvl7pPr marL="3289608" indent="0">
              <a:buNone/>
              <a:defRPr sz="1100"/>
            </a:lvl7pPr>
            <a:lvl8pPr marL="3837879" indent="0">
              <a:buNone/>
              <a:defRPr sz="1100"/>
            </a:lvl8pPr>
            <a:lvl9pPr marL="4386145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654" tIns="54827" rIns="109654" bIns="548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8"/>
            <a:ext cx="10952798" cy="4633874"/>
          </a:xfrm>
          <a:prstGeom prst="rect">
            <a:avLst/>
          </a:prstGeom>
        </p:spPr>
        <p:txBody>
          <a:bodyPr vert="horz" lIns="109654" tIns="54827" rIns="109654" bIns="5482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7"/>
            <a:ext cx="3853762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7"/>
            <a:ext cx="2839614" cy="373831"/>
          </a:xfrm>
          <a:prstGeom prst="rect">
            <a:avLst/>
          </a:prstGeom>
        </p:spPr>
        <p:txBody>
          <a:bodyPr vert="horz" lIns="109654" tIns="54827" rIns="109654" bIns="5482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6536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202" indent="-411202" algn="l" defTabSz="1096536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935" indent="-342668" algn="l" defTabSz="109653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670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18938" indent="-274136" algn="l" defTabSz="109653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7206" indent="-274136" algn="l" defTabSz="109653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5473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3744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2011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0278" indent="-274136" algn="l" defTabSz="109653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270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536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80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3074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1341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89608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7879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6145" algn="l" defTabSz="10965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0" y="29260"/>
            <a:ext cx="12152345" cy="220885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012792" y="2764723"/>
            <a:ext cx="8072494" cy="4171970"/>
          </a:xfrm>
          <a:prstGeom prst="rect">
            <a:avLst/>
          </a:prstGeom>
        </p:spPr>
        <p:txBody>
          <a:bodyPr wrap="square" lIns="0" tIns="29522" rIns="0" bIns="0">
            <a:spAutoFit/>
          </a:bodyPr>
          <a:lstStyle/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Молярный объем газов. Закон Авогадро.</a:t>
            </a:r>
            <a:r>
              <a:rPr lang="uz-Cyrl-UZ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uz-Cyrl-UZ" sz="40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915" algn="ctr">
              <a:lnSpc>
                <a:spcPts val="4132"/>
              </a:lnSpc>
              <a:spcBef>
                <a:spcPts val="233"/>
              </a:spcBef>
              <a:defRPr/>
            </a:pPr>
            <a:endParaRPr lang="ru-RU" altLang="ru-RU" sz="4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36" algn="ctr">
              <a:lnSpc>
                <a:spcPts val="4290"/>
              </a:lnSpc>
              <a:spcBef>
                <a:spcPts val="2599"/>
              </a:spcBef>
              <a:defRPr/>
            </a:pPr>
            <a:endParaRPr lang="uz-Cyrl-UZ" sz="40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298411" y="3010690"/>
            <a:ext cx="725751" cy="257176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3" y="487606"/>
            <a:ext cx="6109444" cy="1262319"/>
          </a:xfrm>
          <a:prstGeom prst="rect">
            <a:avLst/>
          </a:prstGeom>
        </p:spPr>
        <p:txBody>
          <a:bodyPr wrap="square"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0" defTabSz="1935282">
              <a:spcBef>
                <a:spcPts val="241"/>
              </a:spcBef>
              <a:defRPr/>
            </a:pPr>
            <a:r>
              <a:rPr lang="uz-Cyrl-UZ" sz="8000" kern="0" spc="22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Химия </a:t>
            </a:r>
            <a:endParaRPr lang="uz-Cyrl-UZ" sz="8000" kern="0" spc="22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31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7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400" y="918323"/>
            <a:ext cx="473797" cy="617633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4" y="1207639"/>
            <a:ext cx="364458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528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23029" y="493598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72988"/>
          </a:xfrm>
          <a:prstGeom prst="rect">
            <a:avLst/>
          </a:prstGeom>
        </p:spPr>
        <p:txBody>
          <a:bodyPr vert="horz" wrap="square" lIns="0" tIns="3399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2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9923029" y="1253584"/>
            <a:ext cx="1274142" cy="456972"/>
          </a:xfrm>
          <a:prstGeom prst="rect">
            <a:avLst/>
          </a:prstGeom>
        </p:spPr>
        <p:txBody>
          <a:bodyPr vert="horz" wrap="square" lIns="0" tIns="25833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2" name="Picture 2" descr="C:\Users\Windows 7\Desktop\Новая папка (7)\226797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99531" y="3082131"/>
            <a:ext cx="3227367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2789" y="1296178"/>
            <a:ext cx="937104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7037" y="1796244"/>
            <a:ext cx="3528390" cy="201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56127" y="1724806"/>
            <a:ext cx="7215238" cy="398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algn="just" eaLnBrk="0" hangingPunct="0"/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Гремучий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газ – смесь водорода Н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и кислорода в соотношении 2:1 по объёму. При поджигании смесь взрывается. Вычислите объёмы водорода и кислорода, взятых количеством вещества 0,9 моль и 0,45 моль соответственно (н.у.). Соответствуют ли эти объёмы соотношению веществ в гремучем газе? </a:t>
            </a:r>
          </a:p>
          <a:p>
            <a:pPr algn="just"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70111" y="938988"/>
            <a:ext cx="5704582" cy="1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</a:t>
            </a:r>
            <a:endParaRPr lang="ru-RU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  Решение: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941483" y="4725202"/>
            <a:ext cx="7286676" cy="1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2Н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+      О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  =       2Н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О</a:t>
            </a:r>
          </a:p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2            :        1             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12855" y="4082260"/>
            <a:ext cx="2188849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20,16 л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84623" y="4082260"/>
            <a:ext cx="2860133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10,08 л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27103" y="2653500"/>
            <a:ext cx="871543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(Н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) = 0,9моль * 22,4 л/моль=20,16 л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36516" y="3296442"/>
            <a:ext cx="8920337" cy="10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>
              <a:tabLst>
                <a:tab pos="1119487" algn="l"/>
              </a:tabLst>
            </a:pPr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(О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) = 0,45 моль * 22,4 л/</a:t>
            </a:r>
            <a:r>
              <a:rPr lang="ru-RU" sz="32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моль=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10,08 л</a:t>
            </a:r>
          </a:p>
          <a:p>
            <a:pPr eaLnBrk="0" hangingPunct="0">
              <a:tabLst>
                <a:tab pos="1119487" algn="l"/>
              </a:tabLst>
            </a:pP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155929" y="5939648"/>
            <a:ext cx="4848894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20,16 :10,08 = 2 : 1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298541" y="2081996"/>
            <a:ext cx="266213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V=n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200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98409" y="2939252"/>
            <a:ext cx="11644394" cy="14920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just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  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Рудничный газ или метан СН</a:t>
            </a:r>
            <a:r>
              <a:rPr kumimoji="0" lang="ru-RU" sz="280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lang="en-US" sz="2800" dirty="0" smtClean="0">
                <a:latin typeface="Arial"/>
                <a:ea typeface="+mj-ea"/>
                <a:cs typeface="Arial"/>
              </a:rPr>
              <a:t> </a:t>
            </a: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- настоящее бедствие для шахтёров. Его взрывы в шахтах приводят  к большим разрушениям и гибели людей. Г.Дэви изобрёл безопасную шахтёрскую лампу. В ней пламя было окружено медной сеткой и не вырывалось за её пределы, поэтому метан не нагревался до температуры воспламенения. Победу над рудничным газом считают гражданским подвигом Г.Дэви. </a:t>
            </a:r>
            <a:b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Если количество вещества метана при н.у. равно 23,88 моль, то каков объём этого газа, вычисленный в литрах?</a:t>
            </a:r>
            <a:b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28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ru-RU" sz="280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727037" y="1439054"/>
            <a:ext cx="9070285" cy="1214446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/>
          <a:p>
            <a:pPr marL="0" marR="0" lvl="0" indent="0" algn="ctr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Решение: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513251" y="3082128"/>
            <a:ext cx="2026451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V = n 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200" b="1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200" b="1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422749" y="3725070"/>
            <a:ext cx="8747026" cy="257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= 23,88 моль *22,4 л</a:t>
            </a:r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/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моль = 534,91 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</a:t>
            </a:r>
          </a:p>
          <a:p>
            <a:pPr eaLnBrk="0" hangingPunct="0"/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endParaRPr lang="ru-RU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Ответ: 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 = 534,91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л.</a:t>
            </a:r>
            <a:endParaRPr lang="ru-RU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5533" y="2129384"/>
            <a:ext cx="3571900" cy="15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Дано:</a:t>
            </a:r>
          </a:p>
          <a:p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 = 23,88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моль</a:t>
            </a:r>
          </a:p>
          <a:p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 =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870045" y="3439318"/>
            <a:ext cx="285752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369847" y="2653500"/>
            <a:ext cx="11501518" cy="14920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just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   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Запах сернистого газа 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SO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знает каждый, кто хоть раз зажигал спичку. Этот газ хорошо растворяется в воде: в 1л воды можно растворить 42 л сернистого газа. Определите массу сернистого газа, которую можно растворить в 10 литрах воды.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32969" y="1724806"/>
            <a:ext cx="2091680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V=n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200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113617" y="3480184"/>
            <a:ext cx="3074495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2400">
                <a:latin typeface="Arial" pitchFamily="34" charset="0"/>
                <a:cs typeface="Arial" pitchFamily="34" charset="0"/>
              </a:rPr>
              <a:t>М(</a:t>
            </a:r>
            <a:r>
              <a:rPr lang="en-US" sz="2400">
                <a:latin typeface="Arial" pitchFamily="34" charset="0"/>
                <a:cs typeface="Arial" pitchFamily="34" charset="0"/>
              </a:rPr>
              <a:t>SO</a:t>
            </a:r>
            <a:r>
              <a:rPr lang="en-US" sz="2400" baseline="-25000">
                <a:latin typeface="Arial" pitchFamily="34" charset="0"/>
                <a:cs typeface="Arial" pitchFamily="34" charset="0"/>
              </a:rPr>
              <a:t>2 </a:t>
            </a:r>
            <a:r>
              <a:rPr lang="en-US" sz="2400">
                <a:latin typeface="Arial" pitchFamily="34" charset="0"/>
                <a:cs typeface="Arial" pitchFamily="34" charset="0"/>
              </a:rPr>
              <a:t>) = 64 </a:t>
            </a:r>
            <a:r>
              <a:rPr lang="ru-RU" sz="2400">
                <a:latin typeface="Arial" pitchFamily="34" charset="0"/>
                <a:cs typeface="Arial" pitchFamily="34" charset="0"/>
              </a:rPr>
              <a:t>г</a:t>
            </a:r>
            <a:r>
              <a:rPr lang="en-US" sz="2400">
                <a:latin typeface="Arial" pitchFamily="34" charset="0"/>
                <a:cs typeface="Arial" pitchFamily="34" charset="0"/>
              </a:rPr>
              <a:t>/</a:t>
            </a:r>
            <a:r>
              <a:rPr lang="ru-RU" sz="2400">
                <a:latin typeface="Arial" pitchFamily="34" charset="0"/>
                <a:cs typeface="Arial" pitchFamily="34" charset="0"/>
              </a:rPr>
              <a:t>моль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55665" y="1724806"/>
            <a:ext cx="2260490" cy="84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Дано: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(SO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= 42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13616" y="2529355"/>
            <a:ext cx="2186756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240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2400" baseline="-30000">
                <a:latin typeface="Arial" pitchFamily="34" charset="0"/>
                <a:ea typeface="Calibri" pitchFamily="34" charset="0"/>
                <a:cs typeface="Arial" pitchFamily="34" charset="0"/>
              </a:rPr>
              <a:t>1</a:t>
            </a:r>
            <a:r>
              <a:rPr lang="ru-RU" sz="2400">
                <a:latin typeface="Arial" pitchFamily="34" charset="0"/>
                <a:ea typeface="Calibri" pitchFamily="34" charset="0"/>
                <a:cs typeface="Arial" pitchFamily="34" charset="0"/>
              </a:rPr>
              <a:t>(Н</a:t>
            </a:r>
            <a:r>
              <a:rPr lang="ru-RU" sz="2400" baseline="-3000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400">
                <a:latin typeface="Arial" pitchFamily="34" charset="0"/>
                <a:ea typeface="Calibri" pitchFamily="34" charset="0"/>
                <a:cs typeface="Arial" pitchFamily="34" charset="0"/>
              </a:rPr>
              <a:t>О) = 1 л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113617" y="3041340"/>
            <a:ext cx="2298735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(Н</a:t>
            </a:r>
            <a:r>
              <a:rPr lang="ru-RU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О) = 10 л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441813" y="2456214"/>
            <a:ext cx="7500990" cy="183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42 л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SO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растворяется в 1 л воды</a:t>
            </a:r>
          </a:p>
          <a:p>
            <a:pPr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 err="1">
                <a:latin typeface="Arial" pitchFamily="34" charset="0"/>
                <a:ea typeface="Calibri" pitchFamily="34" charset="0"/>
                <a:cs typeface="Arial" pitchFamily="34" charset="0"/>
              </a:rPr>
              <a:t>х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л 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SO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         --             в 10 л воды</a:t>
            </a:r>
          </a:p>
          <a:p>
            <a:pPr eaLnBrk="0" hangingPunct="0"/>
            <a:endParaRPr lang="en-US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х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= 42* 10/1 = 420 л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727433" y="4439450"/>
            <a:ext cx="7000924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     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ν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=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420л /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22,4 л/моль = 18,75 моль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529574" y="1724806"/>
            <a:ext cx="1920653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3200" baseline="-250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4156061" y="1724806"/>
            <a:ext cx="2376909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m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ru-RU" sz="3200" baseline="-30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М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370375" y="5225268"/>
            <a:ext cx="6357982" cy="14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 = 18,75 моль </a:t>
            </a:r>
            <a:r>
              <a:rPr lang="ru-RU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* 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64 г/моль = 1200 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</a:t>
            </a:r>
          </a:p>
          <a:p>
            <a:pPr eaLnBrk="0" hangingPunct="0"/>
            <a:endParaRPr lang="ru-RU" sz="28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Ответ: 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 = 1200</a:t>
            </a: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г. </a:t>
            </a:r>
            <a:endParaRPr lang="ru-RU" sz="2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113617" y="4065310"/>
            <a:ext cx="1769971" cy="480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m</a:t>
            </a:r>
            <a:r>
              <a:rPr lang="ru-RU" sz="2400">
                <a:latin typeface="Arial" pitchFamily="34" charset="0"/>
                <a:cs typeface="Arial" pitchFamily="34" charset="0"/>
              </a:rPr>
              <a:t>(</a:t>
            </a:r>
            <a:r>
              <a:rPr lang="en-US" sz="2400">
                <a:latin typeface="Arial" pitchFamily="34" charset="0"/>
                <a:cs typeface="Arial" pitchFamily="34" charset="0"/>
              </a:rPr>
              <a:t>SO</a:t>
            </a:r>
            <a:r>
              <a:rPr lang="ru-RU" sz="2400" baseline="-25000">
                <a:latin typeface="Arial" pitchFamily="34" charset="0"/>
                <a:cs typeface="Arial" pitchFamily="34" charset="0"/>
              </a:rPr>
              <a:t>2</a:t>
            </a:r>
            <a:r>
              <a:rPr lang="ru-RU" sz="2400">
                <a:latin typeface="Arial" pitchFamily="34" charset="0"/>
                <a:cs typeface="Arial" pitchFamily="34" charset="0"/>
              </a:rPr>
              <a:t>) - ? 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2691582" y="3260723"/>
            <a:ext cx="278608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84227" y="4010822"/>
            <a:ext cx="300039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Заголовок 4"/>
          <p:cNvSpPr txBox="1">
            <a:spLocks/>
          </p:cNvSpPr>
          <p:nvPr/>
        </p:nvSpPr>
        <p:spPr>
          <a:xfrm>
            <a:off x="2512987" y="581798"/>
            <a:ext cx="9070285" cy="1214446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/>
          <a:p>
            <a:pPr marL="0" marR="0" lvl="0" indent="0" algn="ctr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Решение: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971" y="1867682"/>
            <a:ext cx="11715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За час взрослый человек  выдыхает примерно 40 г углекислого газа. Определите объём (н.у.) данной массы этого газа.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298937" y="1939120"/>
            <a:ext cx="2316595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 eaLnBrk="0" hangingPunct="0"/>
            <a:r>
              <a:rPr lang="en-US" sz="3800" dirty="0">
                <a:latin typeface="Arial" pitchFamily="34" charset="0"/>
                <a:ea typeface="Calibri" pitchFamily="34" charset="0"/>
                <a:cs typeface="Arial" pitchFamily="34" charset="0"/>
              </a:rPr>
              <a:t>m </a:t>
            </a:r>
            <a:r>
              <a:rPr lang="ru-RU" sz="3800" dirty="0">
                <a:latin typeface="Arial" pitchFamily="34" charset="0"/>
                <a:ea typeface="Calibri" pitchFamily="34" charset="0"/>
                <a:cs typeface="Arial" pitchFamily="34" charset="0"/>
              </a:rPr>
              <a:t>= </a:t>
            </a:r>
            <a:r>
              <a:rPr lang="en-US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* </a:t>
            </a:r>
            <a:r>
              <a:rPr lang="ru-RU" sz="3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М</a:t>
            </a:r>
            <a:endParaRPr lang="ru-RU" sz="38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656259" y="2796376"/>
            <a:ext cx="1915844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V=n</a:t>
            </a:r>
            <a:r>
              <a:rPr lang="en-US" sz="3800" baseline="-25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3800" dirty="0" err="1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3800" baseline="-25000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3800" baseline="-25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156457" y="2010558"/>
            <a:ext cx="2159501" cy="69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38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3800" dirty="0">
                <a:latin typeface="Arial" pitchFamily="34" charset="0"/>
                <a:cs typeface="Arial" pitchFamily="34" charset="0"/>
              </a:rPr>
              <a:t>M </a:t>
            </a:r>
            <a:endParaRPr lang="ru-RU" sz="3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41285" y="1939120"/>
            <a:ext cx="3575080" cy="972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Дано:</a:t>
            </a:r>
          </a:p>
          <a:p>
            <a:pPr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М(С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/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моль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12723" y="2867814"/>
            <a:ext cx="4278436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>
            <a:spAutoFit/>
          </a:bodyPr>
          <a:lstStyle/>
          <a:p>
            <a:pPr eaLnBrk="0" hangingPunct="0"/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(С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O</a:t>
            </a:r>
            <a:r>
              <a:rPr lang="en-US" sz="28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 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) =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lang="en-US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0 </a:t>
            </a:r>
            <a:r>
              <a:rPr lang="ru-RU" sz="2800" dirty="0">
                <a:latin typeface="Arial" pitchFamily="34" charset="0"/>
                <a:ea typeface="Calibri" pitchFamily="34" charset="0"/>
                <a:cs typeface="Arial" pitchFamily="34" charset="0"/>
              </a:rPr>
              <a:t>г   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12723" y="3510756"/>
            <a:ext cx="1991185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CO</a:t>
            </a:r>
            <a:r>
              <a:rPr lang="ru-RU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) - ?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941747" y="3653632"/>
            <a:ext cx="7329313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9664" tIns="54832" rIns="109664" bIns="54832">
            <a:spAutoFit/>
          </a:bodyPr>
          <a:lstStyle/>
          <a:p>
            <a:pPr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(СО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)  = 40 г / 44 г/моль = 0,91 моль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798871" y="4510888"/>
            <a:ext cx="8143932" cy="15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 anchor="ctr">
            <a:spAutoFit/>
          </a:bodyPr>
          <a:lstStyle/>
          <a:p>
            <a:pPr eaLnBrk="0" hangingPunct="0"/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CO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) =0,91 моль </a:t>
            </a:r>
            <a:r>
              <a:rPr lang="ru-RU" sz="3200" baseline="-30000" dirty="0">
                <a:latin typeface="Arial" pitchFamily="34" charset="0"/>
                <a:ea typeface="Calibri" pitchFamily="34" charset="0"/>
                <a:cs typeface="Arial" pitchFamily="34" charset="0"/>
              </a:rPr>
              <a:t>*</a:t>
            </a:r>
            <a:r>
              <a:rPr lang="ru-RU" sz="3200" dirty="0">
                <a:latin typeface="Arial" pitchFamily="34" charset="0"/>
                <a:ea typeface="Calibri" pitchFamily="34" charset="0"/>
                <a:cs typeface="Arial" pitchFamily="34" charset="0"/>
              </a:rPr>
              <a:t> 22,4 л/моль = 20,38 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л</a:t>
            </a:r>
            <a:endParaRPr lang="en-US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endParaRPr lang="en-US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/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Ответ: 20,38л.</a:t>
            </a:r>
            <a:r>
              <a:rPr lang="ru-RU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13" name="Заголовок 4"/>
          <p:cNvSpPr txBox="1">
            <a:spLocks/>
          </p:cNvSpPr>
          <p:nvPr/>
        </p:nvSpPr>
        <p:spPr>
          <a:xfrm>
            <a:off x="2512987" y="581798"/>
            <a:ext cx="9070285" cy="1214446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/>
          <a:p>
            <a:pPr marL="0" marR="0" lvl="0" indent="0" algn="ctr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Решение:</a:t>
            </a: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8"/>
            <a:ext cx="12169774" cy="1323437"/>
          </a:xfrm>
          <a:prstGeom prst="rect">
            <a:avLst/>
          </a:prstGeom>
          <a:noFill/>
        </p:spPr>
        <p:txBody>
          <a:bodyPr wrap="square" lIns="91433" tIns="45719" rIns="91433" bIns="45719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409" y="367487"/>
            <a:ext cx="11644394" cy="646329"/>
          </a:xfrm>
          <a:prstGeom prst="rect">
            <a:avLst/>
          </a:prstGeom>
        </p:spPr>
        <p:txBody>
          <a:bodyPr wrap="square" lIns="91433" tIns="45719" rIns="91433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41355" y="1653369"/>
            <a:ext cx="10787139" cy="1200327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§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25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103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104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Письменно ответить на вопросы 1-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 стр.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109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5" name="Picture 6" descr="gayluss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2723" y="1724806"/>
            <a:ext cx="272730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14"/>
          <p:cNvSpPr>
            <a:spLocks noChangeArrowheads="1"/>
          </p:cNvSpPr>
          <p:nvPr/>
        </p:nvSpPr>
        <p:spPr bwMode="auto">
          <a:xfrm>
            <a:off x="4156061" y="1867682"/>
            <a:ext cx="685804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Измеряя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объемы, и объемы газов, в результате реакции </a:t>
            </a:r>
            <a:r>
              <a:rPr lang="ru-RU" sz="2800" b="1" i="1" dirty="0">
                <a:latin typeface="Arial" pitchFamily="34" charset="0"/>
                <a:cs typeface="Arial" pitchFamily="34" charset="0"/>
              </a:rPr>
              <a:t>Ж.Л. Гей-Люссак</a:t>
            </a:r>
          </a:p>
          <a:p>
            <a:pPr algn="just"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открыл закон газовых (объемных) отношений:</a:t>
            </a: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auto">
          <a:xfrm>
            <a:off x="-844599" y="5153830"/>
            <a:ext cx="55710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Ж.Л. Гей-Люссак</a:t>
            </a:r>
          </a:p>
          <a:p>
            <a:pPr algn="ctr"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1808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27499" y="3796508"/>
            <a:ext cx="678661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 «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При постоянном давлении и температуре объемы вступающих в реакцию газов  относятся друг к другу как небольшие простые целые числа»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4"/>
          <p:cNvSpPr>
            <a:spLocks noChangeArrowheads="1"/>
          </p:cNvSpPr>
          <p:nvPr/>
        </p:nvSpPr>
        <p:spPr bwMode="auto">
          <a:xfrm>
            <a:off x="3441667" y="1367623"/>
            <a:ext cx="5161474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latin typeface="Arial" pitchFamily="34" charset="0"/>
                <a:cs typeface="Arial" pitchFamily="34" charset="0"/>
                <a:sym typeface="Symbol" pitchFamily="18" charset="2"/>
              </a:rPr>
              <a:t>Например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12855" y="2439186"/>
          <a:ext cx="9371040" cy="364333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97138"/>
                <a:gridCol w="5073902"/>
              </a:tblGrid>
              <a:tr h="1236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Химическая    реакция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Отношение объемов газов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</a:t>
                      </a:r>
                      <a:r>
                        <a:rPr kumimoji="0" lang="ru-RU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r>
                        <a:rPr kumimoji="0" lang="ru-RU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HF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1:1:2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1050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2CH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+3H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2800" b="0" i="0" u="none" strike="noStrike" cap="none" normalizeH="0" baseline="-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2:1:3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  <a:tr h="678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2C+O</a:t>
                      </a:r>
                      <a:r>
                        <a:rPr kumimoji="0" lang="en-US" sz="2800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</a:t>
                      </a: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2CO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1:2</a:t>
                      </a:r>
                      <a:r>
                        <a:rPr kumimoji="0" lang="ru-RU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226971" y="1796244"/>
            <a:ext cx="11715831" cy="19899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just" defTabSz="109653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Закон объёмных отношений позволил итальянскому учёному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А. Авогадро предположить,  что молекулы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простых газов состоят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из двух одинаковых атомов</a:t>
            </a: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(Н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,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,О</a:t>
            </a:r>
            <a:r>
              <a:rPr kumimoji="0" lang="ru-RU" sz="320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</a:t>
            </a:r>
            <a:b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ru-RU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5" name="Picture 6" descr="C:\Users\User\Desktop\nitrogeno_-molecular-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70903" y="4225136"/>
            <a:ext cx="2441589" cy="213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7"/>
          <p:cNvSpPr>
            <a:spLocks noChangeArrowheads="1"/>
          </p:cNvSpPr>
          <p:nvPr/>
        </p:nvSpPr>
        <p:spPr bwMode="auto">
          <a:xfrm>
            <a:off x="298409" y="3500438"/>
            <a:ext cx="1157295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Всего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лишь восемь элементов в природе существуют в виде двухатомных молекул: H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 N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; O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И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все галогены: F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Cl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Br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I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; At</a:t>
            </a:r>
            <a:r>
              <a:rPr lang="ru-RU" sz="3200" baseline="-25000" dirty="0">
                <a:latin typeface="Arial" pitchFamily="34" charset="0"/>
                <a:cs typeface="Arial" pitchFamily="34" charset="0"/>
              </a:rPr>
              <a:t>2.  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3" name="Picture 6" descr="avogad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161" y="1367616"/>
            <a:ext cx="384810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1298541" y="5225268"/>
            <a:ext cx="228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А. Авогадро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1811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4656127" y="2010558"/>
            <a:ext cx="727396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    Итальянский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ученый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Амадео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Авогадро сформулировал закон (для газов) : </a:t>
            </a:r>
          </a:p>
          <a:p>
            <a:pPr algn="just"/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 в </a:t>
            </a:r>
            <a:r>
              <a:rPr lang="ru-RU" sz="3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равных объемах различных газов при одинаковых условиях содержится одинаковое число </a:t>
            </a:r>
            <a:r>
              <a:rPr lang="ru-RU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молекул».</a:t>
            </a: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4294967295"/>
          </p:nvPr>
        </p:nvSpPr>
        <p:spPr>
          <a:xfrm>
            <a:off x="457200" y="1367616"/>
            <a:ext cx="8229600" cy="51577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3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Нормальные условия (</a:t>
            </a:r>
            <a:r>
              <a:rPr lang="ru-RU" sz="3200" b="1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н.у</a:t>
            </a:r>
            <a:r>
              <a:rPr lang="ru-RU" sz="32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.):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t° = 0°C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 = 101,3 </a:t>
            </a:r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кПа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09993" y="3951924"/>
            <a:ext cx="12057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 = </a:t>
            </a:r>
            <a:endParaRPr lang="ru-RU" sz="4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749861" y="4347996"/>
            <a:ext cx="1080120" cy="154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062911" y="4233030"/>
            <a:ext cx="5052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endParaRPr lang="ru-RU" sz="4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68358" y="3567203"/>
            <a:ext cx="6543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ru-RU" sz="440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6259" y="2367748"/>
            <a:ext cx="44935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44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0,089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44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30611" y="3578450"/>
            <a:ext cx="45255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4400" dirty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r>
              <a:rPr lang="en-US" sz="44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1,429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44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6259" y="4888028"/>
            <a:ext cx="46045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</a:t>
            </a:r>
            <a:r>
              <a:rPr lang="en-US" sz="44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1,96</a:t>
            </a:r>
            <a:r>
              <a:rPr lang="en-US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4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44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2107347" y="1199738"/>
            <a:ext cx="1944216" cy="2153174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5203691" y="1208706"/>
            <a:ext cx="1944216" cy="2144206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8228027" y="1224740"/>
            <a:ext cx="1944216" cy="2128172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63502" y="1187860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9427" y="1224740"/>
            <a:ext cx="5966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751936" y="1091702"/>
            <a:ext cx="8563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6989" y="199643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69003" y="1983937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93339" y="1863400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46398" y="3461050"/>
            <a:ext cx="29258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0,089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94973" y="4136670"/>
            <a:ext cx="29955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г/моль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52411" y="4804050"/>
            <a:ext cx="19944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2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52411" y="5586970"/>
            <a:ext cx="15953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- ?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04429" y="4012488"/>
            <a:ext cx="14654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857091" y="4281846"/>
            <a:ext cx="866880" cy="0"/>
          </a:xfrm>
          <a:prstGeom prst="line">
            <a:avLst/>
          </a:prstGeom>
          <a:ln w="63500">
            <a:solidFill>
              <a:srgbClr val="5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6714090" y="3641668"/>
            <a:ext cx="12362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775805" y="4398280"/>
            <a:ext cx="11400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3228" y="5611854"/>
            <a:ext cx="5934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84205" y="5611854"/>
            <a:ext cx="15648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V(H</a:t>
            </a:r>
            <a:r>
              <a:rPr lang="en-US" sz="2800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= 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>
            <a:stCxn id="22" idx="3"/>
            <a:endCxn id="21" idx="1"/>
          </p:cNvCxnSpPr>
          <p:nvPr/>
        </p:nvCxnSpPr>
        <p:spPr>
          <a:xfrm>
            <a:off x="6949057" y="5873464"/>
            <a:ext cx="904171" cy="1588"/>
          </a:xfrm>
          <a:prstGeom prst="line">
            <a:avLst/>
          </a:prstGeom>
          <a:ln w="63500">
            <a:solidFill>
              <a:srgbClr val="5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106950" y="5236098"/>
            <a:ext cx="5341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03799" y="6110190"/>
            <a:ext cx="16610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0,089г/л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493339" y="5611854"/>
            <a:ext cx="13115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2084359" y="1653368"/>
            <a:ext cx="1944216" cy="2153174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Цилиндр 4"/>
          <p:cNvSpPr/>
          <p:nvPr/>
        </p:nvSpPr>
        <p:spPr>
          <a:xfrm>
            <a:off x="5299069" y="1581930"/>
            <a:ext cx="1944216" cy="2144206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8370903" y="1724806"/>
            <a:ext cx="1944216" cy="2128172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27301" y="1724806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42011" y="1653368"/>
            <a:ext cx="5966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="1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42407" y="1796244"/>
            <a:ext cx="8563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</a:t>
            </a:r>
            <a:r>
              <a:rPr lang="en-US" sz="2800" b="1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ru-RU" sz="2800" b="1" baseline="-250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70111" y="2439186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моль</a:t>
            </a:r>
            <a:endParaRPr lang="ru-RU" sz="2800" b="1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84821" y="236774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 моль</a:t>
            </a:r>
            <a:endParaRPr lang="ru-RU" sz="2800" b="1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656655" y="2653500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 моль</a:t>
            </a:r>
            <a:endParaRPr lang="ru-RU" sz="2800" b="1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8607" y="3796508"/>
            <a:ext cx="29258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(H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) = 0,089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84623" y="5511020"/>
            <a:ext cx="38919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Молярный объем газа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41879" y="3796508"/>
            <a:ext cx="29450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1,429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085151" y="3796508"/>
            <a:ext cx="29954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ρ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СО</a:t>
            </a:r>
            <a:r>
              <a:rPr lang="en-US" sz="2800" baseline="-250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1,96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г/л</a:t>
            </a:r>
            <a:endParaRPr lang="ru-RU" sz="280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70507" y="4368012"/>
            <a:ext cx="1959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156589" y="4296574"/>
            <a:ext cx="1959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5704925" y="890322"/>
            <a:ext cx="756084" cy="8425844"/>
          </a:xfrm>
          <a:prstGeom prst="lef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13251" y="6153962"/>
            <a:ext cx="319266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err="1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л/моль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227235" y="4296574"/>
            <a:ext cx="1959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70243" y="296046"/>
            <a:ext cx="49737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ЗАКОН АВОГАДРО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584161" y="1367616"/>
            <a:ext cx="1944216" cy="2153174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7103" y="1439054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8475" y="2510624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161" y="3653632"/>
            <a:ext cx="19415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2,4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Цилиндр 7"/>
          <p:cNvSpPr/>
          <p:nvPr/>
        </p:nvSpPr>
        <p:spPr>
          <a:xfrm>
            <a:off x="4799003" y="1439054"/>
            <a:ext cx="1944216" cy="1393353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41945" y="1439054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84755" y="201055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0,5</a:t>
            </a:r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99003" y="3153566"/>
            <a:ext cx="19148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11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Цилиндр 11"/>
          <p:cNvSpPr/>
          <p:nvPr/>
        </p:nvSpPr>
        <p:spPr>
          <a:xfrm>
            <a:off x="8656655" y="1296178"/>
            <a:ext cx="1944216" cy="3101157"/>
          </a:xfrm>
          <a:prstGeom prst="can">
            <a:avLst>
              <a:gd name="adj" fmla="val 38334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71035" y="1367616"/>
            <a:ext cx="5774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aseline="-250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728093" y="4582326"/>
            <a:ext cx="19415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V = 33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ru-RU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л</a:t>
            </a:r>
            <a:r>
              <a:rPr lang="en-US" sz="2800" dirty="0" smtClean="0">
                <a:ln w="18000">
                  <a:solidFill>
                    <a:srgbClr val="5C0000"/>
                  </a:solidFill>
                  <a:prstDash val="solid"/>
                  <a:miter lim="800000"/>
                </a:ln>
                <a:solidFill>
                  <a:srgbClr val="5C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n w="18000">
                <a:solidFill>
                  <a:srgbClr val="5C0000"/>
                </a:solidFill>
                <a:prstDash val="solid"/>
                <a:miter lim="800000"/>
              </a:ln>
              <a:solidFill>
                <a:srgbClr val="5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42407" y="2724938"/>
            <a:ext cx="1413592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n-US" sz="2800" dirty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,5</a:t>
            </a:r>
            <a:r>
              <a:rPr lang="ru-RU" sz="2800" cap="none" spc="0" dirty="0" smtClean="0">
                <a:ln w="12700">
                  <a:solidFill>
                    <a:srgbClr val="010635"/>
                  </a:solidFill>
                  <a:prstDash val="solid"/>
                </a:ln>
                <a:solidFill>
                  <a:srgbClr val="010635"/>
                </a:solidFill>
                <a:latin typeface="Arial" pitchFamily="34" charset="0"/>
                <a:cs typeface="Arial" pitchFamily="34" charset="0"/>
              </a:rPr>
              <a:t> моль</a:t>
            </a:r>
            <a:endParaRPr lang="ru-RU" sz="2800" cap="none" spc="0" dirty="0">
              <a:ln w="12700">
                <a:solidFill>
                  <a:srgbClr val="010635"/>
                </a:solidFill>
                <a:prstDash val="solid"/>
              </a:ln>
              <a:solidFill>
                <a:srgbClr val="0106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7746" y="4775128"/>
            <a:ext cx="13163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</a:t>
            </a:r>
            <a:endParaRPr lang="ru-RU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970885" y="5282960"/>
            <a:ext cx="1576092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310603" y="4226836"/>
            <a:ext cx="6976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endParaRPr lang="ru-RU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10603" y="5282959"/>
            <a:ext cx="115448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n-US" sz="6000" b="1" baseline="-25000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endParaRPr lang="ru-RU" sz="6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97746" y="4116218"/>
            <a:ext cx="3242406" cy="25531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000" b="1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/>
      <p:bldP spid="18" grpId="0"/>
      <p:bldP spid="19" grpId="0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5648</TotalTime>
  <Words>894</Words>
  <Application>Microsoft Office PowerPoint</Application>
  <PresentationFormat>Произвольный</PresentationFormat>
  <Paragraphs>195</Paragraphs>
  <Slides>19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252</cp:revision>
  <dcterms:created xsi:type="dcterms:W3CDTF">2020-05-06T17:43:33Z</dcterms:created>
  <dcterms:modified xsi:type="dcterms:W3CDTF">2020-11-10T20:23:03Z</dcterms:modified>
</cp:coreProperties>
</file>