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2" r:id="rId2"/>
    <p:sldId id="422" r:id="rId3"/>
    <p:sldId id="533" r:id="rId4"/>
    <p:sldId id="534" r:id="rId5"/>
    <p:sldId id="535" r:id="rId6"/>
    <p:sldId id="536" r:id="rId7"/>
    <p:sldId id="537" r:id="rId8"/>
    <p:sldId id="538" r:id="rId9"/>
    <p:sldId id="539" r:id="rId10"/>
    <p:sldId id="540" r:id="rId11"/>
    <p:sldId id="543" r:id="rId12"/>
    <p:sldId id="544" r:id="rId13"/>
    <p:sldId id="541" r:id="rId14"/>
    <p:sldId id="542" r:id="rId15"/>
    <p:sldId id="545" r:id="rId16"/>
    <p:sldId id="546" r:id="rId17"/>
    <p:sldId id="547" r:id="rId18"/>
    <p:sldId id="548" r:id="rId19"/>
    <p:sldId id="549" r:id="rId20"/>
    <p:sldId id="550" r:id="rId21"/>
    <p:sldId id="496" r:id="rId22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79" y="1653371"/>
            <a:ext cx="7858179" cy="4379702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spcBef>
                <a:spcPts val="232"/>
              </a:spcBef>
              <a:defRPr/>
            </a:pPr>
            <a:r>
              <a:rPr lang="uz-Cyrl-UZ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Хлорид водорода.</a:t>
            </a:r>
            <a:endParaRPr lang="ru-RU" sz="4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441285" y="3153566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Содержимое 3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0969" y="2939252"/>
            <a:ext cx="2916269" cy="2916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4161" y="1796244"/>
            <a:ext cx="3204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лаборатории: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155533" y="1367616"/>
            <a:ext cx="11644394" cy="485778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Shape 101"/>
          <p:cNvSpPr txBox="1">
            <a:spLocks/>
          </p:cNvSpPr>
          <p:nvPr/>
        </p:nvSpPr>
        <p:spPr>
          <a:xfrm>
            <a:off x="226971" y="867550"/>
            <a:ext cx="11765828" cy="6429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lang="ru-RU" sz="2800" dirty="0" smtClean="0">
              <a:solidFill>
                <a:srgbClr val="000000"/>
              </a:solidFill>
              <a:highlight>
                <a:srgbClr val="FFFFFF"/>
              </a:highlight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lang="ru-RU" sz="2800" dirty="0" smtClean="0">
              <a:solidFill>
                <a:srgbClr val="000000"/>
              </a:solidFill>
              <a:highlight>
                <a:srgbClr val="FFFFFF"/>
              </a:highlight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MnO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+4HCl→ MnCl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+2H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O+Cl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↑</a:t>
            </a:r>
          </a:p>
          <a:p>
            <a:pPr marL="0" marR="0" lvl="0" indent="0" algn="ctr" defTabSz="1095975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Arial" pitchFamily="34" charset="0"/>
              <a:ea typeface="Playfair Display"/>
              <a:cs typeface="Arial" pitchFamily="34" charset="0"/>
              <a:sym typeface="Playfair Display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410" y="1653368"/>
            <a:ext cx="1157295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5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В отличии от соляной кислоты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хлороводород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при обычных  условиях не реагирует ни с металлами, ни с их оксидами.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53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5325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При действии сильных окислителей или при электролизе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хлороводород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проявляет восстановительные свойства.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53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Shape 101"/>
          <p:cNvSpPr txBox="1">
            <a:spLocks/>
          </p:cNvSpPr>
          <p:nvPr/>
        </p:nvSpPr>
        <p:spPr>
          <a:xfrm>
            <a:off x="298409" y="1367616"/>
            <a:ext cx="11572956" cy="47863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2900" algn="just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 нагревании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хлороводород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окисляется кислородом (катализатор — 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хлорид меди(II)  CuCl</a:t>
            </a:r>
            <a:r>
              <a:rPr kumimoji="0" lang="ru-RU" sz="2800" b="0" i="0" strike="noStrike" kern="1200" cap="none" spc="0" normalizeH="0" baseline="-2500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).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effectLst/>
              <a:highlight>
                <a:srgbClr val="FFFFFF"/>
              </a:highlight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4HCl+O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→2H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O+Cl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↑</a:t>
            </a:r>
          </a:p>
          <a:p>
            <a:pPr marL="0" marR="0" lvl="0" indent="0" algn="ctr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marL="457200" marR="0" lvl="0" indent="-342900" algn="l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Для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хлороводорода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также характерны реакции присоединения к кратным связям (</a:t>
            </a:r>
            <a:r>
              <a:rPr kumimoji="0" lang="ru-RU" sz="2800" b="0" i="0" strike="noStrike" kern="1200" cap="none" spc="0" normalizeH="0" baseline="0" noProof="0" dirty="0" err="1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электрофильное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присоединение)</a:t>
            </a:r>
          </a:p>
          <a:p>
            <a:pPr marL="0" marR="0" lvl="0" indent="0" algn="l" defTabSz="1095975" rtl="0" eaLnBrk="1" fontAlgn="auto" latinLnBrk="0" hangingPunct="1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Arial" pitchFamily="34" charset="0"/>
              <a:ea typeface="Playfair Display"/>
              <a:cs typeface="Arial" pitchFamily="34" charset="0"/>
              <a:sym typeface="Playfair Display"/>
            </a:endParaRPr>
          </a:p>
        </p:txBody>
      </p:sp>
      <p:pic>
        <p:nvPicPr>
          <p:cNvPr id="6" name="Shape 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3119" y="5368145"/>
            <a:ext cx="5214974" cy="428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Shape 108"/>
          <p:cNvSpPr txBox="1">
            <a:spLocks/>
          </p:cNvSpPr>
          <p:nvPr/>
        </p:nvSpPr>
        <p:spPr>
          <a:xfrm>
            <a:off x="441285" y="2010558"/>
            <a:ext cx="11358642" cy="361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Playfair Display"/>
              <a:buNone/>
              <a:tabLst/>
              <a:defRPr/>
            </a:pPr>
            <a:r>
              <a:rPr kumimoji="0" lang="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    Основная масса хлороводорода используется для производства соляной кислоты. Благодаря тому что хлороводород может присоединяться к молекулам некоторых органических веществ, его используют для производств пластмасс и каучука.</a:t>
            </a:r>
            <a:endParaRPr kumimoji="0" lang="ru" sz="3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226971" y="1367616"/>
            <a:ext cx="11572956" cy="4643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1 л воды растворили 44,8 л (н.у.)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хлороводорода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К этому раствору добавили вещество, полученное в результате реакции оксида кальция массой 14 г с избытком углекислого газа. Определите массовую долю веществ в полученном растворе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69979" y="1439054"/>
            <a:ext cx="21118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998559" y="2072469"/>
            <a:ext cx="46563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>
                <a:latin typeface="Arial" pitchFamily="34" charset="0"/>
                <a:cs typeface="Arial" pitchFamily="34" charset="0"/>
              </a:rPr>
              <a:t>V</a:t>
            </a:r>
            <a:r>
              <a:rPr lang="ru-RU" sz="2800">
                <a:latin typeface="Arial" pitchFamily="34" charset="0"/>
                <a:cs typeface="Arial" pitchFamily="34" charset="0"/>
              </a:rPr>
              <a:t>(</a:t>
            </a:r>
            <a:r>
              <a:rPr lang="en-US" sz="280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>
                <a:latin typeface="Arial" pitchFamily="34" charset="0"/>
                <a:cs typeface="Arial" pitchFamily="34" charset="0"/>
              </a:rPr>
              <a:t>2</a:t>
            </a:r>
            <a:r>
              <a:rPr lang="ru-RU" sz="2800">
                <a:latin typeface="Arial" pitchFamily="34" charset="0"/>
                <a:cs typeface="Arial" pitchFamily="34" charset="0"/>
              </a:rPr>
              <a:t>О</a:t>
            </a:r>
            <a:r>
              <a:rPr lang="en-US" sz="2800">
                <a:latin typeface="Arial" pitchFamily="34" charset="0"/>
                <a:cs typeface="Arial" pitchFamily="34" charset="0"/>
              </a:rPr>
              <a:t>)</a:t>
            </a:r>
            <a:r>
              <a:rPr lang="ru-RU" sz="2800">
                <a:latin typeface="Arial" pitchFamily="34" charset="0"/>
                <a:cs typeface="Arial" pitchFamily="34" charset="0"/>
              </a:rPr>
              <a:t> = 1,0</a:t>
            </a:r>
            <a:r>
              <a:rPr lang="en-US" sz="2800">
                <a:latin typeface="Arial" pitchFamily="34" charset="0"/>
                <a:cs typeface="Arial" pitchFamily="34" charset="0"/>
              </a:rPr>
              <a:t> </a:t>
            </a:r>
            <a:r>
              <a:rPr lang="ru-RU" sz="2800">
                <a:latin typeface="Arial" pitchFamily="34" charset="0"/>
                <a:cs typeface="Arial" pitchFamily="34" charset="0"/>
              </a:rPr>
              <a:t>л</a:t>
            </a:r>
            <a:endParaRPr lang="ru-RU" sz="2800" baseline="-25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89034" y="2712231"/>
            <a:ext cx="47823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>
                <a:latin typeface="Arial" pitchFamily="34" charset="0"/>
                <a:cs typeface="Arial" pitchFamily="34" charset="0"/>
              </a:rPr>
              <a:t>m</a:t>
            </a:r>
            <a:r>
              <a:rPr lang="ru-RU" sz="2800">
                <a:latin typeface="Arial" pitchFamily="34" charset="0"/>
                <a:cs typeface="Arial" pitchFamily="34" charset="0"/>
              </a:rPr>
              <a:t>(</a:t>
            </a:r>
            <a:r>
              <a:rPr lang="en-US" sz="2800">
                <a:latin typeface="Arial" pitchFamily="34" charset="0"/>
                <a:cs typeface="Arial" pitchFamily="34" charset="0"/>
              </a:rPr>
              <a:t>CaO</a:t>
            </a:r>
            <a:r>
              <a:rPr lang="ru-RU" sz="2800">
                <a:latin typeface="Arial" pitchFamily="34" charset="0"/>
                <a:cs typeface="Arial" pitchFamily="34" charset="0"/>
              </a:rPr>
              <a:t>) = </a:t>
            </a:r>
            <a:r>
              <a:rPr lang="en-US" sz="2800">
                <a:latin typeface="Arial" pitchFamily="34" charset="0"/>
                <a:cs typeface="Arial" pitchFamily="34" charset="0"/>
              </a:rPr>
              <a:t>14 </a:t>
            </a:r>
            <a:r>
              <a:rPr lang="ru-RU" sz="2800">
                <a:latin typeface="Arial" pitchFamily="34" charset="0"/>
                <a:cs typeface="Arial" pitchFamily="34" charset="0"/>
              </a:rPr>
              <a:t>г</a:t>
            </a:r>
            <a:endParaRPr lang="ru-RU" sz="2800" baseline="-250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33484" y="3186894"/>
            <a:ext cx="40373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i="1" dirty="0">
                <a:latin typeface="Arial" pitchFamily="34" charset="0"/>
                <a:cs typeface="Arial" pitchFamily="34" charset="0"/>
              </a:rPr>
              <a:t>ω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CaCl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092208" y="2367748"/>
            <a:ext cx="41359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 dirty="0" err="1">
                <a:latin typeface="Arial" pitchFamily="34" charset="0"/>
                <a:cs typeface="Arial" pitchFamily="34" charset="0"/>
              </a:rPr>
              <a:t>V</a:t>
            </a:r>
            <a:r>
              <a:rPr lang="en-US" sz="2800" baseline="-25000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22,4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моль/л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632471" y="1781956"/>
            <a:ext cx="24843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5058608" y="2985277"/>
            <a:ext cx="48124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56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36,5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829196" y="4059106"/>
            <a:ext cx="52562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+ 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CaCO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260871" y="4844924"/>
            <a:ext cx="844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2HCl + CaCO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CaCl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 + 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98559" y="2394731"/>
            <a:ext cx="46563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>
                <a:latin typeface="Arial" pitchFamily="34" charset="0"/>
                <a:cs typeface="Arial" pitchFamily="34" charset="0"/>
              </a:rPr>
              <a:t>V</a:t>
            </a:r>
            <a:r>
              <a:rPr lang="ru-RU" sz="2800">
                <a:latin typeface="Arial" pitchFamily="34" charset="0"/>
                <a:cs typeface="Arial" pitchFamily="34" charset="0"/>
              </a:rPr>
              <a:t>(</a:t>
            </a:r>
            <a:r>
              <a:rPr lang="en-US" sz="2800">
                <a:latin typeface="Arial" pitchFamily="34" charset="0"/>
                <a:cs typeface="Arial" pitchFamily="34" charset="0"/>
              </a:rPr>
              <a:t>HCl)</a:t>
            </a:r>
            <a:r>
              <a:rPr lang="ru-RU" sz="2800">
                <a:latin typeface="Arial" pitchFamily="34" charset="0"/>
                <a:cs typeface="Arial" pitchFamily="34" charset="0"/>
              </a:rPr>
              <a:t> = </a:t>
            </a:r>
            <a:r>
              <a:rPr lang="en-US" sz="2800">
                <a:latin typeface="Arial" pitchFamily="34" charset="0"/>
                <a:cs typeface="Arial" pitchFamily="34" charset="0"/>
              </a:rPr>
              <a:t>44</a:t>
            </a:r>
            <a:r>
              <a:rPr lang="ru-RU" sz="2800">
                <a:latin typeface="Arial" pitchFamily="34" charset="0"/>
                <a:cs typeface="Arial" pitchFamily="34" charset="0"/>
              </a:rPr>
              <a:t>,</a:t>
            </a:r>
            <a:r>
              <a:rPr lang="en-US" sz="2800">
                <a:latin typeface="Arial" pitchFamily="34" charset="0"/>
                <a:cs typeface="Arial" pitchFamily="34" charset="0"/>
              </a:rPr>
              <a:t>8 </a:t>
            </a:r>
            <a:r>
              <a:rPr lang="ru-RU" sz="2800">
                <a:latin typeface="Arial" pitchFamily="34" charset="0"/>
                <a:cs typeface="Arial" pitchFamily="34" charset="0"/>
              </a:rPr>
              <a:t>л</a:t>
            </a:r>
            <a:endParaRPr lang="ru-RU" sz="2800" baseline="-250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27037" y="1581930"/>
            <a:ext cx="8424863" cy="2592387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2) Рассчитываем количества веществ реагентов: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 = 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/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endParaRPr kumimoji="0" lang="ru-RU" sz="2800" b="0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CaO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14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 /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56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0,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моль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CaCO</a:t>
            </a:r>
            <a:r>
              <a:rPr kumimoji="0" lang="ru-RU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CaO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0,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моль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798475" y="4010822"/>
            <a:ext cx="61436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+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CaCO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		1 моль</a:t>
            </a:r>
            <a:b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0,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моль       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0,25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27037" y="1653368"/>
            <a:ext cx="10930014" cy="5143536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Вычисляем избыток и количество вещества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хлороводорода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общ.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/ 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44,8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 / 22,4 л/моль =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моль (в избытке)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36,5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73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прореаг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2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CaCO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0,50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684300" y="2197199"/>
            <a:ext cx="846935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2HCl + CaCO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CaCl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 + 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	 2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	   1 моль</a:t>
            </a:r>
            <a:b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  0,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 моль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0,25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69913" y="1796243"/>
            <a:ext cx="10787138" cy="4643471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Вычисляем количество вещества углекислого газа и хлорида кальция: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</a:p>
          <a:p>
            <a:pPr marL="0" marR="0" lvl="0" indent="0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ост.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2 моль – 0,50 моль = 1,5 моль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CaCO</a:t>
            </a:r>
            <a:r>
              <a:rPr kumimoji="0" lang="ru-RU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0,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CaCl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0,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27037" y="2768703"/>
            <a:ext cx="110728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2HCl + CaCO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CaCl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 + CO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800" baseline="-250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	  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      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 моль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</a:t>
            </a:r>
            <a:b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0,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 моль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0,25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     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0,25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моль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55599" y="2042330"/>
            <a:ext cx="11144328" cy="3111500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4) Рассчиты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ваем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массу раствора и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масс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овые доли веществ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  <a:endParaRPr kumimoji="0" lang="ru-RU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n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endParaRPr kumimoji="0" lang="ru-RU" sz="2800" b="0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ост.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1,5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36,5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54,75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CaCO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100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0,25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44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11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CaCl</a:t>
            </a:r>
            <a:r>
              <a:rPr kumimoji="0" lang="en-US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0,25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моль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111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г/моль =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27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,75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98409" y="1285859"/>
            <a:ext cx="11644394" cy="5735653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Галогеноводородные кислоты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образуются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растворении</a:t>
            </a:r>
          </a:p>
          <a:p>
            <a:pPr algn="just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галогеноводородов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 воде.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Фтороводородная   кислота ( плавиковая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HF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Хлороводородная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кислота (соляная)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HCl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Бромоводородная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кислота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HBr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Йодоводородная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кислота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HI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Оксокислоты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Хлорная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НСlO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            Сl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Хлорноватая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      НСlO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           Сl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Хлористая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НСlO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          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Сl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aseline="-25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Хлорноватистая - 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НСlO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                 Сl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O.</a:t>
            </a:r>
          </a:p>
          <a:p>
            <a:pPr algn="just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8409" y="1694662"/>
            <a:ext cx="11358642" cy="2673350"/>
          </a:xfrm>
          <a:prstGeom prst="rect">
            <a:avLst/>
          </a:prstGeom>
        </p:spPr>
        <p:txBody>
          <a:bodyPr vert="horz" lIns="109597" tIns="54799" rIns="109597" bIns="54799" rtlCol="0">
            <a:normAutofit fontScale="92500" lnSpcReduction="10000"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4)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Рассчиты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ваем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массу раствора и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масс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овые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доли веществ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·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endParaRPr kumimoji="0" lang="ru-RU" sz="2800" b="0" i="0" u="none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р-ра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1000 г + 73 г + 25 г – 11 г = 1087 г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ω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в-ва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/ m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р-ра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l-G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ω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HCl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54,75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 /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1087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050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или 5,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%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l-G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ω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(CaCl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 = 27,75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 /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1087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г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026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или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%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4309" y="4771227"/>
            <a:ext cx="113586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массовая доля соляной кислоты и хлорида кальция в полученном растворе составляет 5,0 % и 2,6 % соответственно.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85746" y="5916494"/>
            <a:ext cx="839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lang="en-US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34 %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(55,86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%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31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,5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3 %)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99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102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102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41286" y="2347778"/>
            <a:ext cx="6929486" cy="466344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всех </a:t>
            </a:r>
            <a:r>
              <a:rPr lang="ru-RU" sz="2800" cap="all" dirty="0" err="1" smtClean="0">
                <a:latin typeface="Arial" pitchFamily="34" charset="0"/>
                <a:cs typeface="Arial" pitchFamily="34" charset="0"/>
              </a:rPr>
              <a:t>галогеноводородов</a:t>
            </a:r>
            <a:endParaRPr lang="ru-RU" sz="2800" cap="all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особенно 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большое 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значение</a:t>
            </a:r>
          </a:p>
          <a:p>
            <a:pPr algn="ctr">
              <a:buNone/>
            </a:pP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имеют </a:t>
            </a:r>
            <a:r>
              <a:rPr lang="ru-RU" sz="2800" cap="all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хлороводород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его</a:t>
            </a:r>
          </a:p>
          <a:p>
            <a:pPr algn="ctr">
              <a:buNone/>
            </a:pP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раствор </a:t>
            </a:r>
            <a:r>
              <a:rPr lang="ru-RU" sz="2800" cap="all" dirty="0" smtClean="0">
                <a:latin typeface="Arial" pitchFamily="34" charset="0"/>
                <a:cs typeface="Arial" pitchFamily="34" charset="0"/>
              </a:rPr>
              <a:t>в воде — </a:t>
            </a:r>
            <a:r>
              <a:rPr lang="ru-RU" sz="2800" cap="all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соляная</a:t>
            </a:r>
          </a:p>
          <a:p>
            <a:pPr algn="ctr">
              <a:buNone/>
            </a:pPr>
            <a:r>
              <a:rPr lang="ru-RU" sz="2800" cap="all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кислота</a:t>
            </a:r>
            <a:r>
              <a:rPr lang="ru-RU" sz="2800" cap="all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i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7585085" y="1653368"/>
            <a:ext cx="3643338" cy="4000528"/>
          </a:xfr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2494301"/>
            <a:ext cx="115015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Хлорид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водорода — одно из самых важных соединений хлора. Его химическая формула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Относительная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молекулярная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масса 36,5. Структурная формула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атомы в молекуле связаны полярной ковалентной связью.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Электронная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формула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Н:С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939120"/>
            <a:ext cx="6892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Был открыт в 1772 году Д.Пристли.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796244"/>
            <a:ext cx="114300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Химическая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связь в молекуле ковалентная, сильнополярная.</a:t>
            </a:r>
          </a:p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Хлороводород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- бесцветный газ, немного тяжелее воздуха, с резким запахом, во влажном воздухе дымит.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3771095"/>
            <a:ext cx="113586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Очень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хорошо растворяется в воде, то есть в одном объеме воды растворяются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объемов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581930"/>
            <a:ext cx="115729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если заполненный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хлороводородом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цилиндр закрыть  стеклянной   пластинкой,   опрокинуть  вверх  дном, внести в воду и пластинку убрать, то вода заполнит цилиндр.</a:t>
            </a:r>
          </a:p>
          <a:p>
            <a:pPr lvl="0" algn="just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731" y="3225004"/>
            <a:ext cx="835824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727169" y="5868210"/>
            <a:ext cx="107157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724806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отличие от соляной кислоты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хлороводород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при обычных условиях не реагирует ни с металлами, ни с их оксидами.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19" y="3439318"/>
            <a:ext cx="4572031" cy="29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85721" y="1153302"/>
            <a:ext cx="11657082" cy="470377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endParaRPr lang="en-US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промышленности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хлороводород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получают сжиганием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водорода в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хлоре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→ 2HCl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Свет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Cl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→ CH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Cl+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HCl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 smtClean="0"/>
          </a:p>
          <a:p>
            <a:pPr algn="just"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Windows 7\Desktop\img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2011" y="2796376"/>
            <a:ext cx="557216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354213"/>
            <a:ext cx="1194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ХЛОРИД ВОДОРОДА</a:t>
            </a:r>
          </a:p>
          <a:p>
            <a:pPr algn="ctr"/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85721" y="1439054"/>
            <a:ext cx="11585644" cy="470377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лаборатории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хлороводород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получают нагреванием хлорида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натрия с концентрированной серной кислотой . смесь этих веществ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реагирует уже при комнатном температуре,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но при этом образуется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гидросульфат калия: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NaCl</a:t>
            </a:r>
            <a:r>
              <a:rPr lang="ru-RU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(ТВ.)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H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(КОНЦ)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→ NaHSO</a:t>
            </a:r>
            <a:r>
              <a:rPr lang="en-US" sz="28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↑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Windows 7\Desktop\img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3647" y="3296442"/>
            <a:ext cx="42148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409" y="4296574"/>
            <a:ext cx="6786610" cy="1784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SzPct val="25000"/>
            </a:pP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При сильном нагревании получается сульфат </a:t>
            </a: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натрия: </a:t>
            </a:r>
            <a:endParaRPr lang="ru" sz="2800" dirty="0" smtClean="0"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  <a:p>
            <a:pPr lvl="0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SzPct val="25000"/>
            </a:pP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2NaCl + H</a:t>
            </a:r>
            <a:r>
              <a:rPr lang="ru" sz="2800" baseline="-250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SO</a:t>
            </a:r>
            <a:r>
              <a:rPr lang="ru" sz="2800" baseline="-250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4</a:t>
            </a: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= Na</a:t>
            </a:r>
            <a:r>
              <a:rPr lang="ru" sz="2800" baseline="-250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2</a:t>
            </a: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SO</a:t>
            </a:r>
            <a:r>
              <a:rPr lang="ru" sz="2800" baseline="-250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4 </a:t>
            </a:r>
            <a:r>
              <a:rPr lang="ru" sz="2800" dirty="0" smtClean="0"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+ 2HCl↑</a:t>
            </a:r>
            <a:endParaRPr lang="ru" sz="2800" dirty="0">
              <a:latin typeface="Arial" pitchFamily="34" charset="0"/>
              <a:ea typeface="Times New Roman"/>
              <a:cs typeface="Arial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7033</TotalTime>
  <Words>951</Words>
  <PresentationFormat>Произвольный</PresentationFormat>
  <Paragraphs>174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188</cp:revision>
  <dcterms:created xsi:type="dcterms:W3CDTF">2020-05-06T17:43:33Z</dcterms:created>
  <dcterms:modified xsi:type="dcterms:W3CDTF">2020-11-08T19:24:59Z</dcterms:modified>
</cp:coreProperties>
</file>