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42" r:id="rId2"/>
    <p:sldId id="422" r:id="rId3"/>
    <p:sldId id="533" r:id="rId4"/>
    <p:sldId id="534" r:id="rId5"/>
    <p:sldId id="535" r:id="rId6"/>
    <p:sldId id="536" r:id="rId7"/>
    <p:sldId id="537" r:id="rId8"/>
    <p:sldId id="538" r:id="rId9"/>
    <p:sldId id="539" r:id="rId10"/>
    <p:sldId id="540" r:id="rId11"/>
    <p:sldId id="543" r:id="rId12"/>
    <p:sldId id="544" r:id="rId13"/>
    <p:sldId id="541" r:id="rId14"/>
    <p:sldId id="542" r:id="rId15"/>
    <p:sldId id="545" r:id="rId16"/>
    <p:sldId id="546" r:id="rId17"/>
    <p:sldId id="547" r:id="rId18"/>
    <p:sldId id="548" r:id="rId19"/>
    <p:sldId id="549" r:id="rId20"/>
    <p:sldId id="550" r:id="rId21"/>
    <p:sldId id="496" r:id="rId22"/>
  </p:sldIdLst>
  <p:sldSz cx="12169775" cy="7021513"/>
  <p:notesSz cx="6858000" cy="9144000"/>
  <p:defaultTextStyle>
    <a:defPPr>
      <a:defRPr lang="ru-RU"/>
    </a:defPPr>
    <a:lvl1pPr marL="0" algn="l" defTabSz="109597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7987" algn="l" defTabSz="109597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95975" algn="l" defTabSz="109597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43959" algn="l" defTabSz="109597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91944" algn="l" defTabSz="109597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39928" algn="l" defTabSz="109597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87915" algn="l" defTabSz="109597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35900" algn="l" defTabSz="109597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83886" algn="l" defTabSz="109597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324" y="-108"/>
      </p:cViewPr>
      <p:guideLst>
        <p:guide orient="horz" pos="2212"/>
        <p:guide pos="38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88813-52B9-43E3-8D26-487D677443D8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685800"/>
            <a:ext cx="5943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4C7D7E-D05D-41A6-BE46-D5DFA5AE9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8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23" algn="l" defTabSz="9138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842" algn="l" defTabSz="9138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762" algn="l" defTabSz="9138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686" algn="l" defTabSz="9138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609" algn="l" defTabSz="9138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528" algn="l" defTabSz="9138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48" algn="l" defTabSz="9138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370" algn="l" defTabSz="9138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7200" y="685800"/>
            <a:ext cx="59436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7200" y="685800"/>
            <a:ext cx="59436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7200" y="685800"/>
            <a:ext cx="59436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7200" y="685800"/>
            <a:ext cx="59436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7200" y="685800"/>
            <a:ext cx="59436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7200" y="685800"/>
            <a:ext cx="59436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7200" y="685800"/>
            <a:ext cx="59436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7200" y="685800"/>
            <a:ext cx="59436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7200" y="685800"/>
            <a:ext cx="59436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7200" y="685800"/>
            <a:ext cx="59436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7200" y="685800"/>
            <a:ext cx="59436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7200" y="685800"/>
            <a:ext cx="59436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7200" y="685800"/>
            <a:ext cx="59436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7200" y="685800"/>
            <a:ext cx="59436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7200" y="685800"/>
            <a:ext cx="59436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7200" y="685800"/>
            <a:ext cx="59436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7200" y="685800"/>
            <a:ext cx="59436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7200" y="685800"/>
            <a:ext cx="59436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57200" y="685800"/>
            <a:ext cx="59436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Пытались </a:t>
            </a:r>
            <a:r>
              <a:rPr lang="ru-RU" dirty="0" err="1" smtClean="0"/>
              <a:t>взаимосвязьвеществ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4C7D7E-D05D-41A6-BE46-D5DFA5AE9DD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2733" y="2181226"/>
            <a:ext cx="10344309" cy="15050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5466" y="3978857"/>
            <a:ext cx="8518843" cy="17943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7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5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1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39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87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3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3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23087" y="281187"/>
            <a:ext cx="2738199" cy="599104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8490" y="281187"/>
            <a:ext cx="8011769" cy="599104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2739" y="286638"/>
            <a:ext cx="10344310" cy="83705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2737" y="1430317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23717" y="1430317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34697" y="1430317"/>
            <a:ext cx="3322349" cy="3488681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2737" y="5099321"/>
            <a:ext cx="3322349" cy="981714"/>
          </a:xfrm>
        </p:spPr>
        <p:txBody>
          <a:bodyPr>
            <a:noAutofit/>
          </a:bodyPr>
          <a:lstStyle>
            <a:lvl1pPr marL="0" indent="0">
              <a:buNone/>
              <a:defRPr sz="1300"/>
            </a:lvl1pPr>
            <a:lvl2pPr marL="153419" indent="-153419">
              <a:buFont typeface="Arial" panose="020B0604020202020204" pitchFamily="34" charset="0"/>
              <a:buChar char="•"/>
              <a:defRPr sz="1300"/>
            </a:lvl2pPr>
            <a:lvl3pPr marL="306835" indent="-153419">
              <a:defRPr sz="1300"/>
            </a:lvl3pPr>
            <a:lvl4pPr marL="536964" indent="-230126">
              <a:defRPr sz="1300"/>
            </a:lvl4pPr>
            <a:lvl5pPr marL="767092" indent="-230126"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23717" y="5099321"/>
            <a:ext cx="3322349" cy="981714"/>
          </a:xfrm>
        </p:spPr>
        <p:txBody>
          <a:bodyPr>
            <a:noAutofit/>
          </a:bodyPr>
          <a:lstStyle>
            <a:lvl1pPr marL="0" indent="0">
              <a:buNone/>
              <a:defRPr sz="1300"/>
            </a:lvl1pPr>
            <a:lvl2pPr marL="153419" indent="-153419">
              <a:buFont typeface="Arial" panose="020B0604020202020204" pitchFamily="34" charset="0"/>
              <a:buChar char="•"/>
              <a:defRPr sz="1300"/>
            </a:lvl2pPr>
            <a:lvl3pPr marL="306835" indent="-153419">
              <a:defRPr sz="1300"/>
            </a:lvl3pPr>
            <a:lvl4pPr marL="536964" indent="-230126">
              <a:defRPr sz="1300"/>
            </a:lvl4pPr>
            <a:lvl5pPr marL="767092" indent="-230126"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34697" y="5099321"/>
            <a:ext cx="3322349" cy="981714"/>
          </a:xfrm>
        </p:spPr>
        <p:txBody>
          <a:bodyPr>
            <a:noAutofit/>
          </a:bodyPr>
          <a:lstStyle>
            <a:lvl1pPr marL="0" indent="0">
              <a:buNone/>
              <a:defRPr sz="1300"/>
            </a:lvl1pPr>
            <a:lvl2pPr marL="153419" indent="-153419">
              <a:buFont typeface="Arial" panose="020B0604020202020204" pitchFamily="34" charset="0"/>
              <a:buChar char="•"/>
              <a:defRPr sz="1300"/>
            </a:lvl2pPr>
            <a:lvl3pPr marL="306835" indent="-153419">
              <a:defRPr sz="1300"/>
            </a:lvl3pPr>
            <a:lvl4pPr marL="536964" indent="-230126">
              <a:defRPr sz="1300"/>
            </a:lvl4pPr>
            <a:lvl5pPr marL="767092" indent="-230126">
              <a:defRPr sz="13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2739" y="955711"/>
            <a:ext cx="10344310" cy="41609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="" xmlns:p14="http://schemas.microsoft.com/office/powerpoint/2010/main" val="3234869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086" y="1160211"/>
            <a:ext cx="11927185" cy="5732632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7" name="bg object 17"/>
          <p:cNvSpPr/>
          <p:nvPr/>
        </p:nvSpPr>
        <p:spPr>
          <a:xfrm>
            <a:off x="141105" y="153987"/>
            <a:ext cx="11927185" cy="92887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3688" y="1559664"/>
            <a:ext cx="3850634" cy="4661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7451" y="1614947"/>
            <a:ext cx="5293853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70735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1328" y="4511972"/>
            <a:ext cx="10344309" cy="139455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1328" y="2976020"/>
            <a:ext cx="10344309" cy="1535955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7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9597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395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194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3992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8791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359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388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8489" y="1638354"/>
            <a:ext cx="5374984" cy="4633874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86302" y="1638354"/>
            <a:ext cx="5374984" cy="4633874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571713"/>
            <a:ext cx="5377097" cy="655016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47987" indent="0">
              <a:buNone/>
              <a:defRPr sz="2400" b="1"/>
            </a:lvl2pPr>
            <a:lvl3pPr marL="1095975" indent="0">
              <a:buNone/>
              <a:defRPr sz="2100" b="1"/>
            </a:lvl3pPr>
            <a:lvl4pPr marL="1643959" indent="0">
              <a:buNone/>
              <a:defRPr sz="1900" b="1"/>
            </a:lvl4pPr>
            <a:lvl5pPr marL="2191944" indent="0">
              <a:buNone/>
              <a:defRPr sz="1900" b="1"/>
            </a:lvl5pPr>
            <a:lvl6pPr marL="2739928" indent="0">
              <a:buNone/>
              <a:defRPr sz="1900" b="1"/>
            </a:lvl6pPr>
            <a:lvl7pPr marL="3287915" indent="0">
              <a:buNone/>
              <a:defRPr sz="1900" b="1"/>
            </a:lvl7pPr>
            <a:lvl8pPr marL="3835900" indent="0">
              <a:buNone/>
              <a:defRPr sz="1900" b="1"/>
            </a:lvl8pPr>
            <a:lvl9pPr marL="4383886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8489" y="2226731"/>
            <a:ext cx="5377097" cy="4045497"/>
          </a:xfrm>
        </p:spPr>
        <p:txBody>
          <a:bodyPr/>
          <a:lstStyle>
            <a:lvl1pPr>
              <a:defRPr sz="30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82077" y="1571713"/>
            <a:ext cx="5379210" cy="655016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47987" indent="0">
              <a:buNone/>
              <a:defRPr sz="2400" b="1"/>
            </a:lvl2pPr>
            <a:lvl3pPr marL="1095975" indent="0">
              <a:buNone/>
              <a:defRPr sz="2100" b="1"/>
            </a:lvl3pPr>
            <a:lvl4pPr marL="1643959" indent="0">
              <a:buNone/>
              <a:defRPr sz="1900" b="1"/>
            </a:lvl4pPr>
            <a:lvl5pPr marL="2191944" indent="0">
              <a:buNone/>
              <a:defRPr sz="1900" b="1"/>
            </a:lvl5pPr>
            <a:lvl6pPr marL="2739928" indent="0">
              <a:buNone/>
              <a:defRPr sz="1900" b="1"/>
            </a:lvl6pPr>
            <a:lvl7pPr marL="3287915" indent="0">
              <a:buNone/>
              <a:defRPr sz="1900" b="1"/>
            </a:lvl7pPr>
            <a:lvl8pPr marL="3835900" indent="0">
              <a:buNone/>
              <a:defRPr sz="1900" b="1"/>
            </a:lvl8pPr>
            <a:lvl9pPr marL="4383886" indent="0">
              <a:buNone/>
              <a:defRPr sz="1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82077" y="2226731"/>
            <a:ext cx="5379210" cy="4045497"/>
          </a:xfrm>
        </p:spPr>
        <p:txBody>
          <a:bodyPr/>
          <a:lstStyle>
            <a:lvl1pPr>
              <a:defRPr sz="30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79560"/>
            <a:ext cx="4003772" cy="118975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58044" y="279567"/>
            <a:ext cx="6803242" cy="5992667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30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489" y="1469317"/>
            <a:ext cx="4003772" cy="4802910"/>
          </a:xfrm>
        </p:spPr>
        <p:txBody>
          <a:bodyPr/>
          <a:lstStyle>
            <a:lvl1pPr marL="0" indent="0">
              <a:buNone/>
              <a:defRPr sz="1700"/>
            </a:lvl1pPr>
            <a:lvl2pPr marL="547987" indent="0">
              <a:buNone/>
              <a:defRPr sz="1300"/>
            </a:lvl2pPr>
            <a:lvl3pPr marL="1095975" indent="0">
              <a:buNone/>
              <a:defRPr sz="1200"/>
            </a:lvl3pPr>
            <a:lvl4pPr marL="1643959" indent="0">
              <a:buNone/>
              <a:defRPr sz="1100"/>
            </a:lvl4pPr>
            <a:lvl5pPr marL="2191944" indent="0">
              <a:buNone/>
              <a:defRPr sz="1100"/>
            </a:lvl5pPr>
            <a:lvl6pPr marL="2739928" indent="0">
              <a:buNone/>
              <a:defRPr sz="1100"/>
            </a:lvl6pPr>
            <a:lvl7pPr marL="3287915" indent="0">
              <a:buNone/>
              <a:defRPr sz="1100"/>
            </a:lvl7pPr>
            <a:lvl8pPr marL="3835900" indent="0">
              <a:buNone/>
              <a:defRPr sz="1100"/>
            </a:lvl8pPr>
            <a:lvl9pPr marL="4383886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5361" y="4915059"/>
            <a:ext cx="7301865" cy="5802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5361" y="627385"/>
            <a:ext cx="7301865" cy="4212908"/>
          </a:xfrm>
        </p:spPr>
        <p:txBody>
          <a:bodyPr/>
          <a:lstStyle>
            <a:lvl1pPr marL="0" indent="0">
              <a:buNone/>
              <a:defRPr sz="3800"/>
            </a:lvl1pPr>
            <a:lvl2pPr marL="547987" indent="0">
              <a:buNone/>
              <a:defRPr sz="3400"/>
            </a:lvl2pPr>
            <a:lvl3pPr marL="1095975" indent="0">
              <a:buNone/>
              <a:defRPr sz="3000"/>
            </a:lvl3pPr>
            <a:lvl4pPr marL="1643959" indent="0">
              <a:buNone/>
              <a:defRPr sz="2400"/>
            </a:lvl4pPr>
            <a:lvl5pPr marL="2191944" indent="0">
              <a:buNone/>
              <a:defRPr sz="2400"/>
            </a:lvl5pPr>
            <a:lvl6pPr marL="2739928" indent="0">
              <a:buNone/>
              <a:defRPr sz="2400"/>
            </a:lvl6pPr>
            <a:lvl7pPr marL="3287915" indent="0">
              <a:buNone/>
              <a:defRPr sz="2400"/>
            </a:lvl7pPr>
            <a:lvl8pPr marL="3835900" indent="0">
              <a:buNone/>
              <a:defRPr sz="2400"/>
            </a:lvl8pPr>
            <a:lvl9pPr marL="4383886" indent="0">
              <a:buNone/>
              <a:defRPr sz="2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5361" y="5495312"/>
            <a:ext cx="7301865" cy="824051"/>
          </a:xfrm>
        </p:spPr>
        <p:txBody>
          <a:bodyPr/>
          <a:lstStyle>
            <a:lvl1pPr marL="0" indent="0">
              <a:buNone/>
              <a:defRPr sz="1700"/>
            </a:lvl1pPr>
            <a:lvl2pPr marL="547987" indent="0">
              <a:buNone/>
              <a:defRPr sz="1300"/>
            </a:lvl2pPr>
            <a:lvl3pPr marL="1095975" indent="0">
              <a:buNone/>
              <a:defRPr sz="1200"/>
            </a:lvl3pPr>
            <a:lvl4pPr marL="1643959" indent="0">
              <a:buNone/>
              <a:defRPr sz="1100"/>
            </a:lvl4pPr>
            <a:lvl5pPr marL="2191944" indent="0">
              <a:buNone/>
              <a:defRPr sz="1100"/>
            </a:lvl5pPr>
            <a:lvl6pPr marL="2739928" indent="0">
              <a:buNone/>
              <a:defRPr sz="1100"/>
            </a:lvl6pPr>
            <a:lvl7pPr marL="3287915" indent="0">
              <a:buNone/>
              <a:defRPr sz="1100"/>
            </a:lvl7pPr>
            <a:lvl8pPr marL="3835900" indent="0">
              <a:buNone/>
              <a:defRPr sz="1100"/>
            </a:lvl8pPr>
            <a:lvl9pPr marL="4383886" indent="0">
              <a:buNone/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489" y="281186"/>
            <a:ext cx="10952798" cy="1170252"/>
          </a:xfrm>
          <a:prstGeom prst="rect">
            <a:avLst/>
          </a:prstGeom>
        </p:spPr>
        <p:txBody>
          <a:bodyPr vert="horz" lIns="109597" tIns="54799" rIns="109597" bIns="54799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8489" y="1638354"/>
            <a:ext cx="10952798" cy="4633874"/>
          </a:xfrm>
          <a:prstGeom prst="rect">
            <a:avLst/>
          </a:prstGeom>
        </p:spPr>
        <p:txBody>
          <a:bodyPr vert="horz" lIns="109597" tIns="54799" rIns="109597" bIns="5479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8489" y="6507903"/>
            <a:ext cx="2839614" cy="373831"/>
          </a:xfrm>
          <a:prstGeom prst="rect">
            <a:avLst/>
          </a:prstGeom>
        </p:spPr>
        <p:txBody>
          <a:bodyPr vert="horz" lIns="109597" tIns="54799" rIns="109597" bIns="54799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58007" y="6507903"/>
            <a:ext cx="3853762" cy="373831"/>
          </a:xfrm>
          <a:prstGeom prst="rect">
            <a:avLst/>
          </a:prstGeom>
        </p:spPr>
        <p:txBody>
          <a:bodyPr vert="horz" lIns="109597" tIns="54799" rIns="109597" bIns="54799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21672" y="6507903"/>
            <a:ext cx="2839614" cy="373831"/>
          </a:xfrm>
          <a:prstGeom prst="rect">
            <a:avLst/>
          </a:prstGeom>
        </p:spPr>
        <p:txBody>
          <a:bodyPr vert="horz" lIns="109597" tIns="54799" rIns="109597" bIns="54799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1095975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0988" indent="-410988" algn="l" defTabSz="1095975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0476" indent="-342492" algn="l" defTabSz="1095975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69966" indent="-273993" algn="l" defTabSz="1095975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17951" indent="-273993" algn="l" defTabSz="1095975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5935" indent="-273993" algn="l" defTabSz="1095975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3922" indent="-273993" algn="l" defTabSz="109597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1907" indent="-273993" algn="l" defTabSz="109597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09895" indent="-273993" algn="l" defTabSz="109597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57879" indent="-273993" algn="l" defTabSz="1095975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9597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7987" algn="l" defTabSz="109597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5975" algn="l" defTabSz="109597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959" algn="l" defTabSz="109597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91944" algn="l" defTabSz="109597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39928" algn="l" defTabSz="109597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87915" algn="l" defTabSz="109597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35900" algn="l" defTabSz="109597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83886" algn="l" defTabSz="1095975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/>
            </a:extLst>
          </p:cNvPr>
          <p:cNvSpPr/>
          <p:nvPr/>
        </p:nvSpPr>
        <p:spPr>
          <a:xfrm>
            <a:off x="3169" y="3255"/>
            <a:ext cx="12152345" cy="220885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400"/>
          </a:p>
        </p:txBody>
      </p:sp>
      <p:sp>
        <p:nvSpPr>
          <p:cNvPr id="15" name="object 4">
            <a:extLst>
              <a:ext uri="{FF2B5EF4-FFF2-40B4-BE49-F238E27FC236}"/>
            </a:extLst>
          </p:cNvPr>
          <p:cNvSpPr txBox="1"/>
          <p:nvPr/>
        </p:nvSpPr>
        <p:spPr>
          <a:xfrm>
            <a:off x="1369979" y="1653371"/>
            <a:ext cx="7858179" cy="4379702"/>
          </a:xfrm>
          <a:prstGeom prst="rect">
            <a:avLst/>
          </a:prstGeom>
        </p:spPr>
        <p:txBody>
          <a:bodyPr wrap="square" lIns="0" tIns="29505" rIns="0" bIns="0">
            <a:spAutoFit/>
          </a:bodyPr>
          <a:lstStyle/>
          <a:p>
            <a:pPr marL="38898" algn="ctr">
              <a:lnSpc>
                <a:spcPts val="4132"/>
              </a:lnSpc>
              <a:spcBef>
                <a:spcPts val="232"/>
              </a:spcBef>
              <a:defRPr/>
            </a:pPr>
            <a:endParaRPr lang="uz-Cyrl-UZ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898" algn="ctr">
              <a:lnSpc>
                <a:spcPts val="4132"/>
              </a:lnSpc>
              <a:spcBef>
                <a:spcPts val="232"/>
              </a:spcBef>
              <a:defRPr/>
            </a:pPr>
            <a:endParaRPr lang="uz-Cyrl-UZ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898" algn="ctr">
              <a:lnSpc>
                <a:spcPts val="4132"/>
              </a:lnSpc>
              <a:spcBef>
                <a:spcPts val="232"/>
              </a:spcBef>
              <a:defRPr/>
            </a:pPr>
            <a:endParaRPr lang="uz-Cyrl-UZ" sz="4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898">
              <a:spcBef>
                <a:spcPts val="232"/>
              </a:spcBef>
              <a:defRPr/>
            </a:pPr>
            <a:r>
              <a:rPr lang="uz-Cyrl-UZ" sz="4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Тема :</a:t>
            </a:r>
            <a:r>
              <a:rPr lang="en-US" sz="4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Хлорид водорода.</a:t>
            </a:r>
            <a:endParaRPr lang="ru-RU" sz="46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8898">
              <a:lnSpc>
                <a:spcPts val="4132"/>
              </a:lnSpc>
              <a:spcBef>
                <a:spcPts val="232"/>
              </a:spcBef>
              <a:defRPr/>
            </a:pPr>
            <a:endParaRPr lang="uz-Cyrl-UZ" sz="2400" b="1" dirty="0">
              <a:solidFill>
                <a:srgbClr val="2365C7"/>
              </a:solidFill>
              <a:latin typeface="Times New Roman" pitchFamily="18" charset="0"/>
              <a:cs typeface="Times New Roman" pitchFamily="18" charset="0"/>
            </a:endParaRPr>
          </a:p>
          <a:p>
            <a:pPr marL="38898" algn="ctr">
              <a:lnSpc>
                <a:spcPts val="4132"/>
              </a:lnSpc>
              <a:spcBef>
                <a:spcPts val="232"/>
              </a:spcBef>
              <a:defRPr/>
            </a:pPr>
            <a:endParaRPr lang="ru-RU" altLang="ru-RU" sz="24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400" algn="ctr">
              <a:lnSpc>
                <a:spcPts val="4289"/>
              </a:lnSpc>
              <a:spcBef>
                <a:spcPts val="2599"/>
              </a:spcBef>
              <a:defRPr/>
            </a:pPr>
            <a:endParaRPr lang="uz-Cyrl-UZ" sz="2400" dirty="0">
              <a:solidFill>
                <a:srgbClr val="37343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5">
            <a:extLst>
              <a:ext uri="{FF2B5EF4-FFF2-40B4-BE49-F238E27FC236}"/>
            </a:extLst>
          </p:cNvPr>
          <p:cNvSpPr/>
          <p:nvPr/>
        </p:nvSpPr>
        <p:spPr>
          <a:xfrm>
            <a:off x="441285" y="3153566"/>
            <a:ext cx="725751" cy="235745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lIns="0" tIns="0" rIns="0" bIns="0"/>
          <a:lstStyle/>
          <a:p>
            <a:pPr>
              <a:defRPr/>
            </a:pPr>
            <a:endParaRPr sz="2400"/>
          </a:p>
        </p:txBody>
      </p:sp>
      <p:sp>
        <p:nvSpPr>
          <p:cNvPr id="25" name="object 2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847653" y="487607"/>
            <a:ext cx="4308674" cy="1292177"/>
          </a:xfrm>
          <a:prstGeom prst="rect">
            <a:avLst/>
          </a:prstGeom>
        </p:spPr>
        <p:txBody>
          <a:bodyPr wrap="square" lIns="0" tIns="30891" rIns="0" bIns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61" defTabSz="1934242">
              <a:spcBef>
                <a:spcPts val="240"/>
              </a:spcBef>
              <a:defRPr/>
            </a:pPr>
            <a:r>
              <a:rPr lang="uz-Cyrl-UZ" sz="8100" kern="0" spc="21" dirty="0" smtClean="0">
                <a:solidFill>
                  <a:sysClr val="window" lastClr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Химия </a:t>
            </a:r>
            <a:endParaRPr lang="uz-Cyrl-UZ" sz="8100" kern="0" spc="21" dirty="0">
              <a:solidFill>
                <a:sysClr val="window" lastClr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ject 11">
            <a:extLst>
              <a:ext uri="{FF2B5EF4-FFF2-40B4-BE49-F238E27FC236}"/>
            </a:extLst>
          </p:cNvPr>
          <p:cNvSpPr/>
          <p:nvPr/>
        </p:nvSpPr>
        <p:spPr>
          <a:xfrm>
            <a:off x="1041087" y="598129"/>
            <a:ext cx="240860" cy="50873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424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7" name="object 12">
            <a:extLst>
              <a:ext uri="{FF2B5EF4-FFF2-40B4-BE49-F238E27FC236}"/>
            </a:extLst>
          </p:cNvPr>
          <p:cNvSpPr/>
          <p:nvPr/>
        </p:nvSpPr>
        <p:spPr>
          <a:xfrm>
            <a:off x="1163101" y="918324"/>
            <a:ext cx="451613" cy="616007"/>
          </a:xfrm>
          <a:custGeom>
            <a:avLst/>
            <a:gdLst/>
            <a:ahLst/>
            <a:cxnLst/>
            <a:rect l="l" t="t" r="r" b="b"/>
            <a:pathLst>
              <a:path w="213359" h="284480">
                <a:moveTo>
                  <a:pt x="138573" y="0"/>
                </a:moveTo>
                <a:lnTo>
                  <a:pt x="73845" y="0"/>
                </a:lnTo>
                <a:lnTo>
                  <a:pt x="66311" y="1380"/>
                </a:lnTo>
                <a:lnTo>
                  <a:pt x="60292" y="5191"/>
                </a:lnTo>
                <a:lnTo>
                  <a:pt x="56302" y="10942"/>
                </a:lnTo>
                <a:lnTo>
                  <a:pt x="55041" y="17230"/>
                </a:lnTo>
                <a:lnTo>
                  <a:pt x="54958" y="27298"/>
                </a:lnTo>
                <a:lnTo>
                  <a:pt x="61212" y="34757"/>
                </a:lnTo>
                <a:lnTo>
                  <a:pt x="69683" y="36658"/>
                </a:lnTo>
                <a:lnTo>
                  <a:pt x="69683" y="80002"/>
                </a:lnTo>
                <a:lnTo>
                  <a:pt x="6603" y="211507"/>
                </a:lnTo>
                <a:lnTo>
                  <a:pt x="0" y="236544"/>
                </a:lnTo>
                <a:lnTo>
                  <a:pt x="6546" y="260064"/>
                </a:lnTo>
                <a:lnTo>
                  <a:pt x="23619" y="277514"/>
                </a:lnTo>
                <a:lnTo>
                  <a:pt x="48583" y="284342"/>
                </a:lnTo>
                <a:lnTo>
                  <a:pt x="164190" y="284342"/>
                </a:lnTo>
                <a:lnTo>
                  <a:pt x="189161" y="277510"/>
                </a:lnTo>
                <a:lnTo>
                  <a:pt x="194858" y="271688"/>
                </a:lnTo>
                <a:lnTo>
                  <a:pt x="48583" y="271688"/>
                </a:lnTo>
                <a:lnTo>
                  <a:pt x="30127" y="266638"/>
                </a:lnTo>
                <a:lnTo>
                  <a:pt x="17508" y="253735"/>
                </a:lnTo>
                <a:lnTo>
                  <a:pt x="12672" y="236350"/>
                </a:lnTo>
                <a:lnTo>
                  <a:pt x="17554" y="217850"/>
                </a:lnTo>
                <a:lnTo>
                  <a:pt x="75807" y="117302"/>
                </a:lnTo>
                <a:lnTo>
                  <a:pt x="78923" y="108660"/>
                </a:lnTo>
                <a:lnTo>
                  <a:pt x="80936" y="97586"/>
                </a:lnTo>
                <a:lnTo>
                  <a:pt x="82017" y="87044"/>
                </a:lnTo>
                <a:lnTo>
                  <a:pt x="82340" y="80002"/>
                </a:lnTo>
                <a:lnTo>
                  <a:pt x="82340" y="37127"/>
                </a:lnTo>
                <a:lnTo>
                  <a:pt x="102619" y="37127"/>
                </a:lnTo>
                <a:lnTo>
                  <a:pt x="105456" y="34293"/>
                </a:lnTo>
                <a:lnTo>
                  <a:pt x="105337" y="27179"/>
                </a:lnTo>
                <a:lnTo>
                  <a:pt x="102623" y="24469"/>
                </a:lnTo>
                <a:lnTo>
                  <a:pt x="70352" y="24469"/>
                </a:lnTo>
                <a:lnTo>
                  <a:pt x="67515" y="21631"/>
                </a:lnTo>
                <a:lnTo>
                  <a:pt x="67515" y="14375"/>
                </a:lnTo>
                <a:lnTo>
                  <a:pt x="70795" y="12658"/>
                </a:lnTo>
                <a:lnTo>
                  <a:pt x="156737" y="12658"/>
                </a:lnTo>
                <a:lnTo>
                  <a:pt x="156164" y="10394"/>
                </a:lnTo>
                <a:lnTo>
                  <a:pt x="152018" y="4932"/>
                </a:lnTo>
                <a:lnTo>
                  <a:pt x="145979" y="1311"/>
                </a:lnTo>
                <a:lnTo>
                  <a:pt x="138573" y="0"/>
                </a:lnTo>
                <a:close/>
              </a:path>
              <a:path w="213359" h="284480">
                <a:moveTo>
                  <a:pt x="156737" y="12658"/>
                </a:moveTo>
                <a:lnTo>
                  <a:pt x="141675" y="12658"/>
                </a:lnTo>
                <a:lnTo>
                  <a:pt x="145084" y="14273"/>
                </a:lnTo>
                <a:lnTo>
                  <a:pt x="145223" y="17230"/>
                </a:lnTo>
                <a:lnTo>
                  <a:pt x="145260" y="21631"/>
                </a:lnTo>
                <a:lnTo>
                  <a:pt x="142421" y="24469"/>
                </a:lnTo>
                <a:lnTo>
                  <a:pt x="120911" y="24469"/>
                </a:lnTo>
                <a:lnTo>
                  <a:pt x="118197" y="27179"/>
                </a:lnTo>
                <a:lnTo>
                  <a:pt x="118077" y="34293"/>
                </a:lnTo>
                <a:lnTo>
                  <a:pt x="120911" y="37127"/>
                </a:lnTo>
                <a:lnTo>
                  <a:pt x="130432" y="37127"/>
                </a:lnTo>
                <a:lnTo>
                  <a:pt x="130432" y="80002"/>
                </a:lnTo>
                <a:lnTo>
                  <a:pt x="195218" y="217850"/>
                </a:lnTo>
                <a:lnTo>
                  <a:pt x="200103" y="236350"/>
                </a:lnTo>
                <a:lnTo>
                  <a:pt x="195264" y="253741"/>
                </a:lnTo>
                <a:lnTo>
                  <a:pt x="182645" y="266640"/>
                </a:lnTo>
                <a:lnTo>
                  <a:pt x="164190" y="271688"/>
                </a:lnTo>
                <a:lnTo>
                  <a:pt x="194858" y="271688"/>
                </a:lnTo>
                <a:lnTo>
                  <a:pt x="206234" y="260054"/>
                </a:lnTo>
                <a:lnTo>
                  <a:pt x="212780" y="236544"/>
                </a:lnTo>
                <a:lnTo>
                  <a:pt x="206170" y="211507"/>
                </a:lnTo>
                <a:lnTo>
                  <a:pt x="147916" y="110956"/>
                </a:lnTo>
                <a:lnTo>
                  <a:pt x="146077" y="105444"/>
                </a:lnTo>
                <a:lnTo>
                  <a:pt x="144537" y="97008"/>
                </a:lnTo>
                <a:lnTo>
                  <a:pt x="143479" y="87808"/>
                </a:lnTo>
                <a:lnTo>
                  <a:pt x="143086" y="80002"/>
                </a:lnTo>
                <a:lnTo>
                  <a:pt x="143086" y="36658"/>
                </a:lnTo>
                <a:lnTo>
                  <a:pt x="151561" y="34757"/>
                </a:lnTo>
                <a:lnTo>
                  <a:pt x="157815" y="27298"/>
                </a:lnTo>
                <a:lnTo>
                  <a:pt x="157893" y="17230"/>
                </a:lnTo>
                <a:lnTo>
                  <a:pt x="156737" y="12658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424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3">
            <a:extLst>
              <a:ext uri="{FF2B5EF4-FFF2-40B4-BE49-F238E27FC236}"/>
            </a:extLst>
          </p:cNvPr>
          <p:cNvSpPr/>
          <p:nvPr/>
        </p:nvSpPr>
        <p:spPr>
          <a:xfrm>
            <a:off x="1218563" y="1285653"/>
            <a:ext cx="339106" cy="1934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424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4">
            <a:extLst>
              <a:ext uri="{FF2B5EF4-FFF2-40B4-BE49-F238E27FC236}"/>
            </a:extLst>
          </p:cNvPr>
          <p:cNvSpPr/>
          <p:nvPr/>
        </p:nvSpPr>
        <p:spPr>
          <a:xfrm>
            <a:off x="700403" y="918326"/>
            <a:ext cx="473797" cy="617632"/>
          </a:xfrm>
          <a:custGeom>
            <a:avLst/>
            <a:gdLst/>
            <a:ahLst/>
            <a:cxnLst/>
            <a:rect l="l" t="t" r="r" b="b"/>
            <a:pathLst>
              <a:path w="224154" h="285115">
                <a:moveTo>
                  <a:pt x="143981" y="0"/>
                </a:moveTo>
                <a:lnTo>
                  <a:pt x="74177" y="0"/>
                </a:lnTo>
                <a:lnTo>
                  <a:pt x="69411" y="1973"/>
                </a:lnTo>
                <a:lnTo>
                  <a:pt x="62240" y="9147"/>
                </a:lnTo>
                <a:lnTo>
                  <a:pt x="60267" y="13910"/>
                </a:lnTo>
                <a:lnTo>
                  <a:pt x="60267" y="24055"/>
                </a:lnTo>
                <a:lnTo>
                  <a:pt x="62240" y="28821"/>
                </a:lnTo>
                <a:lnTo>
                  <a:pt x="68406" y="34988"/>
                </a:lnTo>
                <a:lnTo>
                  <a:pt x="71607" y="36720"/>
                </a:lnTo>
                <a:lnTo>
                  <a:pt x="75085" y="37494"/>
                </a:lnTo>
                <a:lnTo>
                  <a:pt x="75048" y="67359"/>
                </a:lnTo>
                <a:lnTo>
                  <a:pt x="44385" y="83762"/>
                </a:lnTo>
                <a:lnTo>
                  <a:pt x="20689" y="108191"/>
                </a:lnTo>
                <a:lnTo>
                  <a:pt x="5413" y="138604"/>
                </a:lnTo>
                <a:lnTo>
                  <a:pt x="0" y="172968"/>
                </a:lnTo>
                <a:lnTo>
                  <a:pt x="8792" y="216446"/>
                </a:lnTo>
                <a:lnTo>
                  <a:pt x="32765" y="251986"/>
                </a:lnTo>
                <a:lnTo>
                  <a:pt x="68303" y="275966"/>
                </a:lnTo>
                <a:lnTo>
                  <a:pt x="111791" y="284764"/>
                </a:lnTo>
                <a:lnTo>
                  <a:pt x="112158" y="284764"/>
                </a:lnTo>
                <a:lnTo>
                  <a:pt x="155489" y="275855"/>
                </a:lnTo>
                <a:lnTo>
                  <a:pt x="161012" y="272110"/>
                </a:lnTo>
                <a:lnTo>
                  <a:pt x="112115" y="272110"/>
                </a:lnTo>
                <a:lnTo>
                  <a:pt x="73492" y="264406"/>
                </a:lnTo>
                <a:lnTo>
                  <a:pt x="41867" y="243186"/>
                </a:lnTo>
                <a:lnTo>
                  <a:pt x="20502" y="211642"/>
                </a:lnTo>
                <a:lnTo>
                  <a:pt x="12657" y="172966"/>
                </a:lnTo>
                <a:lnTo>
                  <a:pt x="17458" y="142490"/>
                </a:lnTo>
                <a:lnTo>
                  <a:pt x="31006" y="115519"/>
                </a:lnTo>
                <a:lnTo>
                  <a:pt x="52017" y="93857"/>
                </a:lnTo>
                <a:lnTo>
                  <a:pt x="79210" y="79311"/>
                </a:lnTo>
                <a:lnTo>
                  <a:pt x="84316" y="77537"/>
                </a:lnTo>
                <a:lnTo>
                  <a:pt x="87746" y="72731"/>
                </a:lnTo>
                <a:lnTo>
                  <a:pt x="87746" y="37969"/>
                </a:lnTo>
                <a:lnTo>
                  <a:pt x="102628" y="37959"/>
                </a:lnTo>
                <a:lnTo>
                  <a:pt x="105457" y="35133"/>
                </a:lnTo>
                <a:lnTo>
                  <a:pt x="105422" y="28112"/>
                </a:lnTo>
                <a:lnTo>
                  <a:pt x="102631" y="25312"/>
                </a:lnTo>
                <a:lnTo>
                  <a:pt x="75765" y="25300"/>
                </a:lnTo>
                <a:lnTo>
                  <a:pt x="72931" y="22467"/>
                </a:lnTo>
                <a:lnTo>
                  <a:pt x="72931" y="15501"/>
                </a:lnTo>
                <a:lnTo>
                  <a:pt x="75765" y="12665"/>
                </a:lnTo>
                <a:lnTo>
                  <a:pt x="162007" y="12658"/>
                </a:lnTo>
                <a:lnTo>
                  <a:pt x="161781" y="11563"/>
                </a:lnTo>
                <a:lnTo>
                  <a:pt x="157609" y="5533"/>
                </a:lnTo>
                <a:lnTo>
                  <a:pt x="151457" y="1481"/>
                </a:lnTo>
                <a:lnTo>
                  <a:pt x="143981" y="0"/>
                </a:lnTo>
                <a:close/>
              </a:path>
              <a:path w="224154" h="285115">
                <a:moveTo>
                  <a:pt x="162007" y="12658"/>
                </a:moveTo>
                <a:lnTo>
                  <a:pt x="147427" y="12658"/>
                </a:lnTo>
                <a:lnTo>
                  <a:pt x="150659" y="15314"/>
                </a:lnTo>
                <a:lnTo>
                  <a:pt x="150655" y="22467"/>
                </a:lnTo>
                <a:lnTo>
                  <a:pt x="147816" y="25300"/>
                </a:lnTo>
                <a:lnTo>
                  <a:pt x="144334" y="25312"/>
                </a:lnTo>
                <a:lnTo>
                  <a:pt x="120974" y="25312"/>
                </a:lnTo>
                <a:lnTo>
                  <a:pt x="118170" y="28112"/>
                </a:lnTo>
                <a:lnTo>
                  <a:pt x="118127" y="35133"/>
                </a:lnTo>
                <a:lnTo>
                  <a:pt x="120974" y="37969"/>
                </a:lnTo>
                <a:lnTo>
                  <a:pt x="135834" y="37969"/>
                </a:lnTo>
                <a:lnTo>
                  <a:pt x="135837" y="72731"/>
                </a:lnTo>
                <a:lnTo>
                  <a:pt x="139272" y="77537"/>
                </a:lnTo>
                <a:lnTo>
                  <a:pt x="144384" y="79319"/>
                </a:lnTo>
                <a:lnTo>
                  <a:pt x="171573" y="93864"/>
                </a:lnTo>
                <a:lnTo>
                  <a:pt x="192581" y="115525"/>
                </a:lnTo>
                <a:lnTo>
                  <a:pt x="206127" y="142494"/>
                </a:lnTo>
                <a:lnTo>
                  <a:pt x="210927" y="172968"/>
                </a:lnTo>
                <a:lnTo>
                  <a:pt x="203151" y="211424"/>
                </a:lnTo>
                <a:lnTo>
                  <a:pt x="181954" y="242909"/>
                </a:lnTo>
                <a:lnTo>
                  <a:pt x="150541" y="264209"/>
                </a:lnTo>
                <a:lnTo>
                  <a:pt x="112115" y="272110"/>
                </a:lnTo>
                <a:lnTo>
                  <a:pt x="161012" y="272110"/>
                </a:lnTo>
                <a:lnTo>
                  <a:pt x="190912" y="251836"/>
                </a:lnTo>
                <a:lnTo>
                  <a:pt x="214815" y="216333"/>
                </a:lnTo>
                <a:lnTo>
                  <a:pt x="223585" y="172966"/>
                </a:lnTo>
                <a:lnTo>
                  <a:pt x="218169" y="138601"/>
                </a:lnTo>
                <a:lnTo>
                  <a:pt x="202887" y="108188"/>
                </a:lnTo>
                <a:lnTo>
                  <a:pt x="179183" y="83761"/>
                </a:lnTo>
                <a:lnTo>
                  <a:pt x="148511" y="67359"/>
                </a:lnTo>
                <a:lnTo>
                  <a:pt x="148510" y="37494"/>
                </a:lnTo>
                <a:lnTo>
                  <a:pt x="156934" y="35618"/>
                </a:lnTo>
                <a:lnTo>
                  <a:pt x="163280" y="28155"/>
                </a:lnTo>
                <a:lnTo>
                  <a:pt x="163317" y="18982"/>
                </a:lnTo>
                <a:lnTo>
                  <a:pt x="162007" y="12658"/>
                </a:lnTo>
                <a:close/>
              </a:path>
              <a:path w="224154" h="285115">
                <a:moveTo>
                  <a:pt x="99154" y="37969"/>
                </a:moveTo>
                <a:lnTo>
                  <a:pt x="99017" y="37969"/>
                </a:lnTo>
                <a:lnTo>
                  <a:pt x="99154" y="37969"/>
                </a:lnTo>
                <a:close/>
              </a:path>
            </a:pathLst>
          </a:custGeom>
          <a:solidFill>
            <a:srgbClr val="00AEEF"/>
          </a:solidFill>
        </p:spPr>
        <p:txBody>
          <a:bodyPr lIns="0" tIns="0" rIns="0" bIns="0"/>
          <a:lstStyle/>
          <a:p>
            <a:pPr defTabSz="193424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5">
            <a:extLst>
              <a:ext uri="{FF2B5EF4-FFF2-40B4-BE49-F238E27FC236}"/>
            </a:extLst>
          </p:cNvPr>
          <p:cNvSpPr/>
          <p:nvPr/>
        </p:nvSpPr>
        <p:spPr>
          <a:xfrm>
            <a:off x="754274" y="1207636"/>
            <a:ext cx="364458" cy="2714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lIns="0" tIns="0" rIns="0" bIns="0"/>
          <a:lstStyle/>
          <a:p>
            <a:pPr defTabSz="1934242">
              <a:defRPr/>
            </a:pPr>
            <a:endParaRPr sz="3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9923029" y="493595"/>
            <a:ext cx="1274142" cy="130674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18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0391865" y="538864"/>
            <a:ext cx="365764" cy="791156"/>
          </a:xfrm>
          <a:prstGeom prst="rect">
            <a:avLst/>
          </a:prstGeom>
        </p:spPr>
        <p:txBody>
          <a:bodyPr vert="horz" wrap="square" lIns="0" tIns="33972" rIns="0" bIns="0" rtlCol="0">
            <a:spAutoFit/>
          </a:bodyPr>
          <a:lstStyle/>
          <a:p>
            <a:pPr>
              <a:spcBef>
                <a:spcPts val="267"/>
              </a:spcBef>
            </a:pPr>
            <a:r>
              <a:rPr lang="en-US" sz="4800" b="1" spc="21" dirty="0" smtClean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endParaRPr sz="4800" dirty="0">
              <a:latin typeface="Arial"/>
              <a:cs typeface="Arial"/>
            </a:endParaRPr>
          </a:p>
        </p:txBody>
      </p:sp>
      <p:sp>
        <p:nvSpPr>
          <p:cNvPr id="19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0085415" y="1172726"/>
            <a:ext cx="1071570" cy="467669"/>
          </a:xfrm>
          <a:prstGeom prst="rect">
            <a:avLst/>
          </a:prstGeom>
        </p:spPr>
        <p:txBody>
          <a:bodyPr vert="horz" wrap="square" lIns="0" tIns="25816" rIns="0" bIns="0" rtlCol="0">
            <a:spAutoFit/>
          </a:bodyPr>
          <a:lstStyle/>
          <a:p>
            <a:pPr>
              <a:spcBef>
                <a:spcPts val="204"/>
              </a:spcBef>
            </a:pPr>
            <a:r>
              <a:rPr lang="ru-RU" sz="2800" b="1" spc="-11" dirty="0" smtClean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2800" b="1" dirty="0">
              <a:latin typeface="Arial"/>
              <a:cs typeface="Arial"/>
            </a:endParaRPr>
          </a:p>
        </p:txBody>
      </p:sp>
      <p:pic>
        <p:nvPicPr>
          <p:cNvPr id="17" name="Содержимое 3" descr="i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0969" y="2939252"/>
            <a:ext cx="2916269" cy="29164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Rot="1" noChangeArrowheads="1"/>
          </p:cNvSpPr>
          <p:nvPr/>
        </p:nvSpPr>
        <p:spPr>
          <a:xfrm>
            <a:off x="369847" y="1367616"/>
            <a:ext cx="11430080" cy="1428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0" marR="0" lvl="0" indent="0" algn="just" defTabSz="10959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6" y="354213"/>
            <a:ext cx="119428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ХЛОРИД ВОДОРОДА</a:t>
            </a:r>
          </a:p>
          <a:p>
            <a:pPr algn="ctr"/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84161" y="1796244"/>
            <a:ext cx="32047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лаборатории: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Rot="1" noChangeArrowheads="1"/>
          </p:cNvSpPr>
          <p:nvPr/>
        </p:nvSpPr>
        <p:spPr>
          <a:xfrm>
            <a:off x="155533" y="1367616"/>
            <a:ext cx="11644394" cy="485778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0" marR="0" lvl="0" indent="0" algn="just" defTabSz="1095975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6" y="354213"/>
            <a:ext cx="119428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ХЛОРИД ВОДОРОДА</a:t>
            </a:r>
          </a:p>
          <a:p>
            <a:pPr algn="ctr"/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Shape 101"/>
          <p:cNvSpPr txBox="1">
            <a:spLocks/>
          </p:cNvSpPr>
          <p:nvPr/>
        </p:nvSpPr>
        <p:spPr>
          <a:xfrm>
            <a:off x="226971" y="867550"/>
            <a:ext cx="11765828" cy="6429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defTabSz="1095975" rtl="0" eaLnBrk="1" fontAlgn="auto" latinLnBrk="0" hangingPunct="1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layfair Display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Arial" pitchFamily="34" charset="0"/>
              <a:ea typeface="Times New Roman"/>
              <a:cs typeface="Arial" pitchFamily="34" charset="0"/>
              <a:sym typeface="Times New Roman"/>
            </a:endParaRPr>
          </a:p>
          <a:p>
            <a:pPr marL="0" marR="0" lvl="0" indent="0" algn="ctr" defTabSz="1095975" rtl="0" eaLnBrk="1" fontAlgn="auto" latinLnBrk="0" hangingPunct="1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layfair Display"/>
              <a:buNone/>
              <a:tabLst/>
              <a:defRPr/>
            </a:pPr>
            <a:endParaRPr lang="ru-RU" sz="2800" dirty="0" smtClean="0">
              <a:solidFill>
                <a:srgbClr val="000000"/>
              </a:solidFill>
              <a:highlight>
                <a:srgbClr val="FFFFFF"/>
              </a:highlight>
              <a:latin typeface="Arial" pitchFamily="34" charset="0"/>
              <a:ea typeface="Times New Roman"/>
              <a:cs typeface="Arial" pitchFamily="34" charset="0"/>
              <a:sym typeface="Times New Roman"/>
            </a:endParaRPr>
          </a:p>
          <a:p>
            <a:pPr marL="0" marR="0" lvl="0" indent="0" algn="ctr" defTabSz="1095975" rtl="0" eaLnBrk="1" fontAlgn="auto" latinLnBrk="0" hangingPunct="1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layfair Display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Arial" pitchFamily="34" charset="0"/>
              <a:ea typeface="Times New Roman"/>
              <a:cs typeface="Arial" pitchFamily="34" charset="0"/>
              <a:sym typeface="Times New Roman"/>
            </a:endParaRPr>
          </a:p>
          <a:p>
            <a:pPr marL="0" marR="0" lvl="0" indent="0" algn="ctr" defTabSz="1095975" rtl="0" eaLnBrk="1" fontAlgn="auto" latinLnBrk="0" hangingPunct="1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layfair Display"/>
              <a:buNone/>
              <a:tabLst/>
              <a:defRPr/>
            </a:pPr>
            <a:endParaRPr lang="ru-RU" sz="2800" dirty="0" smtClean="0">
              <a:solidFill>
                <a:srgbClr val="000000"/>
              </a:solidFill>
              <a:highlight>
                <a:srgbClr val="FFFFFF"/>
              </a:highlight>
              <a:latin typeface="Arial" pitchFamily="34" charset="0"/>
              <a:ea typeface="Times New Roman"/>
              <a:cs typeface="Arial" pitchFamily="34" charset="0"/>
              <a:sym typeface="Times New Roman"/>
            </a:endParaRPr>
          </a:p>
          <a:p>
            <a:pPr marL="0" marR="0" lvl="0" indent="0" algn="ctr" defTabSz="1095975" rtl="0" eaLnBrk="1" fontAlgn="auto" latinLnBrk="0" hangingPunct="1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layfair Display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Arial" pitchFamily="34" charset="0"/>
              <a:ea typeface="Times New Roman"/>
              <a:cs typeface="Arial" pitchFamily="34" charset="0"/>
              <a:sym typeface="Times New Roman"/>
            </a:endParaRPr>
          </a:p>
          <a:p>
            <a:pPr marL="0" marR="0" lvl="0" indent="0" algn="ctr" defTabSz="1095975" rtl="0" eaLnBrk="1" fontAlgn="auto" latinLnBrk="0" hangingPunct="1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layfair Display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Arial" pitchFamily="34" charset="0"/>
              <a:ea typeface="Times New Roman"/>
              <a:cs typeface="Arial" pitchFamily="34" charset="0"/>
              <a:sym typeface="Times New Roman"/>
            </a:endParaRPr>
          </a:p>
          <a:p>
            <a:pPr marL="0" marR="0" lvl="0" indent="0" algn="ctr" defTabSz="1095975" rtl="0" eaLnBrk="1" fontAlgn="auto" latinLnBrk="0" hangingPunct="1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layfair Display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MnO</a:t>
            </a:r>
            <a:r>
              <a:rPr kumimoji="0" lang="ru-RU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2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+4HCl→ MnCl</a:t>
            </a:r>
            <a:r>
              <a:rPr kumimoji="0" lang="ru-RU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2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+2H</a:t>
            </a:r>
            <a:r>
              <a:rPr kumimoji="0" lang="ru-RU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2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O+Cl</a:t>
            </a:r>
            <a:r>
              <a:rPr kumimoji="0" lang="ru-RU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2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↑</a:t>
            </a:r>
          </a:p>
          <a:p>
            <a:pPr marL="0" marR="0" lvl="0" indent="0" algn="ctr" defTabSz="1095975" rtl="0" eaLnBrk="1" fontAlgn="auto" latinLnBrk="0" hangingPunct="1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layfair Display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Arial" pitchFamily="34" charset="0"/>
              <a:ea typeface="Playfair Display"/>
              <a:cs typeface="Arial" pitchFamily="34" charset="0"/>
              <a:sym typeface="Playfair Display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98410" y="1653368"/>
            <a:ext cx="1157295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В отличии от соляной кислоты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хлороводород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при обычных  условиях не реагирует ни с металлами, ни с их оксидами.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При действии сильных окислителей или при электролизе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хлороводород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проявляет восстановительные свойства.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325" algn="l"/>
              </a:tabLs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Rot="1" noChangeArrowheads="1"/>
          </p:cNvSpPr>
          <p:nvPr/>
        </p:nvSpPr>
        <p:spPr>
          <a:xfrm>
            <a:off x="369847" y="1367616"/>
            <a:ext cx="11430080" cy="1428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0" marR="0" lvl="0" indent="0" algn="just" defTabSz="10959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6" y="354213"/>
            <a:ext cx="119428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ХЛОРИД ВОДОРОДА</a:t>
            </a:r>
          </a:p>
          <a:p>
            <a:pPr algn="ctr"/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Shape 101"/>
          <p:cNvSpPr txBox="1">
            <a:spLocks/>
          </p:cNvSpPr>
          <p:nvPr/>
        </p:nvSpPr>
        <p:spPr>
          <a:xfrm>
            <a:off x="298409" y="1367616"/>
            <a:ext cx="11572956" cy="478634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42900" algn="just" defTabSz="1095975" rtl="0" eaLnBrk="1" fontAlgn="auto" latinLnBrk="0" hangingPunct="1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При нагревании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хлороводород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окисляется кислородом (катализатор — </a:t>
            </a:r>
            <a:r>
              <a:rPr kumimoji="0" lang="ru-RU" sz="2800" b="0" i="0" strike="noStrike" kern="1200" cap="none" spc="0" normalizeH="0" baseline="0" noProof="0" dirty="0" smtClean="0">
                <a:ln>
                  <a:noFill/>
                </a:ln>
                <a:effectLst/>
                <a:highlight>
                  <a:srgbClr val="FFFFFF"/>
                </a:highlight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хлорид меди(II)  CuCl</a:t>
            </a:r>
            <a:r>
              <a:rPr kumimoji="0" lang="ru-RU" sz="2800" b="0" i="0" strike="noStrike" kern="1200" cap="none" spc="0" normalizeH="0" baseline="-25000" noProof="0" dirty="0" smtClean="0">
                <a:ln>
                  <a:noFill/>
                </a:ln>
                <a:effectLst/>
                <a:highlight>
                  <a:srgbClr val="FFFFFF"/>
                </a:highlight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2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).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effectLst/>
              <a:highlight>
                <a:srgbClr val="FFFFFF"/>
              </a:highlight>
              <a:uLnTx/>
              <a:uFillTx/>
              <a:latin typeface="Arial" pitchFamily="34" charset="0"/>
              <a:ea typeface="Times New Roman"/>
              <a:cs typeface="Arial" pitchFamily="34" charset="0"/>
              <a:sym typeface="Times New Roman"/>
            </a:endParaRPr>
          </a:p>
          <a:p>
            <a:pPr marL="0" marR="0" lvl="0" indent="0" algn="ctr" defTabSz="1095975" rtl="0" eaLnBrk="1" fontAlgn="auto" latinLnBrk="0" hangingPunct="1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layfair Display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highlight>
                  <a:srgbClr val="FFFFFF"/>
                </a:highlight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4HCl+O</a:t>
            </a:r>
            <a:r>
              <a:rPr kumimoji="0" lang="ru-RU" sz="2800" b="0" i="0" u="none" strike="noStrike" kern="1200" cap="none" spc="0" normalizeH="0" baseline="-25000" noProof="0" dirty="0" smtClean="0">
                <a:ln>
                  <a:noFill/>
                </a:ln>
                <a:effectLst/>
                <a:highlight>
                  <a:srgbClr val="FFFFFF"/>
                </a:highlight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2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highlight>
                  <a:srgbClr val="FFFFFF"/>
                </a:highlight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→2H</a:t>
            </a:r>
            <a:r>
              <a:rPr kumimoji="0" lang="ru-RU" sz="2800" b="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2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highlight>
                  <a:srgbClr val="FFFFFF"/>
                </a:highlight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O+Cl</a:t>
            </a:r>
            <a:r>
              <a:rPr kumimoji="0" lang="ru-RU" sz="2800" b="0" i="0" u="none" strike="noStrike" kern="120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2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↑</a:t>
            </a:r>
          </a:p>
          <a:p>
            <a:pPr marL="0" marR="0" lvl="0" indent="0" algn="ctr" defTabSz="1095975" rtl="0" eaLnBrk="1" fontAlgn="auto" latinLnBrk="0" hangingPunct="1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layfair Display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Arial" pitchFamily="34" charset="0"/>
              <a:ea typeface="Times New Roman"/>
              <a:cs typeface="Arial" pitchFamily="34" charset="0"/>
              <a:sym typeface="Times New Roman"/>
            </a:endParaRPr>
          </a:p>
          <a:p>
            <a:pPr marL="457200" marR="0" lvl="0" indent="-342900" algn="l" defTabSz="1095975" rtl="0" eaLnBrk="1" fontAlgn="auto" latinLnBrk="0" hangingPunct="1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Для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хлороводорода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также характерны реакции присоединения к кратным связям (</a:t>
            </a:r>
            <a:r>
              <a:rPr kumimoji="0" lang="ru-RU" sz="2800" b="0" i="0" strike="noStrike" kern="1200" cap="none" spc="0" normalizeH="0" baseline="0" noProof="0" dirty="0" err="1" smtClean="0">
                <a:ln>
                  <a:noFill/>
                </a:ln>
                <a:effectLst/>
                <a:highlight>
                  <a:srgbClr val="FFFFFF"/>
                </a:highlight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электрофильное</a:t>
            </a:r>
            <a:r>
              <a:rPr kumimoji="0" lang="ru-RU" sz="2800" b="0" i="0" strike="noStrike" kern="1200" cap="none" spc="0" normalizeH="0" baseline="0" noProof="0" dirty="0" smtClean="0">
                <a:ln>
                  <a:noFill/>
                </a:ln>
                <a:effectLst/>
                <a:highlight>
                  <a:srgbClr val="FFFFFF"/>
                </a:highlight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присоединение)</a:t>
            </a:r>
          </a:p>
          <a:p>
            <a:pPr marL="0" marR="0" lvl="0" indent="0" algn="l" defTabSz="1095975" rtl="0" eaLnBrk="1" fontAlgn="auto" latinLnBrk="0" hangingPunct="1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layfair Display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dk2"/>
              </a:solidFill>
              <a:effectLst/>
              <a:uLnTx/>
              <a:uFillTx/>
              <a:latin typeface="Arial" pitchFamily="34" charset="0"/>
              <a:ea typeface="Playfair Display"/>
              <a:cs typeface="Arial" pitchFamily="34" charset="0"/>
              <a:sym typeface="Playfair Display"/>
            </a:endParaRPr>
          </a:p>
        </p:txBody>
      </p:sp>
      <p:pic>
        <p:nvPicPr>
          <p:cNvPr id="6" name="Shape 1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13119" y="5368145"/>
            <a:ext cx="5214974" cy="4286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Rot="1" noChangeArrowheads="1"/>
          </p:cNvSpPr>
          <p:nvPr/>
        </p:nvSpPr>
        <p:spPr>
          <a:xfrm>
            <a:off x="369847" y="1367616"/>
            <a:ext cx="11430080" cy="1428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0" marR="0" lvl="0" indent="0" algn="just" defTabSz="10959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6" y="354213"/>
            <a:ext cx="119428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ХЛОРИД ВОДОРОДА</a:t>
            </a:r>
          </a:p>
          <a:p>
            <a:pPr algn="ctr"/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6" name="Shape 108"/>
          <p:cNvSpPr txBox="1">
            <a:spLocks/>
          </p:cNvSpPr>
          <p:nvPr/>
        </p:nvSpPr>
        <p:spPr>
          <a:xfrm>
            <a:off x="441285" y="2010558"/>
            <a:ext cx="11358642" cy="361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just" defTabSz="1095975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Playfair Display"/>
              <a:buNone/>
              <a:tabLst/>
              <a:defRPr/>
            </a:pPr>
            <a:r>
              <a:rPr kumimoji="0" lang="ru" sz="3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    Основная масса хлороводорода используется для производства соляной кислоты. Благодаря тому что хлороводород может присоединяться к молекулам некоторых органических веществ, его используют для производств пластмасс и каучука.</a:t>
            </a:r>
            <a:endParaRPr kumimoji="0" lang="ru" sz="3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Times New Roman"/>
              <a:cs typeface="Arial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Rot="1" noChangeArrowheads="1"/>
          </p:cNvSpPr>
          <p:nvPr/>
        </p:nvSpPr>
        <p:spPr>
          <a:xfrm>
            <a:off x="226971" y="1367616"/>
            <a:ext cx="11572956" cy="464347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1 л воды растворили 44,8 л (н.у.)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хлороводорода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. К этому раствору добавили вещество, полученное в результате реакции оксида кальция массой 14 г с избытком углекислого газа. Определите массовую долю веществ в полученном растворе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6" y="354213"/>
            <a:ext cx="119428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ru-RU" sz="4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42876" y="354213"/>
            <a:ext cx="119428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ru-RU" sz="4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369979" y="1439054"/>
            <a:ext cx="21118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latin typeface="Arial" pitchFamily="34" charset="0"/>
                <a:cs typeface="Arial" pitchFamily="34" charset="0"/>
              </a:rPr>
              <a:t>Дано: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998559" y="2072469"/>
            <a:ext cx="46563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i="1">
                <a:latin typeface="Arial" pitchFamily="34" charset="0"/>
                <a:cs typeface="Arial" pitchFamily="34" charset="0"/>
              </a:rPr>
              <a:t>V</a:t>
            </a:r>
            <a:r>
              <a:rPr lang="ru-RU" sz="2800">
                <a:latin typeface="Arial" pitchFamily="34" charset="0"/>
                <a:cs typeface="Arial" pitchFamily="34" charset="0"/>
              </a:rPr>
              <a:t>(</a:t>
            </a:r>
            <a:r>
              <a:rPr lang="en-US" sz="2800">
                <a:latin typeface="Arial" pitchFamily="34" charset="0"/>
                <a:cs typeface="Arial" pitchFamily="34" charset="0"/>
              </a:rPr>
              <a:t>H</a:t>
            </a:r>
            <a:r>
              <a:rPr lang="en-US" sz="2800" baseline="-25000">
                <a:latin typeface="Arial" pitchFamily="34" charset="0"/>
                <a:cs typeface="Arial" pitchFamily="34" charset="0"/>
              </a:rPr>
              <a:t>2</a:t>
            </a:r>
            <a:r>
              <a:rPr lang="ru-RU" sz="2800">
                <a:latin typeface="Arial" pitchFamily="34" charset="0"/>
                <a:cs typeface="Arial" pitchFamily="34" charset="0"/>
              </a:rPr>
              <a:t>О</a:t>
            </a:r>
            <a:r>
              <a:rPr lang="en-US" sz="2800">
                <a:latin typeface="Arial" pitchFamily="34" charset="0"/>
                <a:cs typeface="Arial" pitchFamily="34" charset="0"/>
              </a:rPr>
              <a:t>)</a:t>
            </a:r>
            <a:r>
              <a:rPr lang="ru-RU" sz="2800">
                <a:latin typeface="Arial" pitchFamily="34" charset="0"/>
                <a:cs typeface="Arial" pitchFamily="34" charset="0"/>
              </a:rPr>
              <a:t> = 1,0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ru-RU" sz="2800">
                <a:latin typeface="Arial" pitchFamily="34" charset="0"/>
                <a:cs typeface="Arial" pitchFamily="34" charset="0"/>
              </a:rPr>
              <a:t>л</a:t>
            </a:r>
            <a:endParaRPr lang="ru-RU" sz="2800" baseline="-250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89034" y="2712231"/>
            <a:ext cx="47823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i="1">
                <a:latin typeface="Arial" pitchFamily="34" charset="0"/>
                <a:cs typeface="Arial" pitchFamily="34" charset="0"/>
              </a:rPr>
              <a:t>m</a:t>
            </a:r>
            <a:r>
              <a:rPr lang="ru-RU" sz="2800">
                <a:latin typeface="Arial" pitchFamily="34" charset="0"/>
                <a:cs typeface="Arial" pitchFamily="34" charset="0"/>
              </a:rPr>
              <a:t>(</a:t>
            </a:r>
            <a:r>
              <a:rPr lang="en-US" sz="2800">
                <a:latin typeface="Arial" pitchFamily="34" charset="0"/>
                <a:cs typeface="Arial" pitchFamily="34" charset="0"/>
              </a:rPr>
              <a:t>CaO</a:t>
            </a:r>
            <a:r>
              <a:rPr lang="ru-RU" sz="2800">
                <a:latin typeface="Arial" pitchFamily="34" charset="0"/>
                <a:cs typeface="Arial" pitchFamily="34" charset="0"/>
              </a:rPr>
              <a:t>) = </a:t>
            </a:r>
            <a:r>
              <a:rPr lang="en-US" sz="2800">
                <a:latin typeface="Arial" pitchFamily="34" charset="0"/>
                <a:cs typeface="Arial" pitchFamily="34" charset="0"/>
              </a:rPr>
              <a:t>14 </a:t>
            </a:r>
            <a:r>
              <a:rPr lang="ru-RU" sz="2800">
                <a:latin typeface="Arial" pitchFamily="34" charset="0"/>
                <a:cs typeface="Arial" pitchFamily="34" charset="0"/>
              </a:rPr>
              <a:t>г</a:t>
            </a:r>
            <a:endParaRPr lang="ru-RU" sz="2800" baseline="-250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33484" y="3186894"/>
            <a:ext cx="40373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800" i="1" dirty="0">
                <a:latin typeface="Arial" pitchFamily="34" charset="0"/>
                <a:cs typeface="Arial" pitchFamily="34" charset="0"/>
              </a:rPr>
              <a:t>ω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CaCl</a:t>
            </a:r>
            <a:r>
              <a:rPr lang="en-US" sz="28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?</a:t>
            </a:r>
            <a:endParaRPr lang="ru-RU" sz="28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092208" y="2367748"/>
            <a:ext cx="41359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i="1" dirty="0" err="1">
                <a:latin typeface="Arial" pitchFamily="34" charset="0"/>
                <a:cs typeface="Arial" pitchFamily="34" charset="0"/>
              </a:rPr>
              <a:t>V</a:t>
            </a:r>
            <a:r>
              <a:rPr lang="en-US" sz="2800" baseline="-25000" dirty="0" err="1">
                <a:latin typeface="Arial" pitchFamily="34" charset="0"/>
                <a:cs typeface="Arial" pitchFamily="34" charset="0"/>
              </a:rPr>
              <a:t>m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= 22,4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моль/л</a:t>
            </a:r>
            <a:endParaRPr lang="ru-RU" sz="28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632471" y="1781956"/>
            <a:ext cx="24843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>
                <a:latin typeface="Arial" pitchFamily="34" charset="0"/>
                <a:cs typeface="Arial" pitchFamily="34" charset="0"/>
              </a:rPr>
              <a:t>Решение: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5058608" y="2985277"/>
            <a:ext cx="481249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M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CaO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= 56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г/моль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r>
              <a:rPr lang="en-US" sz="2800" i="1" dirty="0">
                <a:latin typeface="Arial" pitchFamily="34" charset="0"/>
                <a:cs typeface="Arial" pitchFamily="34" charset="0"/>
              </a:rPr>
              <a:t>M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HCl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) = 36,5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г/моль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4829196" y="4059106"/>
            <a:ext cx="52562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CaO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+ CO</a:t>
            </a:r>
            <a:r>
              <a:rPr lang="en-US" sz="28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= CaCO</a:t>
            </a:r>
            <a:r>
              <a:rPr lang="en-US" sz="2800" baseline="-25000" dirty="0">
                <a:latin typeface="Arial" pitchFamily="34" charset="0"/>
                <a:cs typeface="Arial" pitchFamily="34" charset="0"/>
              </a:rPr>
              <a:t>3</a:t>
            </a:r>
            <a:endParaRPr lang="ru-RU" sz="28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4260871" y="4844924"/>
            <a:ext cx="8447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2HCl + CaCO</a:t>
            </a:r>
            <a:r>
              <a:rPr lang="en-US" sz="28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= CaCl</a:t>
            </a:r>
            <a:r>
              <a:rPr lang="en-US" sz="28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+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28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 + CO</a:t>
            </a:r>
            <a:r>
              <a:rPr lang="en-US" sz="2800" baseline="-25000" dirty="0">
                <a:latin typeface="Arial" pitchFamily="34" charset="0"/>
                <a:cs typeface="Arial" pitchFamily="34" charset="0"/>
              </a:rPr>
              <a:t>2</a:t>
            </a:r>
            <a:endParaRPr lang="ru-RU" sz="28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998559" y="2394731"/>
            <a:ext cx="46563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i="1">
                <a:latin typeface="Arial" pitchFamily="34" charset="0"/>
                <a:cs typeface="Arial" pitchFamily="34" charset="0"/>
              </a:rPr>
              <a:t>V</a:t>
            </a:r>
            <a:r>
              <a:rPr lang="ru-RU" sz="2800">
                <a:latin typeface="Arial" pitchFamily="34" charset="0"/>
                <a:cs typeface="Arial" pitchFamily="34" charset="0"/>
              </a:rPr>
              <a:t>(</a:t>
            </a:r>
            <a:r>
              <a:rPr lang="en-US" sz="2800">
                <a:latin typeface="Arial" pitchFamily="34" charset="0"/>
                <a:cs typeface="Arial" pitchFamily="34" charset="0"/>
              </a:rPr>
              <a:t>HCl)</a:t>
            </a:r>
            <a:r>
              <a:rPr lang="ru-RU" sz="2800">
                <a:latin typeface="Arial" pitchFamily="34" charset="0"/>
                <a:cs typeface="Arial" pitchFamily="34" charset="0"/>
              </a:rPr>
              <a:t> = </a:t>
            </a:r>
            <a:r>
              <a:rPr lang="en-US" sz="2800">
                <a:latin typeface="Arial" pitchFamily="34" charset="0"/>
                <a:cs typeface="Arial" pitchFamily="34" charset="0"/>
              </a:rPr>
              <a:t>44</a:t>
            </a:r>
            <a:r>
              <a:rPr lang="ru-RU" sz="2800">
                <a:latin typeface="Arial" pitchFamily="34" charset="0"/>
                <a:cs typeface="Arial" pitchFamily="34" charset="0"/>
              </a:rPr>
              <a:t>,</a:t>
            </a:r>
            <a:r>
              <a:rPr lang="en-US" sz="2800">
                <a:latin typeface="Arial" pitchFamily="34" charset="0"/>
                <a:cs typeface="Arial" pitchFamily="34" charset="0"/>
              </a:rPr>
              <a:t>8 </a:t>
            </a:r>
            <a:r>
              <a:rPr lang="ru-RU" sz="2800">
                <a:latin typeface="Arial" pitchFamily="34" charset="0"/>
                <a:cs typeface="Arial" pitchFamily="34" charset="0"/>
              </a:rPr>
              <a:t>л</a:t>
            </a:r>
            <a:endParaRPr lang="ru-RU" sz="2800" baseline="-250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2" grpId="0"/>
      <p:bldP spid="13" grpId="0"/>
      <p:bldP spid="14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42876" y="354213"/>
            <a:ext cx="119428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ru-RU" sz="4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727037" y="1581930"/>
            <a:ext cx="8424863" cy="2592387"/>
          </a:xfrm>
          <a:prstGeom prst="rect">
            <a:avLst/>
          </a:prstGeom>
        </p:spPr>
        <p:txBody>
          <a:bodyPr vert="horz" lIns="109597" tIns="54799" rIns="109597" bIns="54799" rtlCol="0">
            <a:normAutofit/>
          </a:bodyPr>
          <a:lstStyle/>
          <a:p>
            <a:pPr marL="410988" marR="0" lvl="0" indent="-410988" algn="l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2) Рассчитываем количества веществ реагентов:</a:t>
            </a:r>
          </a:p>
          <a:p>
            <a:pPr marL="410988" marR="0" lvl="0" indent="-410988" algn="ctr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 = </a:t>
            </a: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ru-RU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/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endParaRPr kumimoji="0" lang="ru-RU" sz="2800" b="0" i="0" u="none" strike="noStrike" kern="1200" cap="none" spc="0" normalizeH="0" baseline="-2500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10988" marR="0" lvl="0" indent="-410988" algn="l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CaO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=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14 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г /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56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г/моль = 0,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25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моль</a:t>
            </a:r>
          </a:p>
          <a:p>
            <a:pPr marL="410988" marR="0" lvl="0" indent="-410988" algn="l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CaCO</a:t>
            </a:r>
            <a:r>
              <a:rPr kumimoji="0" lang="ru-RU" sz="28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= </a:t>
            </a:r>
            <a:r>
              <a:rPr kumimoji="0" lang="ru-RU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CaO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= 0,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25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моль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798475" y="4010822"/>
            <a:ext cx="614366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latin typeface="Arial" pitchFamily="34" charset="0"/>
                <a:cs typeface="Arial" pitchFamily="34" charset="0"/>
              </a:rPr>
              <a:t>CaO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+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CO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=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CaCO</a:t>
            </a:r>
            <a:r>
              <a:rPr lang="en-US" sz="2800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2800" baseline="-250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моль		1 моль</a:t>
            </a:r>
            <a:b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0,</a:t>
            </a:r>
            <a:r>
              <a:rPr lang="en-US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25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моль       </a:t>
            </a:r>
            <a:r>
              <a:rPr lang="en-US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0,25</a:t>
            </a:r>
            <a:r>
              <a:rPr lang="en-US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моль</a:t>
            </a: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42876" y="354213"/>
            <a:ext cx="119428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ru-RU" sz="4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27037" y="1653368"/>
            <a:ext cx="10930014" cy="5143536"/>
          </a:xfrm>
          <a:prstGeom prst="rect">
            <a:avLst/>
          </a:prstGeom>
        </p:spPr>
        <p:txBody>
          <a:bodyPr vert="horz" lIns="109597" tIns="54799" rIns="109597" bIns="54799" rtlCol="0">
            <a:normAutofit/>
          </a:bodyPr>
          <a:lstStyle/>
          <a:p>
            <a:pPr marL="410988" marR="0" lvl="0" indent="-410988" algn="l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Вычисляем избыток и количество вещества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хлороводорода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</a:p>
          <a:p>
            <a:pPr marL="0" marR="0" lvl="0" indent="0" algn="ctr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10988" marR="0" lvl="0" indent="-410988" algn="l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10988" marR="0" lvl="0" indent="-410988" algn="l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</a:t>
            </a:r>
          </a:p>
          <a:p>
            <a:pPr marL="410988" marR="0" lvl="0" indent="-410988" algn="l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HCl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r>
              <a:rPr kumimoji="0" lang="ru-RU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общ.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/ 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V</a:t>
            </a:r>
            <a:r>
              <a:rPr kumimoji="0" lang="en-US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44,8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л / 22,4 л/моль =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моль (в избытке)</a:t>
            </a:r>
          </a:p>
          <a:p>
            <a:pPr marL="410988" marR="0" lvl="0" indent="-410988" algn="l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HCl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=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моль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36,5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г/моль =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73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г</a:t>
            </a:r>
          </a:p>
          <a:p>
            <a:pPr marL="410988" marR="0" lvl="0" indent="-410988" algn="l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HCl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r>
              <a:rPr kumimoji="0" lang="ru-RU" sz="2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прореаг</a:t>
            </a:r>
            <a:r>
              <a:rPr kumimoji="0" lang="ru-RU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2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CaCO</a:t>
            </a:r>
            <a:r>
              <a:rPr kumimoji="0" lang="ru-RU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 0,50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моль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684300" y="2197199"/>
            <a:ext cx="846935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2HCl + CaCO</a:t>
            </a:r>
            <a:r>
              <a:rPr lang="en-US" sz="28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= CaCl</a:t>
            </a:r>
            <a:r>
              <a:rPr lang="en-US" sz="28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+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28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 + CO</a:t>
            </a:r>
            <a:r>
              <a:rPr lang="en-US" sz="2800" baseline="-25000" dirty="0">
                <a:latin typeface="Arial" pitchFamily="34" charset="0"/>
                <a:cs typeface="Arial" pitchFamily="34" charset="0"/>
              </a:rPr>
              <a:t>2</a:t>
            </a:r>
            <a:endParaRPr lang="ru-RU" sz="2800" baseline="-25000" dirty="0">
              <a:latin typeface="Arial" pitchFamily="34" charset="0"/>
              <a:cs typeface="Arial" pitchFamily="34" charset="0"/>
            </a:endParaRPr>
          </a:p>
          <a:p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	 2</a:t>
            </a:r>
            <a:r>
              <a:rPr lang="en-US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моль	   1 моль</a:t>
            </a:r>
            <a:b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        0,</a:t>
            </a:r>
            <a:r>
              <a:rPr lang="en-US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 моль</a:t>
            </a:r>
            <a:r>
              <a:rPr lang="en-US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0,25</a:t>
            </a:r>
            <a:r>
              <a:rPr lang="en-US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моль</a:t>
            </a: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42876" y="354213"/>
            <a:ext cx="119428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ru-RU" sz="4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69913" y="1796243"/>
            <a:ext cx="10787138" cy="4643471"/>
          </a:xfrm>
          <a:prstGeom prst="rect">
            <a:avLst/>
          </a:prstGeom>
        </p:spPr>
        <p:txBody>
          <a:bodyPr vert="horz" lIns="109597" tIns="54799" rIns="109597" bIns="54799" rtlCol="0">
            <a:normAutofit/>
          </a:bodyPr>
          <a:lstStyle/>
          <a:p>
            <a:pPr marL="410988" marR="0" lvl="0" indent="-410988" algn="l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Вычисляем количество вещества углекислого газа и хлорида кальция: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8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algn="l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</a:t>
            </a:r>
          </a:p>
          <a:p>
            <a:pPr marL="0" marR="0" lvl="0" indent="0" algn="l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HCl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r>
              <a:rPr kumimoji="0" lang="ru-RU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ост.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2 моль – 0,50 моль = 1,5 моль</a:t>
            </a:r>
          </a:p>
          <a:p>
            <a:pPr marL="410988" marR="0" lvl="0" indent="-410988" algn="l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=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CaCO</a:t>
            </a:r>
            <a:r>
              <a:rPr kumimoji="0" lang="ru-RU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 0,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5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моль</a:t>
            </a:r>
          </a:p>
          <a:p>
            <a:pPr marL="410988" marR="0" lvl="0" indent="-410988" algn="l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CaCl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=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 0,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5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моль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727037" y="2768703"/>
            <a:ext cx="1107289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Arial" pitchFamily="34" charset="0"/>
                <a:cs typeface="Arial" pitchFamily="34" charset="0"/>
              </a:rPr>
              <a:t>2HCl + CaCO</a:t>
            </a:r>
            <a:r>
              <a:rPr lang="en-US" sz="2800" baseline="-25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= CaCl</a:t>
            </a:r>
            <a:r>
              <a:rPr lang="en-US" sz="28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+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2800" baseline="-25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 + CO</a:t>
            </a:r>
            <a:r>
              <a:rPr lang="en-US" sz="2800" baseline="-25000" dirty="0">
                <a:latin typeface="Arial" pitchFamily="34" charset="0"/>
                <a:cs typeface="Arial" pitchFamily="34" charset="0"/>
              </a:rPr>
              <a:t>2</a:t>
            </a:r>
            <a:endParaRPr lang="ru-RU" sz="2800" baseline="-25000" dirty="0">
              <a:latin typeface="Arial" pitchFamily="34" charset="0"/>
              <a:cs typeface="Arial" pitchFamily="34" charset="0"/>
            </a:endParaRPr>
          </a:p>
          <a:p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	   </a:t>
            </a:r>
            <a:r>
              <a:rPr lang="ru-RU" sz="2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моль       </a:t>
            </a:r>
            <a:r>
              <a:rPr lang="ru-RU" sz="2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 моль</a:t>
            </a:r>
            <a:r>
              <a:rPr lang="en-US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моль</a:t>
            </a:r>
            <a:b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            </a:t>
            </a:r>
            <a:r>
              <a:rPr lang="ru-RU" sz="2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0,</a:t>
            </a:r>
            <a:r>
              <a:rPr lang="en-US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 моль</a:t>
            </a:r>
            <a:r>
              <a:rPr lang="en-US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0,25</a:t>
            </a:r>
            <a:r>
              <a:rPr lang="en-US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моль      </a:t>
            </a:r>
            <a:r>
              <a:rPr lang="ru-RU" sz="28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0,25 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моль</a:t>
            </a: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42876" y="354213"/>
            <a:ext cx="119428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ru-RU" sz="4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55599" y="2042330"/>
            <a:ext cx="11144328" cy="3111500"/>
          </a:xfrm>
          <a:prstGeom prst="rect">
            <a:avLst/>
          </a:prstGeom>
        </p:spPr>
        <p:txBody>
          <a:bodyPr vert="horz" lIns="109597" tIns="54799" rIns="109597" bIns="54799" rtlCol="0">
            <a:normAutofit/>
          </a:bodyPr>
          <a:lstStyle/>
          <a:p>
            <a:pPr marL="410988" marR="0" lvl="0" indent="-410988" algn="l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4) Рассчиты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ваем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массу раствора и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масс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овые доли веществ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  <a:endParaRPr kumimoji="0" lang="ru-RU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10988" marR="0" lvl="0" indent="-410988" algn="ctr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ru-RU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n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 </a:t>
            </a:r>
            <a:r>
              <a:rPr kumimoji="0" lang="en-US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endParaRPr kumimoji="0" lang="ru-RU" sz="2800" b="0" i="0" u="none" strike="noStrike" kern="1200" cap="none" spc="0" normalizeH="0" baseline="-2500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10988" marR="0" lvl="0" indent="-410988" algn="l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HCl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r>
              <a:rPr kumimoji="0" lang="ru-RU" sz="28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ост.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1,5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моль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36,5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г/моль = 54,75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г</a:t>
            </a:r>
          </a:p>
          <a:p>
            <a:pPr marL="410988" marR="0" lvl="0" indent="-410988" algn="l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CaCO</a:t>
            </a:r>
            <a:r>
              <a:rPr kumimoji="0" lang="en-US" sz="28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3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=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0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5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моль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100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г/моль =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25 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г</a:t>
            </a:r>
          </a:p>
          <a:p>
            <a:pPr marL="410988" marR="0" lvl="0" indent="-410988" algn="l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</a:t>
            </a:r>
            <a:r>
              <a:rPr kumimoji="0" lang="en-US" sz="28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=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0,25 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моль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44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г/моль =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11 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г</a:t>
            </a:r>
          </a:p>
          <a:p>
            <a:pPr marL="410988" marR="0" lvl="0" indent="-410988" algn="l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CaCl</a:t>
            </a:r>
            <a:r>
              <a:rPr kumimoji="0" lang="en-US" sz="28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=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0,25 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моль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111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г/моль =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27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,75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г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Rot="1" noChangeArrowheads="1"/>
          </p:cNvSpPr>
          <p:nvPr/>
        </p:nvSpPr>
        <p:spPr>
          <a:xfrm>
            <a:off x="369847" y="1367616"/>
            <a:ext cx="11430080" cy="1428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0" marR="0" lvl="0" indent="0" algn="just" defTabSz="10959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6" y="354213"/>
            <a:ext cx="119428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ХЛОРИД ВОДОРОДА</a:t>
            </a:r>
          </a:p>
          <a:p>
            <a:pPr algn="ctr"/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7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298409" y="1285859"/>
            <a:ext cx="11644394" cy="5735653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Галогеноводородные кислоты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образуются при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растворении</a:t>
            </a:r>
          </a:p>
          <a:p>
            <a:pPr algn="just">
              <a:buNone/>
            </a:pP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галогеноводородов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в воде.</a:t>
            </a:r>
          </a:p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Фтороводородная   кислота ( плавиковая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 -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HF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Хлороводородная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кислота (соляная) 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HCl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Бромоводородная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кислота 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HBr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Йодоводородная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кислота 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- HI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Оксокислоты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       Хлорная 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       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НСlO</a:t>
            </a:r>
            <a:r>
              <a:rPr lang="ru-RU" sz="2800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                  Сl</a:t>
            </a:r>
            <a:r>
              <a:rPr lang="ru-RU" sz="2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ru-RU" sz="2800" baseline="-25000" dirty="0" smtClean="0">
                <a:latin typeface="Arial" pitchFamily="34" charset="0"/>
                <a:cs typeface="Arial" pitchFamily="34" charset="0"/>
              </a:rPr>
              <a:t>7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       Хлорноватая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      НСlO</a:t>
            </a:r>
            <a:r>
              <a:rPr lang="ru-RU" sz="2800" baseline="-25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800" baseline="-25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                 Сl</a:t>
            </a:r>
            <a:r>
              <a:rPr lang="ru-RU" sz="2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ru-RU" sz="2800" baseline="-25000" dirty="0" smtClean="0">
                <a:latin typeface="Arial" pitchFamily="34" charset="0"/>
                <a:cs typeface="Arial" pitchFamily="34" charset="0"/>
              </a:rPr>
              <a:t>5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       Хлористая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    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НСlO</a:t>
            </a:r>
            <a:r>
              <a:rPr lang="ru-RU" sz="2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                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Сl</a:t>
            </a:r>
            <a:r>
              <a:rPr lang="ru-RU" sz="2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ru-RU" sz="2800" baseline="-250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2800" baseline="-25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       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Хлорноватистая -  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НСlO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                  Сl</a:t>
            </a:r>
            <a:r>
              <a:rPr lang="ru-RU" sz="2800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O.</a:t>
            </a:r>
          </a:p>
          <a:p>
            <a:pPr algn="just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42876" y="354213"/>
            <a:ext cx="119428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ru-RU" sz="4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98409" y="1694662"/>
            <a:ext cx="11358642" cy="2673350"/>
          </a:xfrm>
          <a:prstGeom prst="rect">
            <a:avLst/>
          </a:prstGeom>
        </p:spPr>
        <p:txBody>
          <a:bodyPr vert="horz" lIns="109597" tIns="54799" rIns="109597" bIns="54799" rtlCol="0">
            <a:normAutofit fontScale="92500" lnSpcReduction="10000"/>
          </a:bodyPr>
          <a:lstStyle/>
          <a:p>
            <a:pPr marL="410988" marR="0" lvl="0" indent="-410988" algn="l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4)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Рассчиты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ваем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массу раствора и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масс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овые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доли веществ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10988" marR="0" lvl="0" indent="-410988" algn="ctr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=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·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endParaRPr kumimoji="0" lang="ru-RU" sz="2800" b="0" i="0" u="none" strike="noStrike" kern="120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10988" marR="0" lvl="0" indent="-410988" algn="l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р-ра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= 1000 г + 73 г + 25 г – 11 г = 1087 г</a:t>
            </a:r>
          </a:p>
          <a:p>
            <a:pPr marL="410988" marR="0" lvl="0" indent="-410988" algn="ctr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l-G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ω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m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в-ва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</a:t>
            </a: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/ m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ru-RU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р-ра</a:t>
            </a: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10988" marR="0" lvl="0" indent="-410988" algn="l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</a:t>
            </a:r>
            <a:r>
              <a:rPr kumimoji="0" lang="el-G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ω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HCl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= 54,75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г /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1087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г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0,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050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или 5,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0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%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10988" marR="0" lvl="0" indent="-410988" algn="l" defTabSz="10959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</a:t>
            </a:r>
            <a:r>
              <a:rPr kumimoji="0" lang="el-GR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ω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(CaCl</a:t>
            </a:r>
            <a:r>
              <a:rPr kumimoji="0" lang="en-US" sz="2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) = 27,75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г /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1087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г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=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0,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026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или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6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%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14309" y="4771227"/>
            <a:ext cx="113586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i="1" dirty="0">
                <a:latin typeface="Arial" pitchFamily="34" charset="0"/>
                <a:cs typeface="Arial" pitchFamily="34" charset="0"/>
              </a:rPr>
              <a:t>Ответ: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массовая доля соляной кислоты и хлорида кальция в полученном растворе составляет 5,0 % и 2,6 % соответственно.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85746" y="5916494"/>
            <a:ext cx="83948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27</a:t>
            </a:r>
            <a:r>
              <a:rPr lang="en-US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ru-RU" sz="28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34 %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(55,86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%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31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,5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3 %)</a:t>
            </a: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57" y="280518"/>
            <a:ext cx="12169774" cy="1323437"/>
          </a:xfrm>
          <a:prstGeom prst="rect">
            <a:avLst/>
          </a:prstGeom>
          <a:noFill/>
        </p:spPr>
        <p:txBody>
          <a:bodyPr wrap="square" lIns="91433" tIns="45719" rIns="91433" bIns="45719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</a:t>
            </a:r>
          </a:p>
          <a:p>
            <a:endParaRPr lang="ru-RU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8409" y="367487"/>
            <a:ext cx="11644394" cy="646329"/>
          </a:xfrm>
          <a:prstGeom prst="rect">
            <a:avLst/>
          </a:prstGeom>
        </p:spPr>
        <p:txBody>
          <a:bodyPr wrap="square" lIns="91433" tIns="45719" rIns="91433" bIns="45719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ЗАДАНИЕ ДЛЯ САМОСТОЯТЕЛЬНОЙ РАБОТЫ </a:t>
            </a:r>
            <a:endParaRPr lang="ru-RU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98475" y="2010558"/>
            <a:ext cx="10787139" cy="1754324"/>
          </a:xfrm>
          <a:prstGeom prst="rect">
            <a:avLst/>
          </a:prstGeom>
        </p:spPr>
        <p:txBody>
          <a:bodyPr wrap="square" lIns="91431" tIns="45719" rIns="91431" bIns="45719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1. Прочитать §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(стр.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99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102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2. Письменно ответить на вопросы 1-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(стр.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102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4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1747" y="3939384"/>
            <a:ext cx="4000488" cy="264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6364883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Rot="1" noChangeArrowheads="1"/>
          </p:cNvSpPr>
          <p:nvPr/>
        </p:nvSpPr>
        <p:spPr>
          <a:xfrm>
            <a:off x="369847" y="1367616"/>
            <a:ext cx="11430080" cy="1428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0" marR="0" lvl="0" indent="0" algn="just" defTabSz="10959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6" y="354213"/>
            <a:ext cx="119428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ХЛОРИД ВОДОРОДА</a:t>
            </a:r>
          </a:p>
          <a:p>
            <a:pPr algn="ctr"/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441286" y="2347778"/>
            <a:ext cx="6929486" cy="4663440"/>
          </a:xfrm>
          <a:prstGeom prst="rect">
            <a:avLst/>
          </a:prstGeom>
        </p:spPr>
        <p:txBody>
          <a:bodyPr/>
          <a:lstStyle/>
          <a:p>
            <a:pPr algn="ctr">
              <a:buNone/>
            </a:pPr>
            <a:r>
              <a:rPr lang="ru-RU" sz="2800" cap="all" dirty="0" smtClean="0">
                <a:latin typeface="Arial" pitchFamily="34" charset="0"/>
                <a:cs typeface="Arial" pitchFamily="34" charset="0"/>
              </a:rPr>
              <a:t>Из </a:t>
            </a:r>
            <a:r>
              <a:rPr lang="ru-RU" sz="2800" cap="all" dirty="0" smtClean="0">
                <a:latin typeface="Arial" pitchFamily="34" charset="0"/>
                <a:cs typeface="Arial" pitchFamily="34" charset="0"/>
              </a:rPr>
              <a:t>всех </a:t>
            </a:r>
            <a:r>
              <a:rPr lang="ru-RU" sz="2800" cap="all" dirty="0" err="1" smtClean="0">
                <a:latin typeface="Arial" pitchFamily="34" charset="0"/>
                <a:cs typeface="Arial" pitchFamily="34" charset="0"/>
              </a:rPr>
              <a:t>галогеноводородов</a:t>
            </a:r>
            <a:endParaRPr lang="ru-RU" sz="2800" cap="all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2800" cap="all" dirty="0" smtClean="0">
                <a:latin typeface="Arial" pitchFamily="34" charset="0"/>
                <a:cs typeface="Arial" pitchFamily="34" charset="0"/>
              </a:rPr>
              <a:t>особенно </a:t>
            </a:r>
            <a:r>
              <a:rPr lang="ru-RU" sz="2800" cap="all" dirty="0" smtClean="0">
                <a:latin typeface="Arial" pitchFamily="34" charset="0"/>
                <a:cs typeface="Arial" pitchFamily="34" charset="0"/>
              </a:rPr>
              <a:t>большое </a:t>
            </a:r>
            <a:r>
              <a:rPr lang="ru-RU" sz="2800" cap="all" dirty="0" smtClean="0">
                <a:latin typeface="Arial" pitchFamily="34" charset="0"/>
                <a:cs typeface="Arial" pitchFamily="34" charset="0"/>
              </a:rPr>
              <a:t>значение</a:t>
            </a:r>
          </a:p>
          <a:p>
            <a:pPr algn="ctr">
              <a:buNone/>
            </a:pPr>
            <a:r>
              <a:rPr lang="ru-RU" sz="2800" cap="all" dirty="0" smtClean="0">
                <a:latin typeface="Arial" pitchFamily="34" charset="0"/>
                <a:cs typeface="Arial" pitchFamily="34" charset="0"/>
              </a:rPr>
              <a:t>имеют </a:t>
            </a:r>
            <a:r>
              <a:rPr lang="ru-RU" sz="2800" cap="all" dirty="0" err="1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хлороводород</a:t>
            </a:r>
            <a:r>
              <a:rPr lang="ru-RU" sz="2800" cap="all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800" cap="all" dirty="0" smtClean="0">
                <a:latin typeface="Arial" pitchFamily="34" charset="0"/>
                <a:cs typeface="Arial" pitchFamily="34" charset="0"/>
              </a:rPr>
              <a:t>его</a:t>
            </a:r>
          </a:p>
          <a:p>
            <a:pPr algn="ctr">
              <a:buNone/>
            </a:pPr>
            <a:r>
              <a:rPr lang="ru-RU" sz="2800" cap="all" dirty="0" smtClean="0">
                <a:latin typeface="Arial" pitchFamily="34" charset="0"/>
                <a:cs typeface="Arial" pitchFamily="34" charset="0"/>
              </a:rPr>
              <a:t>раствор </a:t>
            </a:r>
            <a:r>
              <a:rPr lang="ru-RU" sz="2800" cap="all" dirty="0" smtClean="0">
                <a:latin typeface="Arial" pitchFamily="34" charset="0"/>
                <a:cs typeface="Arial" pitchFamily="34" charset="0"/>
              </a:rPr>
              <a:t>в воде — </a:t>
            </a:r>
            <a:r>
              <a:rPr lang="ru-RU" sz="2800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соляная</a:t>
            </a:r>
          </a:p>
          <a:p>
            <a:pPr algn="ctr">
              <a:buNone/>
            </a:pPr>
            <a:r>
              <a:rPr lang="ru-RU" sz="2800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кислота</a:t>
            </a:r>
            <a:r>
              <a:rPr lang="ru-RU" sz="2800" cap="all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Содержимое 3" descr="i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7585085" y="1653368"/>
            <a:ext cx="3643338" cy="4000528"/>
          </a:xfrm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Rot="1" noChangeArrowheads="1"/>
          </p:cNvSpPr>
          <p:nvPr/>
        </p:nvSpPr>
        <p:spPr>
          <a:xfrm>
            <a:off x="369847" y="1367616"/>
            <a:ext cx="11430080" cy="1428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0" marR="0" lvl="0" indent="0" algn="just" defTabSz="10959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6" y="354213"/>
            <a:ext cx="119428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ХЛОРИД ВОДОРОДА</a:t>
            </a:r>
          </a:p>
          <a:p>
            <a:pPr algn="ctr"/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1285" y="2494301"/>
            <a:ext cx="1150151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Хлорид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водорода — одно из самых важных соединений хлора. Его химическая формула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HCl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 Относительная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молекулярная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масса 36,5. Структурная формула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—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атомы в молекуле связаны полярной ковалентной связью.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Электронная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формула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Н:С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2723" y="1939120"/>
            <a:ext cx="68923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Был открыт в 1772 году Д.Пристли.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Rot="1" noChangeArrowheads="1"/>
          </p:cNvSpPr>
          <p:nvPr/>
        </p:nvSpPr>
        <p:spPr>
          <a:xfrm>
            <a:off x="369847" y="1367616"/>
            <a:ext cx="11430080" cy="1428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0" marR="0" lvl="0" indent="0" algn="just" defTabSz="10959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6" y="354213"/>
            <a:ext cx="119428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ХЛОРИД ВОДОРОДА</a:t>
            </a:r>
          </a:p>
          <a:p>
            <a:pPr algn="ctr"/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9847" y="1796244"/>
            <a:ext cx="114300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Химическая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связь в молекуле ковалентная, сильнополярная.</a:t>
            </a:r>
          </a:p>
          <a:p>
            <a:pPr algn="just"/>
            <a:r>
              <a:rPr lang="en-US" sz="3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Хлороводород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- бесцветный газ, немного тяжелее воздуха, с резким запахом, во влажном воздухе дымит. </a:t>
            </a:r>
            <a:endParaRPr lang="ru-RU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9847" y="3771095"/>
            <a:ext cx="1135864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Очень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хорошо растворяется в воде, то есть в одном объеме воды растворяются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500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объемов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HCl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Rot="1" noChangeArrowheads="1"/>
          </p:cNvSpPr>
          <p:nvPr/>
        </p:nvSpPr>
        <p:spPr>
          <a:xfrm>
            <a:off x="369847" y="1367616"/>
            <a:ext cx="11430080" cy="1428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0" marR="0" lvl="0" indent="0" algn="just" defTabSz="10959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6" y="354213"/>
            <a:ext cx="119428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ХЛОРИД ВОДОРОДА</a:t>
            </a:r>
          </a:p>
          <a:p>
            <a:pPr algn="ctr"/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409" y="1581930"/>
            <a:ext cx="115729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Так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если заполненный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хлороводородом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цилиндр закрыть  стеклянной   пластинкой,   опрокинуть  вверх  дном, внести в воду и пластинку убрать, то вода заполнит цилиндр.</a:t>
            </a:r>
          </a:p>
          <a:p>
            <a:pPr lvl="0" algn="just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55731" y="3225004"/>
            <a:ext cx="835824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1727169" y="5868210"/>
            <a:ext cx="1071570" cy="2143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Rot="1" noChangeArrowheads="1"/>
          </p:cNvSpPr>
          <p:nvPr/>
        </p:nvSpPr>
        <p:spPr>
          <a:xfrm>
            <a:off x="369847" y="1367616"/>
            <a:ext cx="11430080" cy="1428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0" marR="0" lvl="0" indent="0" algn="just" defTabSz="10959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6" y="354213"/>
            <a:ext cx="119428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ХЛОРИД ВОДОРОДА</a:t>
            </a:r>
          </a:p>
          <a:p>
            <a:pPr algn="ctr"/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409" y="1724806"/>
            <a:ext cx="115729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отличие от соляной кислоты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хлороводород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при обычных условиях не реагирует ни с металлами, ни с их оксидами.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13119" y="3439318"/>
            <a:ext cx="4572031" cy="29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Rot="1" noChangeArrowheads="1"/>
          </p:cNvSpPr>
          <p:nvPr/>
        </p:nvSpPr>
        <p:spPr>
          <a:xfrm>
            <a:off x="369847" y="1367616"/>
            <a:ext cx="11430080" cy="1428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0" marR="0" lvl="0" indent="0" algn="just" defTabSz="10959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6" y="354213"/>
            <a:ext cx="119428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ХЛОРИД ВОДОРОДА</a:t>
            </a:r>
          </a:p>
          <a:p>
            <a:pPr algn="ctr"/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285721" y="1153302"/>
            <a:ext cx="11657082" cy="4703777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None/>
            </a:pPr>
            <a:endParaRPr lang="en-US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промышленности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3000" dirty="0" err="1" smtClean="0">
                <a:latin typeface="Arial" pitchFamily="34" charset="0"/>
                <a:cs typeface="Arial" pitchFamily="34" charset="0"/>
              </a:rPr>
              <a:t>хлороводород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 получают сжиганием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3000" dirty="0" smtClean="0">
                <a:latin typeface="Arial" pitchFamily="34" charset="0"/>
                <a:cs typeface="Arial" pitchFamily="34" charset="0"/>
              </a:rPr>
              <a:t>водорода в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хлоре</a:t>
            </a:r>
            <a:r>
              <a:rPr lang="ru-RU" sz="3000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</a:t>
            </a:r>
            <a:endParaRPr lang="en-US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C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→ 2HCl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Свет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Cl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→ CH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Cl+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endPara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800" dirty="0" smtClean="0"/>
          </a:p>
          <a:p>
            <a:pPr algn="just" eaLnBrk="1" hangingPunct="1"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C:\Users\Windows 7\Desktop\img10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2011" y="2796376"/>
            <a:ext cx="557216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Rot="1" noChangeArrowheads="1"/>
          </p:cNvSpPr>
          <p:nvPr/>
        </p:nvSpPr>
        <p:spPr>
          <a:xfrm>
            <a:off x="369847" y="1367616"/>
            <a:ext cx="11430080" cy="142876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pPr marL="0" marR="0" lvl="0" indent="0" algn="just" defTabSz="1095975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60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2876" y="354213"/>
            <a:ext cx="119428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ХЛОРИД ВОДОРОДА</a:t>
            </a:r>
          </a:p>
          <a:p>
            <a:pPr algn="ctr"/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285721" y="1439054"/>
            <a:ext cx="11585644" cy="4703777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лаборатории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хлороводород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получают нагреванием хлорида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натрия с концентрированной серной кислотой . смесь этих веществ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реагирует уже при комнатном температуре,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но при этом образуется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гидросульфат калия: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NaCl</a:t>
            </a:r>
            <a:r>
              <a:rPr lang="ru-RU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(ТВ.)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H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(КОНЦ)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→ NaHSO</a:t>
            </a:r>
            <a:r>
              <a:rPr lang="en-US" sz="2800" baseline="-25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</a:t>
            </a:r>
            <a:r>
              <a:rPr lang="en-US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HCl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↑</a:t>
            </a:r>
            <a:endPara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 eaLnBrk="1" hangingPunct="1">
              <a:buFont typeface="Wingdings" pitchFamily="2" charset="2"/>
              <a:buNone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C:\Users\Windows 7\Desktop\img1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3647" y="3296442"/>
            <a:ext cx="421484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98409" y="4296574"/>
            <a:ext cx="6786610" cy="1784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SzPct val="25000"/>
            </a:pPr>
            <a:r>
              <a:rPr lang="ru" sz="2800" dirty="0" smtClean="0"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При сильном нагревании получается сульфат </a:t>
            </a:r>
            <a:r>
              <a:rPr lang="ru" sz="2800" dirty="0" smtClean="0"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натрия: </a:t>
            </a:r>
            <a:endParaRPr lang="ru" sz="2800" dirty="0" smtClean="0">
              <a:latin typeface="Arial" pitchFamily="34" charset="0"/>
              <a:ea typeface="Times New Roman"/>
              <a:cs typeface="Arial" pitchFamily="34" charset="0"/>
              <a:sym typeface="Times New Roman"/>
            </a:endParaRPr>
          </a:p>
          <a:p>
            <a:pPr lvl="0">
              <a:lnSpc>
                <a:spcPct val="115000"/>
              </a:lnSpc>
              <a:spcBef>
                <a:spcPts val="1600"/>
              </a:spcBef>
              <a:buClr>
                <a:schemeClr val="dk2"/>
              </a:buClr>
              <a:buSzPct val="25000"/>
            </a:pPr>
            <a:r>
              <a:rPr lang="ru" sz="2800" dirty="0" smtClean="0"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2NaCl + H</a:t>
            </a:r>
            <a:r>
              <a:rPr lang="ru" sz="2800" baseline="-25000" dirty="0" smtClean="0"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2</a:t>
            </a:r>
            <a:r>
              <a:rPr lang="ru" sz="2800" dirty="0" smtClean="0"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SO</a:t>
            </a:r>
            <a:r>
              <a:rPr lang="ru" sz="2800" baseline="-25000" dirty="0" smtClean="0"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4</a:t>
            </a:r>
            <a:r>
              <a:rPr lang="ru" sz="2800" dirty="0" smtClean="0"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 = Na</a:t>
            </a:r>
            <a:r>
              <a:rPr lang="ru" sz="2800" baseline="-25000" dirty="0" smtClean="0"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2</a:t>
            </a:r>
            <a:r>
              <a:rPr lang="ru" sz="2800" dirty="0" smtClean="0"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SO</a:t>
            </a:r>
            <a:r>
              <a:rPr lang="ru" sz="2800" baseline="-25000" dirty="0" smtClean="0"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4 </a:t>
            </a:r>
            <a:r>
              <a:rPr lang="ru" sz="2800" dirty="0" smtClean="0">
                <a:latin typeface="Arial" pitchFamily="34" charset="0"/>
                <a:ea typeface="Times New Roman"/>
                <a:cs typeface="Arial" pitchFamily="34" charset="0"/>
                <a:sym typeface="Times New Roman"/>
              </a:rPr>
              <a:t>+ 2HCl↑</a:t>
            </a:r>
            <a:endParaRPr lang="ru" sz="2800" dirty="0">
              <a:latin typeface="Arial" pitchFamily="34" charset="0"/>
              <a:ea typeface="Times New Roman"/>
              <a:cs typeface="Arial" pitchFamily="34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648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7033</TotalTime>
  <Words>951</Words>
  <PresentationFormat>Произвольный</PresentationFormat>
  <Paragraphs>174</Paragraphs>
  <Slides>21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7</cp:lastModifiedBy>
  <cp:revision>188</cp:revision>
  <dcterms:created xsi:type="dcterms:W3CDTF">2020-05-06T17:43:33Z</dcterms:created>
  <dcterms:modified xsi:type="dcterms:W3CDTF">2020-11-08T19:24:59Z</dcterms:modified>
</cp:coreProperties>
</file>