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2" r:id="rId2"/>
    <p:sldId id="422" r:id="rId3"/>
    <p:sldId id="515" r:id="rId4"/>
    <p:sldId id="514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526" r:id="rId16"/>
    <p:sldId id="527" r:id="rId17"/>
    <p:sldId id="528" r:id="rId18"/>
    <p:sldId id="529" r:id="rId19"/>
    <p:sldId id="531" r:id="rId20"/>
    <p:sldId id="532" r:id="rId21"/>
    <p:sldId id="530" r:id="rId22"/>
    <p:sldId id="496" r:id="rId23"/>
  </p:sldIdLst>
  <p:sldSz cx="12169775" cy="7021513"/>
  <p:notesSz cx="6858000" cy="9144000"/>
  <p:defaultTextStyle>
    <a:defPPr>
      <a:defRPr lang="ru-RU"/>
    </a:defPPr>
    <a:lvl1pPr marL="0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7987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5975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3959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1944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39928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87915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35900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3886" algn="l" defTabSz="109597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0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23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4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62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86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609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2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48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70" algn="l" defTabSz="9138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6"/>
            <a:ext cx="10344309" cy="1505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7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3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7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1"/>
            <a:ext cx="3322349" cy="981714"/>
          </a:xfrm>
        </p:spPr>
        <p:txBody>
          <a:bodyPr>
            <a:noAutofit/>
          </a:bodyPr>
          <a:lstStyle>
            <a:lvl1pPr marL="0" indent="0">
              <a:buNone/>
              <a:defRPr sz="1300"/>
            </a:lvl1pPr>
            <a:lvl2pPr marL="153419" indent="-153419">
              <a:buFont typeface="Arial" panose="020B0604020202020204" pitchFamily="34" charset="0"/>
              <a:buChar char="•"/>
              <a:defRPr sz="1300"/>
            </a:lvl2pPr>
            <a:lvl3pPr marL="306835" indent="-153419">
              <a:defRPr sz="1300"/>
            </a:lvl3pPr>
            <a:lvl4pPr marL="536964" indent="-230126">
              <a:defRPr sz="1300"/>
            </a:lvl4pPr>
            <a:lvl5pPr marL="767092" indent="-230126"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1"/>
            <a:ext cx="10344310" cy="41609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6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5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4"/>
            <a:ext cx="3850634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1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2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0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959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39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19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99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79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5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38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3"/>
            <a:ext cx="5377097" cy="655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7987" indent="0">
              <a:buNone/>
              <a:defRPr sz="2400" b="1"/>
            </a:lvl2pPr>
            <a:lvl3pPr marL="1095975" indent="0">
              <a:buNone/>
              <a:defRPr sz="2100" b="1"/>
            </a:lvl3pPr>
            <a:lvl4pPr marL="1643959" indent="0">
              <a:buNone/>
              <a:defRPr sz="1900" b="1"/>
            </a:lvl4pPr>
            <a:lvl5pPr marL="2191944" indent="0">
              <a:buNone/>
              <a:defRPr sz="1900" b="1"/>
            </a:lvl5pPr>
            <a:lvl6pPr marL="2739928" indent="0">
              <a:buNone/>
              <a:defRPr sz="1900" b="1"/>
            </a:lvl6pPr>
            <a:lvl7pPr marL="3287915" indent="0">
              <a:buNone/>
              <a:defRPr sz="1900" b="1"/>
            </a:lvl7pPr>
            <a:lvl8pPr marL="3835900" indent="0">
              <a:buNone/>
              <a:defRPr sz="1900" b="1"/>
            </a:lvl8pPr>
            <a:lvl9pPr marL="43838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3"/>
            <a:ext cx="5379210" cy="6550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47987" indent="0">
              <a:buNone/>
              <a:defRPr sz="2400" b="1"/>
            </a:lvl2pPr>
            <a:lvl3pPr marL="1095975" indent="0">
              <a:buNone/>
              <a:defRPr sz="2100" b="1"/>
            </a:lvl3pPr>
            <a:lvl4pPr marL="1643959" indent="0">
              <a:buNone/>
              <a:defRPr sz="1900" b="1"/>
            </a:lvl4pPr>
            <a:lvl5pPr marL="2191944" indent="0">
              <a:buNone/>
              <a:defRPr sz="1900" b="1"/>
            </a:lvl5pPr>
            <a:lvl6pPr marL="2739928" indent="0">
              <a:buNone/>
              <a:defRPr sz="1900" b="1"/>
            </a:lvl6pPr>
            <a:lvl7pPr marL="3287915" indent="0">
              <a:buNone/>
              <a:defRPr sz="1900" b="1"/>
            </a:lvl7pPr>
            <a:lvl8pPr marL="3835900" indent="0">
              <a:buNone/>
              <a:defRPr sz="1900" b="1"/>
            </a:lvl8pPr>
            <a:lvl9pPr marL="4383886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7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7987" indent="0">
              <a:buNone/>
              <a:defRPr sz="1300"/>
            </a:lvl2pPr>
            <a:lvl3pPr marL="1095975" indent="0">
              <a:buNone/>
              <a:defRPr sz="1200"/>
            </a:lvl3pPr>
            <a:lvl4pPr marL="1643959" indent="0">
              <a:buNone/>
              <a:defRPr sz="1100"/>
            </a:lvl4pPr>
            <a:lvl5pPr marL="2191944" indent="0">
              <a:buNone/>
              <a:defRPr sz="1100"/>
            </a:lvl5pPr>
            <a:lvl6pPr marL="2739928" indent="0">
              <a:buNone/>
              <a:defRPr sz="1100"/>
            </a:lvl6pPr>
            <a:lvl7pPr marL="3287915" indent="0">
              <a:buNone/>
              <a:defRPr sz="1100"/>
            </a:lvl7pPr>
            <a:lvl8pPr marL="3835900" indent="0">
              <a:buNone/>
              <a:defRPr sz="1100"/>
            </a:lvl8pPr>
            <a:lvl9pPr marL="43838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7987" indent="0">
              <a:buNone/>
              <a:defRPr sz="3400"/>
            </a:lvl2pPr>
            <a:lvl3pPr marL="1095975" indent="0">
              <a:buNone/>
              <a:defRPr sz="3000"/>
            </a:lvl3pPr>
            <a:lvl4pPr marL="1643959" indent="0">
              <a:buNone/>
              <a:defRPr sz="2400"/>
            </a:lvl4pPr>
            <a:lvl5pPr marL="2191944" indent="0">
              <a:buNone/>
              <a:defRPr sz="2400"/>
            </a:lvl5pPr>
            <a:lvl6pPr marL="2739928" indent="0">
              <a:buNone/>
              <a:defRPr sz="2400"/>
            </a:lvl6pPr>
            <a:lvl7pPr marL="3287915" indent="0">
              <a:buNone/>
              <a:defRPr sz="2400"/>
            </a:lvl7pPr>
            <a:lvl8pPr marL="3835900" indent="0">
              <a:buNone/>
              <a:defRPr sz="2400"/>
            </a:lvl8pPr>
            <a:lvl9pPr marL="4383886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2"/>
            <a:ext cx="7301865" cy="824051"/>
          </a:xfrm>
        </p:spPr>
        <p:txBody>
          <a:bodyPr/>
          <a:lstStyle>
            <a:lvl1pPr marL="0" indent="0">
              <a:buNone/>
              <a:defRPr sz="1700"/>
            </a:lvl1pPr>
            <a:lvl2pPr marL="547987" indent="0">
              <a:buNone/>
              <a:defRPr sz="1300"/>
            </a:lvl2pPr>
            <a:lvl3pPr marL="1095975" indent="0">
              <a:buNone/>
              <a:defRPr sz="1200"/>
            </a:lvl3pPr>
            <a:lvl4pPr marL="1643959" indent="0">
              <a:buNone/>
              <a:defRPr sz="1100"/>
            </a:lvl4pPr>
            <a:lvl5pPr marL="2191944" indent="0">
              <a:buNone/>
              <a:defRPr sz="1100"/>
            </a:lvl5pPr>
            <a:lvl6pPr marL="2739928" indent="0">
              <a:buNone/>
              <a:defRPr sz="1100"/>
            </a:lvl6pPr>
            <a:lvl7pPr marL="3287915" indent="0">
              <a:buNone/>
              <a:defRPr sz="1100"/>
            </a:lvl7pPr>
            <a:lvl8pPr marL="3835900" indent="0">
              <a:buNone/>
              <a:defRPr sz="1100"/>
            </a:lvl8pPr>
            <a:lvl9pPr marL="4383886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597" tIns="54799" rIns="109597" bIns="5479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597" tIns="54799" rIns="109597" bIns="547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597" tIns="54799" rIns="109597" bIns="547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597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988" indent="-410988" algn="l" defTabSz="109597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476" indent="-342492" algn="l" defTabSz="109597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966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951" indent="-273993" algn="l" defTabSz="109597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935" indent="-273993" algn="l" defTabSz="109597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3922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1907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9895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7879" indent="-273993" algn="l" defTabSz="10959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7987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975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959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1944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39928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87915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5900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3886" algn="l" defTabSz="109597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5"/>
            <a:ext cx="12152345" cy="22088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369980" y="1653371"/>
            <a:ext cx="7215238" cy="4502813"/>
          </a:xfrm>
          <a:prstGeom prst="rect">
            <a:avLst/>
          </a:prstGeom>
        </p:spPr>
        <p:txBody>
          <a:bodyPr wrap="square" lIns="0" tIns="29505" rIns="0" bIns="0">
            <a:spAutoFit/>
          </a:bodyPr>
          <a:lstStyle/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spcBef>
                <a:spcPts val="232"/>
              </a:spcBef>
              <a:defRPr/>
            </a:pPr>
            <a:r>
              <a:rPr lang="uz-Cyrl-UZ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:</a:t>
            </a:r>
            <a:r>
              <a:rPr lang="en-US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Хлор</a:t>
            </a:r>
            <a:endParaRPr lang="ru-RU" sz="5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898">
              <a:lnSpc>
                <a:spcPts val="4132"/>
              </a:lnSpc>
              <a:spcBef>
                <a:spcPts val="232"/>
              </a:spcBef>
              <a:defRPr/>
            </a:pPr>
            <a:endParaRPr lang="uz-Cyrl-UZ" sz="2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98" algn="ctr">
              <a:lnSpc>
                <a:spcPts val="4132"/>
              </a:lnSpc>
              <a:spcBef>
                <a:spcPts val="232"/>
              </a:spcBef>
              <a:defRPr/>
            </a:pPr>
            <a:endParaRPr lang="ru-RU" altLang="ru-RU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00" algn="ctr">
              <a:lnSpc>
                <a:spcPts val="4289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441285" y="3153566"/>
            <a:ext cx="725751" cy="23574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7"/>
            <a:ext cx="4308674" cy="1292177"/>
          </a:xfrm>
          <a:prstGeom prst="rect">
            <a:avLst/>
          </a:prstGeom>
        </p:spPr>
        <p:txBody>
          <a:bodyPr wrap="square" lIns="0" tIns="3089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61" defTabSz="1934242">
              <a:spcBef>
                <a:spcPts val="240"/>
              </a:spcBef>
              <a:defRPr/>
            </a:pPr>
            <a:r>
              <a:rPr lang="uz-Cyrl-UZ" sz="81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Химия </a:t>
            </a:r>
            <a:endParaRPr lang="uz-Cyrl-UZ" sz="81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3" y="918326"/>
            <a:ext cx="473797" cy="617632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6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424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9" y="493595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91156"/>
          </a:xfrm>
          <a:prstGeom prst="rect">
            <a:avLst/>
          </a:prstGeom>
        </p:spPr>
        <p:txBody>
          <a:bodyPr vert="horz" wrap="square" lIns="0" tIns="3397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6"/>
            <a:ext cx="1071570" cy="467669"/>
          </a:xfrm>
          <a:prstGeom prst="rect">
            <a:avLst/>
          </a:prstGeom>
        </p:spPr>
        <p:txBody>
          <a:bodyPr vert="horz" wrap="square" lIns="0" tIns="25816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1" name="Picture 4" descr="Хло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7895" y="2867814"/>
            <a:ext cx="3746493" cy="359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ИСТОРИЯ ОТКРЫТИЯ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409" y="1406863"/>
            <a:ext cx="88583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Первым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из галогенов был открыт хлор (К. 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Шееле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, 1774 год). Полученный желто-зеленый газ шведский ученый принял за сложное вещество. Лавуазье и Бертолле считали, что этот газ является оксидом неизвестного элемента "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мурия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". 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res4323AE63-48F1-4952-83C2-681077C653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3911" y="1367616"/>
            <a:ext cx="235745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409" y="3439318"/>
            <a:ext cx="907262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7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1807 году английский химик 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Гемфри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 Дэви получил тот же газ, что и 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Шееле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. Три года пытался Дэви выделить из него "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мурий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", но безуспешно. Он пришел к выводу, что получил новый элемент и назвал его "хлорин" (от "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хлорос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" – желто-зеленый). Через пять лет 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Гей-Люсак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 дал газу название хлор. В жидком виде хлор был впервые получен в 1823 году М. Фарадеем.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РАСПРОСТРАНЕНИЕ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1" y="1367616"/>
            <a:ext cx="117285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природе встречается два стабильных изотопа хлора:</a:t>
            </a:r>
            <a:r>
              <a:rPr lang="ru-RU" sz="2700" baseline="30000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Cl (75,77%) и </a:t>
            </a:r>
            <a:r>
              <a:rPr lang="ru-RU" sz="2700" baseline="30000" dirty="0" smtClean="0">
                <a:latin typeface="Arial" pitchFamily="34" charset="0"/>
                <a:cs typeface="Arial" pitchFamily="34" charset="0"/>
              </a:rPr>
              <a:t>37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Cl (24,23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%). Содержание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хлора в земной коре составляет 1,7% (по массе). Важнейшие минералы: 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галит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, сильвин 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KCl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бишофит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 MgCl</a:t>
            </a:r>
            <a:r>
              <a:rPr lang="ru-RU" sz="27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·H</a:t>
            </a:r>
            <a:r>
              <a:rPr lang="ru-RU" sz="27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O, сильвинит 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KCl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·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, карналлит </a:t>
            </a:r>
            <a:r>
              <a:rPr lang="ru-RU" sz="2700" dirty="0" err="1" smtClean="0">
                <a:latin typeface="Arial" pitchFamily="34" charset="0"/>
                <a:cs typeface="Arial" pitchFamily="34" charset="0"/>
              </a:rPr>
              <a:t>KCl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·MgCl</a:t>
            </a:r>
            <a:r>
              <a:rPr lang="ru-RU" sz="27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·6H</a:t>
            </a:r>
            <a:r>
              <a:rPr lang="ru-RU" sz="27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O. Кроме того, он содержится в виде соединений в морской, речной, озерной водах.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живом организме содержится 0,15 % от массы тела, входит в состав клеточной и других биологических жидкостей (желудочный сок, плазма).</a:t>
            </a:r>
          </a:p>
        </p:txBody>
      </p:sp>
      <p:pic>
        <p:nvPicPr>
          <p:cNvPr id="5" name="Рисунок 4" descr="гали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127" y="4368012"/>
            <a:ext cx="2734665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карналли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665" y="4939516"/>
            <a:ext cx="2786083" cy="1606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сильв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42341" y="4868078"/>
            <a:ext cx="2643174" cy="1704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ПОЛУЧЕНИЕ 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8" y="1603671"/>
            <a:ext cx="115729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Arial" pitchFamily="34" charset="0"/>
                <a:cs typeface="Arial" pitchFamily="34" charset="0"/>
              </a:rPr>
              <a:t>     Основной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промышленный способ получения хлора – электролиз хлоридов щелочных металлов (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KCl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). Также его получают окислением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кислородом воздуха в присутствии катализаторов – хлорида меди (II) и хлорида железа (III):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847" y="3490707"/>
            <a:ext cx="1150151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4HCl + O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2Cl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+ 2H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just" eaLnBrk="0" hangingPunct="0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лаборатории молекулярный хлор получают взаимодействием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 перманганатом калия, оксидом марганца (IV), бихроматом калия и др.:</a:t>
            </a:r>
          </a:p>
          <a:p>
            <a:pPr algn="ctr" eaLnBrk="0" hangingPunct="0"/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2KMnO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+ 16HCl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конц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 =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2KCl + 2MnCl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+ 8H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 + 5Cl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618918"/>
            <a:ext cx="114300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лор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– активный окислитель. Энергично реагирует с металлами и большинством неметаллов (за исключением </a:t>
            </a:r>
            <a:r>
              <a:rPr lang="ru-RU" sz="2800" b="1" dirty="0" smtClean="0">
                <a:solidFill>
                  <a:srgbClr val="03507B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800" b="1" baseline="-30000" dirty="0" smtClean="0">
                <a:solidFill>
                  <a:srgbClr val="03507B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 smtClean="0">
                <a:solidFill>
                  <a:srgbClr val="03507B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800" b="1" baseline="-30000" dirty="0" smtClean="0">
                <a:solidFill>
                  <a:srgbClr val="03507B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благородных газов). Вступает также в реакции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диспропорционирования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для протекания которых наиболее благоприятна щелочная среда, способствующая образованию простых и сложных анионов.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1439054"/>
            <a:ext cx="116443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Хлор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один из самых активных  неметаллов. При взаимодействии с металлами с переменной валентностью (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Cr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в отличие от соляной кислоты заставляет их проявлять большую степень окисления: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441681" y="4227112"/>
            <a:ext cx="441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2Al </a:t>
            </a:r>
            <a:r>
              <a:rPr lang="en-US" sz="28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+ 3Cl</a:t>
            </a:r>
            <a:r>
              <a:rPr lang="en-US" sz="20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2AlCl</a:t>
            </a:r>
            <a:r>
              <a:rPr lang="en-US" sz="20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u="non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575426" y="3512732"/>
            <a:ext cx="61526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8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8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2800" b="1" u="none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0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2 </a:t>
            </a:r>
            <a:r>
              <a:rPr lang="ru-RU" sz="2800" b="1" u="none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КCl</a:t>
            </a:r>
            <a:endParaRPr lang="en-US" sz="2800" b="1" u="non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756403" y="4941492"/>
            <a:ext cx="461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Fe + </a:t>
            </a:r>
            <a:r>
              <a:rPr lang="en-US" sz="28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3Cl</a:t>
            </a:r>
            <a:r>
              <a:rPr lang="ru-RU" sz="20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2 </a:t>
            </a:r>
            <a:r>
              <a:rPr lang="en-US" sz="2800" b="1" u="none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FeCl</a:t>
            </a:r>
            <a:r>
              <a:rPr lang="ru-RU" sz="20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endParaRPr lang="ru-RU" sz="2800" u="non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112329" y="5655872"/>
            <a:ext cx="36870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ru-RU" sz="28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8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0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8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CuCl</a:t>
            </a:r>
            <a:r>
              <a:rPr lang="en-US" sz="20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u="non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3510756"/>
            <a:ext cx="3357586" cy="292895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12723" y="3653632"/>
            <a:ext cx="142876" cy="2143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798475" y="1510492"/>
            <a:ext cx="65722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u="none" dirty="0" smtClean="0">
                <a:latin typeface="Arial" pitchFamily="34" charset="0"/>
                <a:cs typeface="Arial" pitchFamily="34" charset="0"/>
              </a:rPr>
              <a:t>С неметаллами:</a:t>
            </a:r>
          </a:p>
          <a:p>
            <a:pPr>
              <a:spcBef>
                <a:spcPct val="50000"/>
              </a:spcBef>
            </a:pP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24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200" b="1" u="none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24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2 </a:t>
            </a:r>
            <a:r>
              <a:rPr lang="en-US" sz="3200" b="1" u="non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32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свету)</a:t>
            </a:r>
            <a:r>
              <a:rPr lang="en-US" sz="32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8475" y="2724938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32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32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3Cl</a:t>
            </a:r>
            <a:r>
              <a:rPr lang="ru-RU" sz="32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+ 2P (</a:t>
            </a:r>
            <a:r>
              <a:rPr lang="ru-RU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крист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.) = 2PCl</a:t>
            </a:r>
            <a:r>
              <a:rPr lang="ru-RU" sz="32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+ 2 P = 2PCl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27037" y="4225136"/>
            <a:ext cx="10930014" cy="231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396" tIns="171396" rIns="171396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Образует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соединения с другими галогенами: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+ 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= 2ClF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+ 3F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= 2ClF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 = 200–400 °C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Cl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+ 5F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= 2ClF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98409" y="143905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sz="2800" dirty="0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С </a:t>
            </a:r>
            <a:r>
              <a:rPr lang="ru-RU" sz="2800" dirty="0" err="1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800" dirty="0" err="1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ескислородными</a:t>
            </a:r>
            <a:r>
              <a:rPr lang="ru-RU" sz="2800" dirty="0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ru-RU" sz="2800" dirty="0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ислотами</a:t>
            </a:r>
            <a:endParaRPr lang="ru-RU" sz="2800" cap="none" spc="0" dirty="0">
              <a:ln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69979" y="2081996"/>
            <a:ext cx="39132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HBr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2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2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9979" y="3867946"/>
            <a:ext cx="3982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+ 2NaI = 2NaCl + I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b="1" baseline="-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FeCl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2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FeCl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98475" y="3225004"/>
            <a:ext cx="3357586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prstDash val="solid"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prstDash val="solid"/>
                </a:ln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солями</a:t>
            </a:r>
            <a:endParaRPr kumimoji="0" lang="ru-RU" sz="2800" b="1" i="0" u="none" strike="noStrike" kern="1200" cap="none" spc="0" normalizeH="0" baseline="0" noProof="0" dirty="0">
              <a:ln>
                <a:prstDash val="solid"/>
              </a:ln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409" y="4868078"/>
            <a:ext cx="116443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 Хлор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растворяется вводе (в 1 объеме воды растворяется 2 объема хлора) с образованием "хлорной воды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":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ru-RU" sz="2800" b="1" baseline="-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  =  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HClO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ХИМИЧЕСКИЕ СВОЙСТВА 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1285" y="1653368"/>
            <a:ext cx="11501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При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взаимодействии хлора с нагретым едким калием образуются хлорид калия и бертолетова соль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441285" y="2796376"/>
            <a:ext cx="113586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0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6KOH(</a:t>
            </a:r>
            <a:r>
              <a:rPr lang="ru-RU" sz="32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5KCl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KClO</a:t>
            </a:r>
            <a:r>
              <a:rPr lang="en-US" sz="20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(хлорат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3H</a:t>
            </a:r>
            <a:r>
              <a:rPr lang="en-US" sz="20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3200" b="1" u="non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1285" y="3725070"/>
            <a:ext cx="11430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При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взаимодействии хлора с холодным едким калием образуются соли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KClO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KCl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428596" y="5211997"/>
            <a:ext cx="114427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0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2KOH(</a:t>
            </a:r>
            <a:r>
              <a:rPr lang="ru-RU" sz="3200" b="1" u="none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хол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US" sz="3200" b="1" u="non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KCl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KClO</a:t>
            </a:r>
            <a:r>
              <a:rPr lang="ru-RU" sz="32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(гипохлорит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3200" b="1" u="none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ПРИМЕНЕНИЕ  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847" y="1357298"/>
            <a:ext cx="1143007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    Хлор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применяют во многих отраслях промышленности, науки и бытовых нужд:</a:t>
            </a:r>
          </a:p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Основным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компонентом отбеливателей является хлорная вода</a:t>
            </a:r>
          </a:p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 производстве поливинилхлорида, пластикатов, синтетического каучука, из которых изготавливают изоляцию для проводов, оконный профиль, упаковочные материалы, одежду и обувь, линолеум и грампластинки, лаки, аппаратуру и пенопласты, игрушки, детали приборов, строительные материалы. 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ПРИМЕНЕНИЕ  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08" y="1885188"/>
            <a:ext cx="8631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Для обеззараживания воды — «хлорирования».</a:t>
            </a:r>
          </a:p>
        </p:txBody>
      </p:sp>
      <p:pic>
        <p:nvPicPr>
          <p:cNvPr id="7" name="Рисунок 6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721" y="1367616"/>
            <a:ext cx="2611000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26971" y="2962122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химическом производстве соляной кислоты, хлорной извести, бертолетовой соли, хлоридов металлов, ядов, лекарств, удобрений.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28561_chemistry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069" y="4653764"/>
            <a:ext cx="3714776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ХЛОР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10" y="1939682"/>
            <a:ext cx="59293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Хлор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- химический элемент седьмой группы, главной подгруппы, третьего периода периодической системы элементов Д. И. Менделеева, порядковый номер 17, относительная атомная масса 35,4527, относится к галогенам.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4953" y="1867682"/>
            <a:ext cx="5143536" cy="43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ПРИМЕНЕНИЕ  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971" y="1367616"/>
            <a:ext cx="116443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5.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Производство хлорорганических инсектицидов — веществ, убивающих вредных для посевов насекомых, но безопасных для растений. На получение средств защиты растений расходуется значительная часть производимого хлора.</a:t>
            </a:r>
          </a:p>
        </p:txBody>
      </p:sp>
      <p:pic>
        <p:nvPicPr>
          <p:cNvPr id="5" name="Рисунок 4" descr="2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27" y="3510756"/>
            <a:ext cx="3571900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98409" y="3510756"/>
            <a:ext cx="715648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Использовался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как оружие массового поражения и в производстве других отравляющих веществ массового поражения: иприт, фосген.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367616"/>
            <a:ext cx="115729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Пример. Определите массовую долю хлора в хлорной воде. Решение. 1. В одном объеме воды растворяется 2 объема хлора. Значит, в 1 л воды растворяется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Cl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Масса 1 л воды: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1000 мл • 1 г/мл = 1000 г.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41286" y="3225004"/>
            <a:ext cx="68580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22,4л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71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2л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= 6,34г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55731" y="3510756"/>
            <a:ext cx="50006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227103" y="3939384"/>
            <a:ext cx="10001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12723" y="4368012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Масса раствора: 1000 + 6,34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1006,34 г.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Массовая доля хлора в растворе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ω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/ 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 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= 6,34 / 1006,34 = 0,0063 = 0,63%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Ответ: С% 0,63%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8475" y="2010558"/>
            <a:ext cx="10787139" cy="1754324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95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747" y="3939384"/>
            <a:ext cx="4000488" cy="264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ХЛОР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10" y="1683578"/>
            <a:ext cx="57864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Общее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название элементов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VII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группы – галогены – происходит от греческих слов – "галс" – соль и "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генес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" – рождающий, т. е. "солероды". У галогенов наиболее ярко по сравнению с остальными элементами выражены свойства неметаллов. Говорят, галогены – типичные неметаллы.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077" y="1796244"/>
            <a:ext cx="5143536" cy="430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ХЛОР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0243" y="1547480"/>
            <a:ext cx="85725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Заряд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ядра +17, электронная конфигурация внешней электронной оболочки атома: 3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Хлор проявляет степени окисления –1, +1, +3, +5, +7 (+4, +6 – редко).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 движении по группе сверху вниз число энергетических уровней увеличивается, значит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увеличивается радиус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атома и ослабляется связь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1\Мои документы\Хлор. Химия\558px-Electron_shell_017_Chlorin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09" y="1510492"/>
            <a:ext cx="2804321" cy="29289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6971" y="4582326"/>
            <a:ext cx="116570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валентных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электронов с ядром. Таким образом, среди галогенов самый маленький атом у фтора и самый большой у астата. Легче всего оторвать электрон от атома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труднее – от атома F.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ХЛОР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no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301" y="4796640"/>
            <a:ext cx="6643702" cy="182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stroen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557" y="1367616"/>
            <a:ext cx="4857752" cy="32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ХЛОР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1" y="1633319"/>
            <a:ext cx="1165708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невозбужденном состоянии галогены имеют валентность, равную 1, а в возбужденном (переход электронов на вакантные </a:t>
            </a: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-облака) увеличивается число </a:t>
            </a:r>
            <a:r>
              <a:rPr lang="ru-RU" sz="2900" dirty="0" err="1" smtClean="0">
                <a:latin typeface="Arial" pitchFamily="34" charset="0"/>
                <a:cs typeface="Arial" pitchFamily="34" charset="0"/>
              </a:rPr>
              <a:t>неспаренных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 электронов до 7. Следовательно, валентность галогенов может быть 3; 5; 7 (исключение атом фтора).</a:t>
            </a:r>
          </a:p>
        </p:txBody>
      </p:sp>
      <p:pic>
        <p:nvPicPr>
          <p:cNvPr id="5" name="Рисунок 4" descr="1vozbyzd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73" y="4368012"/>
            <a:ext cx="7354943" cy="2275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ХЛОР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vozbyzd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359" y="1510492"/>
            <a:ext cx="7429552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3vozbyzd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359" y="4368012"/>
            <a:ext cx="7500990" cy="2357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ХЛОР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863" y="4153698"/>
            <a:ext cx="6158566" cy="2147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1" y="1510492"/>
            <a:ext cx="11728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dirty="0" smtClean="0">
                <a:latin typeface="Arial" pitchFamily="34" charset="0"/>
                <a:cs typeface="Arial" pitchFamily="34" charset="0"/>
              </a:rPr>
              <a:t>     Молекула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хлора двухатомна. Связь одинарна и образуется при перекрывании одноэлектронных </a:t>
            </a:r>
            <a:r>
              <a:rPr lang="ru-RU" sz="3000" i="1" dirty="0" err="1" smtClean="0">
                <a:latin typeface="Arial" pitchFamily="34" charset="0"/>
                <a:cs typeface="Arial" pitchFamily="34" charset="0"/>
              </a:rPr>
              <a:t>р-</a:t>
            </a:r>
            <a:r>
              <a:rPr lang="ru-RU" sz="3000" dirty="0" err="1" smtClean="0">
                <a:latin typeface="Arial" pitchFamily="34" charset="0"/>
                <a:cs typeface="Arial" pitchFamily="34" charset="0"/>
              </a:rPr>
              <a:t>облаков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двух атомов хлора. Кроме того, в молекуле хлора имеет место донорно-акцепторное взаимодействие, упрочняющие связь.</a:t>
            </a: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Rot="1" noChangeArrowheads="1"/>
          </p:cNvSpPr>
          <p:nvPr/>
        </p:nvSpPr>
        <p:spPr>
          <a:xfrm>
            <a:off x="369847" y="1367616"/>
            <a:ext cx="11430080" cy="14287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just" defTabSz="10959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6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6" y="354213"/>
            <a:ext cx="11942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ФИЗИЧЕСКИЕ СВОЙСТВА ХЛОРА</a:t>
            </a:r>
          </a:p>
          <a:p>
            <a:pPr algn="ctr"/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847" y="1510492"/>
            <a:ext cx="7786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Хлор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– ядовитый газ желто-зеленого цвета с резким запахом. Это первое химическое оружие. Во время Первой мировой войны 1914–1918 гг. его применяли в качестве боевого отравляющего вещества. Хлор тяжелее воздуха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2,5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раза, поэтому стелется по земле и в виде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газового облака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resCDBA2C54-0A01-000A-0178-DC8E57A570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5217" y="1724806"/>
            <a:ext cx="3173998" cy="2595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69847" y="4510888"/>
            <a:ext cx="115015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переносится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ветром  на значительные расстояния. Хлор вызывает раздражение дыхательных путей, а вдыхание большого его количества вызывает смерть от удушья. При содержании хлора в воздухе 0,9 мл/л смерть наступает в течение 5 минут.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5717</TotalTime>
  <Words>1027</Words>
  <PresentationFormat>Произвольный</PresentationFormat>
  <Paragraphs>133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  С бескислородными кислотами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177</cp:revision>
  <dcterms:created xsi:type="dcterms:W3CDTF">2020-05-06T17:43:33Z</dcterms:created>
  <dcterms:modified xsi:type="dcterms:W3CDTF">2020-11-01T19:39:15Z</dcterms:modified>
</cp:coreProperties>
</file>