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42" r:id="rId2"/>
    <p:sldId id="422" r:id="rId3"/>
    <p:sldId id="497" r:id="rId4"/>
    <p:sldId id="498" r:id="rId5"/>
    <p:sldId id="499" r:id="rId6"/>
    <p:sldId id="501" r:id="rId7"/>
    <p:sldId id="500" r:id="rId8"/>
    <p:sldId id="502" r:id="rId9"/>
    <p:sldId id="503" r:id="rId10"/>
    <p:sldId id="504" r:id="rId11"/>
    <p:sldId id="505" r:id="rId12"/>
    <p:sldId id="506" r:id="rId13"/>
    <p:sldId id="507" r:id="rId14"/>
    <p:sldId id="508" r:id="rId15"/>
    <p:sldId id="509" r:id="rId16"/>
    <p:sldId id="510" r:id="rId17"/>
    <p:sldId id="511" r:id="rId18"/>
    <p:sldId id="512" r:id="rId19"/>
    <p:sldId id="513" r:id="rId20"/>
    <p:sldId id="496" r:id="rId21"/>
  </p:sldIdLst>
  <p:sldSz cx="12169775" cy="7021513"/>
  <p:notesSz cx="6858000" cy="9144000"/>
  <p:defaultTextStyle>
    <a:defPPr>
      <a:defRPr lang="ru-RU"/>
    </a:defPPr>
    <a:lvl1pPr marL="0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7987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95975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43959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91944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39928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87915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35900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83886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870" y="-108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685800"/>
            <a:ext cx="5943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923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842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762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686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609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528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448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370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6"/>
            <a:ext cx="10344309" cy="15050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7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5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3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399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7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5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3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7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90" y="281187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7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7" y="1430317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7" y="1430317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21"/>
            <a:ext cx="3322349" cy="981714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3419" indent="-153419">
              <a:buFont typeface="Arial" panose="020B0604020202020204" pitchFamily="34" charset="0"/>
              <a:buChar char="•"/>
              <a:defRPr sz="1300"/>
            </a:lvl2pPr>
            <a:lvl3pPr marL="306835" indent="-153419">
              <a:defRPr sz="1300"/>
            </a:lvl3pPr>
            <a:lvl4pPr marL="536964" indent="-230126">
              <a:defRPr sz="1300"/>
            </a:lvl4pPr>
            <a:lvl5pPr marL="767092" indent="-230126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7" y="5099321"/>
            <a:ext cx="3322349" cy="981714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3419" indent="-153419">
              <a:buFont typeface="Arial" panose="020B0604020202020204" pitchFamily="34" charset="0"/>
              <a:buChar char="•"/>
              <a:defRPr sz="1300"/>
            </a:lvl2pPr>
            <a:lvl3pPr marL="306835" indent="-153419">
              <a:defRPr sz="1300"/>
            </a:lvl3pPr>
            <a:lvl4pPr marL="536964" indent="-230126">
              <a:defRPr sz="1300"/>
            </a:lvl4pPr>
            <a:lvl5pPr marL="767092" indent="-230126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7" y="5099321"/>
            <a:ext cx="3322349" cy="981714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3419" indent="-153419">
              <a:buFont typeface="Arial" panose="020B0604020202020204" pitchFamily="34" charset="0"/>
              <a:buChar char="•"/>
              <a:defRPr sz="1300"/>
            </a:lvl2pPr>
            <a:lvl3pPr marL="306835" indent="-153419">
              <a:defRPr sz="1300"/>
            </a:lvl3pPr>
            <a:lvl4pPr marL="536964" indent="-230126">
              <a:defRPr sz="1300"/>
            </a:lvl4pPr>
            <a:lvl5pPr marL="767092" indent="-230126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1"/>
            <a:ext cx="10344310" cy="41609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86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105" y="153987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8" y="1559664"/>
            <a:ext cx="3850634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51" y="1614947"/>
            <a:ext cx="5293853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2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20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7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9597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39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194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399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791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59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388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3"/>
            <a:ext cx="5377097" cy="655016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47987" indent="0">
              <a:buNone/>
              <a:defRPr sz="2400" b="1"/>
            </a:lvl2pPr>
            <a:lvl3pPr marL="1095975" indent="0">
              <a:buNone/>
              <a:defRPr sz="2100" b="1"/>
            </a:lvl3pPr>
            <a:lvl4pPr marL="1643959" indent="0">
              <a:buNone/>
              <a:defRPr sz="1900" b="1"/>
            </a:lvl4pPr>
            <a:lvl5pPr marL="2191944" indent="0">
              <a:buNone/>
              <a:defRPr sz="1900" b="1"/>
            </a:lvl5pPr>
            <a:lvl6pPr marL="2739928" indent="0">
              <a:buNone/>
              <a:defRPr sz="1900" b="1"/>
            </a:lvl6pPr>
            <a:lvl7pPr marL="3287915" indent="0">
              <a:buNone/>
              <a:defRPr sz="1900" b="1"/>
            </a:lvl7pPr>
            <a:lvl8pPr marL="3835900" indent="0">
              <a:buNone/>
              <a:defRPr sz="1900" b="1"/>
            </a:lvl8pPr>
            <a:lvl9pPr marL="4383886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1"/>
            <a:ext cx="5377097" cy="4045497"/>
          </a:xfrm>
        </p:spPr>
        <p:txBody>
          <a:bodyPr/>
          <a:lstStyle>
            <a:lvl1pPr>
              <a:defRPr sz="30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3"/>
            <a:ext cx="5379210" cy="655016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47987" indent="0">
              <a:buNone/>
              <a:defRPr sz="2400" b="1"/>
            </a:lvl2pPr>
            <a:lvl3pPr marL="1095975" indent="0">
              <a:buNone/>
              <a:defRPr sz="2100" b="1"/>
            </a:lvl3pPr>
            <a:lvl4pPr marL="1643959" indent="0">
              <a:buNone/>
              <a:defRPr sz="1900" b="1"/>
            </a:lvl4pPr>
            <a:lvl5pPr marL="2191944" indent="0">
              <a:buNone/>
              <a:defRPr sz="1900" b="1"/>
            </a:lvl5pPr>
            <a:lvl6pPr marL="2739928" indent="0">
              <a:buNone/>
              <a:defRPr sz="1900" b="1"/>
            </a:lvl6pPr>
            <a:lvl7pPr marL="3287915" indent="0">
              <a:buNone/>
              <a:defRPr sz="1900" b="1"/>
            </a:lvl7pPr>
            <a:lvl8pPr marL="3835900" indent="0">
              <a:buNone/>
              <a:defRPr sz="1900" b="1"/>
            </a:lvl8pPr>
            <a:lvl9pPr marL="4383886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1"/>
            <a:ext cx="5379210" cy="4045497"/>
          </a:xfrm>
        </p:spPr>
        <p:txBody>
          <a:bodyPr/>
          <a:lstStyle>
            <a:lvl1pPr>
              <a:defRPr sz="30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7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30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7987" indent="0">
              <a:buNone/>
              <a:defRPr sz="1300"/>
            </a:lvl2pPr>
            <a:lvl3pPr marL="1095975" indent="0">
              <a:buNone/>
              <a:defRPr sz="1200"/>
            </a:lvl3pPr>
            <a:lvl4pPr marL="1643959" indent="0">
              <a:buNone/>
              <a:defRPr sz="1100"/>
            </a:lvl4pPr>
            <a:lvl5pPr marL="2191944" indent="0">
              <a:buNone/>
              <a:defRPr sz="1100"/>
            </a:lvl5pPr>
            <a:lvl6pPr marL="2739928" indent="0">
              <a:buNone/>
              <a:defRPr sz="1100"/>
            </a:lvl6pPr>
            <a:lvl7pPr marL="3287915" indent="0">
              <a:buNone/>
              <a:defRPr sz="1100"/>
            </a:lvl7pPr>
            <a:lvl8pPr marL="3835900" indent="0">
              <a:buNone/>
              <a:defRPr sz="1100"/>
            </a:lvl8pPr>
            <a:lvl9pPr marL="4383886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59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7987" indent="0">
              <a:buNone/>
              <a:defRPr sz="3400"/>
            </a:lvl2pPr>
            <a:lvl3pPr marL="1095975" indent="0">
              <a:buNone/>
              <a:defRPr sz="3000"/>
            </a:lvl3pPr>
            <a:lvl4pPr marL="1643959" indent="0">
              <a:buNone/>
              <a:defRPr sz="2400"/>
            </a:lvl4pPr>
            <a:lvl5pPr marL="2191944" indent="0">
              <a:buNone/>
              <a:defRPr sz="2400"/>
            </a:lvl5pPr>
            <a:lvl6pPr marL="2739928" indent="0">
              <a:buNone/>
              <a:defRPr sz="2400"/>
            </a:lvl6pPr>
            <a:lvl7pPr marL="3287915" indent="0">
              <a:buNone/>
              <a:defRPr sz="2400"/>
            </a:lvl7pPr>
            <a:lvl8pPr marL="3835900" indent="0">
              <a:buNone/>
              <a:defRPr sz="2400"/>
            </a:lvl8pPr>
            <a:lvl9pPr marL="4383886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2"/>
            <a:ext cx="7301865" cy="824051"/>
          </a:xfrm>
        </p:spPr>
        <p:txBody>
          <a:bodyPr/>
          <a:lstStyle>
            <a:lvl1pPr marL="0" indent="0">
              <a:buNone/>
              <a:defRPr sz="1700"/>
            </a:lvl1pPr>
            <a:lvl2pPr marL="547987" indent="0">
              <a:buNone/>
              <a:defRPr sz="1300"/>
            </a:lvl2pPr>
            <a:lvl3pPr marL="1095975" indent="0">
              <a:buNone/>
              <a:defRPr sz="1200"/>
            </a:lvl3pPr>
            <a:lvl4pPr marL="1643959" indent="0">
              <a:buNone/>
              <a:defRPr sz="1100"/>
            </a:lvl4pPr>
            <a:lvl5pPr marL="2191944" indent="0">
              <a:buNone/>
              <a:defRPr sz="1100"/>
            </a:lvl5pPr>
            <a:lvl6pPr marL="2739928" indent="0">
              <a:buNone/>
              <a:defRPr sz="1100"/>
            </a:lvl6pPr>
            <a:lvl7pPr marL="3287915" indent="0">
              <a:buNone/>
              <a:defRPr sz="1100"/>
            </a:lvl7pPr>
            <a:lvl8pPr marL="3835900" indent="0">
              <a:buNone/>
              <a:defRPr sz="1100"/>
            </a:lvl8pPr>
            <a:lvl9pPr marL="4383886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597" tIns="54799" rIns="109597" bIns="54799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4"/>
            <a:ext cx="10952798" cy="4633874"/>
          </a:xfrm>
          <a:prstGeom prst="rect">
            <a:avLst/>
          </a:prstGeom>
        </p:spPr>
        <p:txBody>
          <a:bodyPr vert="horz" lIns="109597" tIns="54799" rIns="109597" bIns="5479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3"/>
            <a:ext cx="2839614" cy="373831"/>
          </a:xfrm>
          <a:prstGeom prst="rect">
            <a:avLst/>
          </a:prstGeom>
        </p:spPr>
        <p:txBody>
          <a:bodyPr vert="horz" lIns="109597" tIns="54799" rIns="109597" bIns="54799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3"/>
            <a:ext cx="3853762" cy="373831"/>
          </a:xfrm>
          <a:prstGeom prst="rect">
            <a:avLst/>
          </a:prstGeom>
        </p:spPr>
        <p:txBody>
          <a:bodyPr vert="horz" lIns="109597" tIns="54799" rIns="109597" bIns="54799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3"/>
            <a:ext cx="2839614" cy="373831"/>
          </a:xfrm>
          <a:prstGeom prst="rect">
            <a:avLst/>
          </a:prstGeom>
        </p:spPr>
        <p:txBody>
          <a:bodyPr vert="horz" lIns="109597" tIns="54799" rIns="109597" bIns="54799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5975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0988" indent="-410988" algn="l" defTabSz="1095975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476" indent="-342492" algn="l" defTabSz="1095975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69966" indent="-273993" algn="l" defTabSz="1095975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917951" indent="-273993" algn="l" defTabSz="1095975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5935" indent="-273993" algn="l" defTabSz="1095975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3922" indent="-273993" algn="l" defTabSz="109597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1907" indent="-273993" algn="l" defTabSz="109597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09895" indent="-273993" algn="l" defTabSz="109597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7879" indent="-273993" algn="l" defTabSz="109597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7987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95975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959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91944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39928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87915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35900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83886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3169" y="3255"/>
            <a:ext cx="12152345" cy="22088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369980" y="1653371"/>
            <a:ext cx="7215238" cy="6159676"/>
          </a:xfrm>
          <a:prstGeom prst="rect">
            <a:avLst/>
          </a:prstGeom>
        </p:spPr>
        <p:txBody>
          <a:bodyPr wrap="square" lIns="0" tIns="29505" rIns="0" bIns="0">
            <a:spAutoFit/>
          </a:bodyPr>
          <a:lstStyle/>
          <a:p>
            <a:pPr marL="38898" algn="ctr">
              <a:lnSpc>
                <a:spcPts val="4132"/>
              </a:lnSpc>
              <a:spcBef>
                <a:spcPts val="232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898" algn="ctr">
              <a:lnSpc>
                <a:spcPts val="4132"/>
              </a:lnSpc>
              <a:spcBef>
                <a:spcPts val="232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898" algn="ctr">
              <a:lnSpc>
                <a:spcPts val="4132"/>
              </a:lnSpc>
              <a:spcBef>
                <a:spcPts val="232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898">
              <a:spcBef>
                <a:spcPts val="232"/>
              </a:spcBef>
              <a:defRPr/>
            </a:pPr>
            <a:r>
              <a:rPr lang="uz-Cyrl-UZ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 :</a:t>
            </a:r>
            <a:r>
              <a:rPr lang="en-US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898">
              <a:spcBef>
                <a:spcPts val="232"/>
              </a:spcBef>
              <a:defRPr/>
            </a:pPr>
            <a:r>
              <a:rPr lang="ru-RU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Положение галогенов в периодической таблице. Строение атома.</a:t>
            </a:r>
            <a:endParaRPr lang="ru-RU" sz="40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898">
              <a:lnSpc>
                <a:spcPts val="4132"/>
              </a:lnSpc>
              <a:spcBef>
                <a:spcPts val="232"/>
              </a:spcBef>
              <a:defRPr/>
            </a:pPr>
            <a:endParaRPr lang="uz-Cyrl-UZ" sz="24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898" algn="ctr">
              <a:lnSpc>
                <a:spcPts val="4132"/>
              </a:lnSpc>
              <a:spcBef>
                <a:spcPts val="232"/>
              </a:spcBef>
              <a:defRPr/>
            </a:pPr>
            <a:endParaRPr lang="ru-RU" altLang="ru-RU" sz="24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00" algn="ctr">
              <a:lnSpc>
                <a:spcPts val="4289"/>
              </a:lnSpc>
              <a:spcBef>
                <a:spcPts val="2599"/>
              </a:spcBef>
              <a:defRPr/>
            </a:pPr>
            <a:endParaRPr lang="uz-Cyrl-UZ" sz="24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369853" y="3367880"/>
            <a:ext cx="725751" cy="23574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3" y="487607"/>
            <a:ext cx="4308674" cy="1292177"/>
          </a:xfrm>
          <a:prstGeom prst="rect">
            <a:avLst/>
          </a:prstGeom>
        </p:spPr>
        <p:txBody>
          <a:bodyPr wrap="square" lIns="0" tIns="3089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61" defTabSz="1934242">
              <a:spcBef>
                <a:spcPts val="240"/>
              </a:spcBef>
              <a:defRPr/>
            </a:pPr>
            <a:r>
              <a:rPr lang="uz-Cyrl-UZ" sz="81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Химия </a:t>
            </a:r>
            <a:endParaRPr lang="uz-Cyrl-UZ" sz="8100" kern="0" spc="2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29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424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4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424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424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403" y="918326"/>
            <a:ext cx="473797" cy="617632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424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4" y="1207636"/>
            <a:ext cx="364458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424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23029" y="493595"/>
            <a:ext cx="1274142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91865" y="538864"/>
            <a:ext cx="365764" cy="791156"/>
          </a:xfrm>
          <a:prstGeom prst="rect">
            <a:avLst/>
          </a:prstGeom>
        </p:spPr>
        <p:txBody>
          <a:bodyPr vert="horz" wrap="square" lIns="0" tIns="33972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85415" y="1172726"/>
            <a:ext cx="1071570" cy="467669"/>
          </a:xfrm>
          <a:prstGeom prst="rect">
            <a:avLst/>
          </a:prstGeom>
        </p:spPr>
        <p:txBody>
          <a:bodyPr vert="horz" wrap="square" lIns="0" tIns="25816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ru-RU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17" name="Picture 4" descr="D:\Химия\Уроки\картинки урок знаний\Неметаллы\Галогены\йод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99465" y="3082128"/>
            <a:ext cx="3433768" cy="3069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ПОЛОЖЕНИЕ ГАЛОГЕНОВ В ПЕРИОДИЧЕСКОЙ ТАБЛИЦЕ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4197351" y="1971590"/>
            <a:ext cx="767401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3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Французский </a:t>
            </a:r>
            <a:r>
              <a:rPr lang="ru-RU" sz="3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химик </a:t>
            </a:r>
            <a:r>
              <a:rPr lang="ru-RU" sz="3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Антуан</a:t>
            </a:r>
            <a:r>
              <a:rPr lang="ru-RU" sz="3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Жером</a:t>
            </a:r>
            <a:r>
              <a:rPr lang="ru-RU" sz="3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Балар</a:t>
            </a:r>
            <a:r>
              <a:rPr lang="ru-RU" sz="3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открыл бром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1826 г. </a:t>
            </a:r>
          </a:p>
          <a:p>
            <a:pPr algn="just"/>
            <a:r>
              <a:rPr lang="en-US" sz="32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переводе с греческого </a:t>
            </a:r>
            <a:r>
              <a:rPr lang="ru-RU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3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бромос</a:t>
            </a:r>
            <a:r>
              <a:rPr lang="ru-RU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значит </a:t>
            </a:r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зловонный,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что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соответствует невыносимому запаху простого вещества брома.</a:t>
            </a:r>
            <a:endParaRPr lang="ru-RU" sz="3200" dirty="0">
              <a:latin typeface="Arial" pitchFamily="34" charset="0"/>
              <a:ea typeface="Segoe UI Light" pitchFamily="34" charset="0"/>
              <a:cs typeface="Arial" pitchFamily="34" charset="0"/>
            </a:endParaRPr>
          </a:p>
        </p:txBody>
      </p:sp>
      <p:pic>
        <p:nvPicPr>
          <p:cNvPr id="5" name="Picture 2" descr="https://cdn.britannica.com/s:300x300/16/13216-004-CEE6676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2723" y="1510492"/>
            <a:ext cx="3668712" cy="451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ПОЛОЖЕНИЕ ГАЛОГЕНОВ В ПЕРИОДИЧЕСКОЙ ТАБЛИЦЕ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199" y="1375559"/>
            <a:ext cx="10405443" cy="706437"/>
          </a:xfrm>
        </p:spPr>
        <p:txBody>
          <a:bodyPr>
            <a:noAutofit/>
          </a:bodyPr>
          <a:lstStyle/>
          <a:p>
            <a:pPr eaLnBrk="1" hangingPunct="1"/>
            <a:r>
              <a:rPr lang="ru-RU" sz="4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Йод</a:t>
            </a:r>
            <a:r>
              <a:rPr lang="en-US" sz="4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- I</a:t>
            </a:r>
            <a:endParaRPr lang="ru-RU" sz="48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0" y="4199756"/>
            <a:ext cx="11942803" cy="2954338"/>
          </a:xfrm>
          <a:prstGeom prst="rect">
            <a:avLst/>
          </a:prstGeom>
        </p:spPr>
        <p:txBody>
          <a:bodyPr/>
          <a:lstStyle/>
          <a:p>
            <a:pPr marL="410988" marR="0" lvl="0" indent="-410988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Черно-серые кристаллы с металлическим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блеском (пары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- фиолетовые).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Пары йода ядовиты и раздражают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слизистые оболочки. 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На кожу йод оказывает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прижигающее и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обеззараживающее действие. </a:t>
            </a:r>
          </a:p>
          <a:p>
            <a:pPr marL="410988" marR="0" lvl="0" indent="-410988" algn="just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27103" y="2153434"/>
            <a:ext cx="3953119" cy="1790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Пары иод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13581" y="2224872"/>
            <a:ext cx="3653924" cy="177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ПОЛОЖЕНИЕ ГАЛОГЕНОВ В ПЕРИОДИЧЕСКОЙ ТАБЛИЦЕ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084756" y="1367616"/>
            <a:ext cx="6715172" cy="501173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Французский </a:t>
            </a:r>
            <a:r>
              <a:rPr lang="ru-RU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химик </a:t>
            </a:r>
            <a:r>
              <a:rPr lang="ru-RU" sz="3200" b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Бернар </a:t>
            </a:r>
            <a:r>
              <a:rPr lang="ru-RU" sz="3200" b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Куртуа</a:t>
            </a:r>
            <a:r>
              <a:rPr lang="ru-RU" sz="3200" b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получил йод в 1811 г. </a:t>
            </a:r>
            <a:br>
              <a:rPr lang="ru-RU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Своё </a:t>
            </a:r>
            <a:r>
              <a:rPr lang="ru-RU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название йод получил за свою фиолетовую окраску (в переводе с греческого </a:t>
            </a:r>
            <a:r>
              <a:rPr lang="ru-RU" sz="3200" b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3200" b="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иодэс</a:t>
            </a:r>
            <a:r>
              <a:rPr lang="ru-RU" sz="3200" b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означает </a:t>
            </a:r>
            <a:r>
              <a:rPr lang="ru-RU" sz="3200" b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фиолетовый</a:t>
            </a:r>
            <a:r>
              <a:rPr lang="ru-RU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200" b="0" dirty="0" smtClean="0">
              <a:solidFill>
                <a:schemeClr val="tx1"/>
              </a:solidFill>
              <a:latin typeface="Arial" pitchFamily="34" charset="0"/>
              <a:ea typeface="Segoe UI Light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2723" y="1867682"/>
            <a:ext cx="4357718" cy="424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ПОЛОЖЕНИЕ ГАЛОГЕНОВ В ПЕРИОДИЧЕСКОЙ ТАБЛИЦЕ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27037" y="1153302"/>
            <a:ext cx="10181838" cy="868362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Нахождение галогенов в природе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idx="4294967295"/>
          </p:nvPr>
        </p:nvSpPr>
        <p:spPr>
          <a:xfrm>
            <a:off x="0" y="2224909"/>
            <a:ext cx="11942803" cy="5357813"/>
          </a:xfrm>
          <a:prstGeom prst="rect">
            <a:avLst/>
          </a:prstGeom>
        </p:spPr>
        <p:txBody>
          <a:bodyPr/>
          <a:lstStyle/>
          <a:p>
            <a:pPr algn="just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Ввиду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большой реакционной способности галогенов в природе они встречаются исключительно в виде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соединений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Самыми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распространенными среди галогенов являются </a:t>
            </a:r>
          </a:p>
          <a:p>
            <a:pPr algn="just">
              <a:buNone/>
            </a:pPr>
            <a:r>
              <a:rPr lang="en-US" sz="3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3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хлор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который составляет </a:t>
            </a:r>
            <a:r>
              <a:rPr lang="ru-RU" sz="3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0,19% от массы земной коры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фтор – 0,03%.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ПОЛОЖЕНИЕ ГАЛОГЕНОВ В ПЕРИОДИЧЕСКОЙ ТАБЛИЦЕ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27037" y="3082128"/>
            <a:ext cx="3043237" cy="1632737"/>
          </a:xfrm>
        </p:spPr>
        <p:txBody>
          <a:bodyPr>
            <a:normAutofit/>
          </a:bodyPr>
          <a:lstStyle/>
          <a:p>
            <a:r>
              <a:rPr lang="ru-RU" sz="3200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Галит</a:t>
            </a:r>
            <a:r>
              <a:rPr lang="ru-RU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NaCl</a:t>
            </a:r>
            <a:r>
              <a:rPr lang="ru-RU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5" name="Picture 2" descr="http://webmineral.ru/upload/ee0a866ca0045621e7cb2a5f655a663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4161" y="1439054"/>
            <a:ext cx="3429016" cy="1870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370375" y="3296442"/>
            <a:ext cx="3571900" cy="107156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Сильвин</a:t>
            </a:r>
            <a:r>
              <a:rPr kumimoji="0" lang="ru-RU" sz="3600" i="0" u="none" strike="noStrike" kern="1200" cap="none" spc="0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endParaRPr kumimoji="0" lang="en-US" sz="3600" i="0" u="none" strike="noStrike" kern="1200" cap="none" spc="0" normalizeH="0" baseline="0" noProof="0" dirty="0" smtClean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KCl</a:t>
            </a:r>
            <a:endParaRPr kumimoji="0" lang="ru-RU" sz="32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7" name="Picture 2" descr="http://finesell.ru/images/articles/gornije-porodi-minerali/silvin-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41813" y="1439054"/>
            <a:ext cx="3476600" cy="180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8942407" y="2867814"/>
            <a:ext cx="2214578" cy="192881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Сильвинит </a:t>
            </a:r>
            <a:endParaRPr kumimoji="0" lang="en-US" sz="32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KCl·NaCl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endParaRPr kumimoji="0" lang="ru-RU" sz="32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0" name="Picture 2" descr="https://upload.wikimedia.org/wikipedia/commons/thumb/7/75/Sylvinite.jpg/1024px-Sylvinite.jpg?154784356610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56655" y="1367617"/>
            <a:ext cx="2844831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298541" y="6072188"/>
            <a:ext cx="3727436" cy="64293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Флюорит 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CaF</a:t>
            </a:r>
            <a:r>
              <a:rPr kumimoji="0" lang="en-US" sz="320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</p:txBody>
      </p:sp>
      <p:pic>
        <p:nvPicPr>
          <p:cNvPr id="13" name="Picture 14" descr="http://favera.ru/img/2014/05/19/453361_140051154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98541" y="4439450"/>
            <a:ext cx="3783025" cy="1669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4284707" y="5868216"/>
            <a:ext cx="8229600" cy="8572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Флюорит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CaF</a:t>
            </a:r>
            <a:r>
              <a:rPr kumimoji="0" lang="en-US" sz="320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70639" y="4368012"/>
            <a:ext cx="3921136" cy="176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ПОЛОЖЕНИЕ ГАЛОГЕНОВ В ПЕРИОДИЧЕСКОЙ ТАБЛИЦЕ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512855" y="581843"/>
            <a:ext cx="8858250" cy="6429375"/>
          </a:xfrm>
        </p:spPr>
        <p:txBody>
          <a:bodyPr>
            <a:normAutofit/>
          </a:bodyPr>
          <a:lstStyle/>
          <a:p>
            <a:pPr algn="l"/>
            <a:r>
              <a:rPr lang="ru-RU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Бром и йод </a:t>
            </a:r>
            <a:br>
              <a:rPr lang="ru-RU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своих минералов</a:t>
            </a:r>
            <a:br>
              <a:rPr lang="ru-RU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 образуют. </a:t>
            </a:r>
            <a:br>
              <a:rPr lang="ru-RU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Их соединения </a:t>
            </a:r>
            <a:br>
              <a:rPr lang="ru-RU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 большей части</a:t>
            </a:r>
            <a:br>
              <a:rPr lang="ru-RU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концентрируются</a:t>
            </a:r>
            <a:br>
              <a:rPr lang="ru-RU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морских и подземных водах, накапливаются в морских водорослях.</a:t>
            </a:r>
          </a:p>
        </p:txBody>
      </p:sp>
      <p:pic>
        <p:nvPicPr>
          <p:cNvPr id="5" name="Picture 2" descr="https://pogreb-podval.ru/wp-content/uploads/2016/09/podzemnaya-galereya-dlya-sbora-gruntovyh-vo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3449" y="1796244"/>
            <a:ext cx="4762500" cy="2886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ПОЛОЖЕНИЕ ГАЛОГЕНОВ В ПЕРИОДИЧЕСКОЙ ТАБЛИЦЕ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226971" y="1439054"/>
            <a:ext cx="11644395" cy="43396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6088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Получение.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связи с тем, что в природных соединениях галогены имеют в основном отрицательную (-1) степень окисления, выделение их в свободном состоянии проводится путем окисления ионов галогенидов.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46088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Фтор получают из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фторид-ионов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только в процессе электролиза.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6088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Хлор получают из хлоридов путем электролиза растворов, содержащих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хлорид-ионы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или путем воздействия на них сильными окислителями: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6088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6088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2K MnO</a:t>
            </a:r>
            <a:r>
              <a:rPr kumimoji="0" lang="en-US" sz="24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+ 10NaCl + 8H</a:t>
            </a:r>
            <a:r>
              <a:rPr kumimoji="0" lang="en-US" sz="24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</a:t>
            </a:r>
            <a:r>
              <a:rPr kumimoji="0" lang="en-US" sz="24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= K</a:t>
            </a:r>
            <a:r>
              <a:rPr kumimoji="0" lang="en-US" sz="24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</a:t>
            </a:r>
            <a:r>
              <a:rPr kumimoji="0" lang="en-US" sz="24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+ 5Na</a:t>
            </a:r>
            <a:r>
              <a:rPr kumimoji="0" lang="en-US" sz="24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</a:t>
            </a:r>
            <a:r>
              <a:rPr kumimoji="0" lang="en-US" sz="24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+ 2MnSO</a:t>
            </a:r>
            <a:r>
              <a:rPr kumimoji="0" lang="en-US" sz="24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+ 5Cl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+ 8H</a:t>
            </a:r>
            <a:r>
              <a:rPr kumimoji="0" lang="en-US" sz="24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ПОЛОЖЕНИЕ ГАЛОГЕНОВ В ПЕРИОДИЧЕСКОЙ ТАБЛИЦЕ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69633" name="Rectangle 1"/>
          <p:cNvSpPr>
            <a:spLocks noChangeArrowheads="1"/>
          </p:cNvSpPr>
          <p:nvPr/>
        </p:nvSpPr>
        <p:spPr bwMode="auto">
          <a:xfrm>
            <a:off x="298410" y="1724806"/>
            <a:ext cx="11501518" cy="44012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60375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Бром получают из бромидов путем электролиза растворов, содержащих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бромид-ионы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или путем воздействия на них сильными окислителями. Кроме того, бром можно выделить воздействуя на растворы бромидов хлором, так как хлор — более сильный окислитель, чем бром: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2K Br + Cl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=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2KCl + Br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60375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4.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Йод выделяют из растворов йодидов путем их электролиза или воздействия на них сильными окислителями, в частности, хлором и бромом: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2KI + Cl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= 2KC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+ I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 2KI + Br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= 2KBr + I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ПОЛОЖЕНИЕ ГАЛОГЕНОВ В ПЕРИОДИЧЕСКОЙ ТАБЛИЦЕ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971" y="1828714"/>
            <a:ext cx="1171583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Химические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свойства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Радиусы атомов галогенов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увеличиваются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от фтора к йоду (в ряду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Cl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Br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). Это объясняется тем, что валентные электроны фтора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притягиваются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 ядру сильнее, чем электроны йода.</a:t>
            </a:r>
          </a:p>
          <a:p>
            <a:pPr algn="ctr"/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ряду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800" dirty="0" smtClean="0"/>
              <a:t>F</a:t>
            </a:r>
            <a:r>
              <a:rPr lang="ru-RU" sz="2800" baseline="-25000" dirty="0" smtClean="0"/>
              <a:t>2</a:t>
            </a:r>
            <a:r>
              <a:rPr lang="ru-RU" sz="2800" baseline="30000" dirty="0" smtClean="0"/>
              <a:t>0</a:t>
            </a:r>
            <a:r>
              <a:rPr lang="ru-RU" sz="2800" dirty="0" smtClean="0"/>
              <a:t> </a:t>
            </a:r>
            <a:r>
              <a:rPr lang="ru-RU" sz="2800" dirty="0" smtClean="0"/>
              <a:t>→ Cl</a:t>
            </a:r>
            <a:r>
              <a:rPr lang="ru-RU" sz="2800" baseline="-25000" dirty="0" smtClean="0"/>
              <a:t>2</a:t>
            </a:r>
            <a:r>
              <a:rPr lang="ru-RU" sz="2800" baseline="30000" dirty="0" smtClean="0"/>
              <a:t>0</a:t>
            </a:r>
            <a:r>
              <a:rPr lang="ru-RU" sz="2800" dirty="0" smtClean="0"/>
              <a:t> → Br</a:t>
            </a:r>
            <a:r>
              <a:rPr lang="ru-RU" sz="2800" baseline="-25000" dirty="0" smtClean="0"/>
              <a:t>2</a:t>
            </a:r>
            <a:r>
              <a:rPr lang="ru-RU" sz="2800" baseline="30000" dirty="0" smtClean="0"/>
              <a:t>0</a:t>
            </a:r>
            <a:r>
              <a:rPr lang="ru-RU" sz="2800" dirty="0" smtClean="0"/>
              <a:t> → </a:t>
            </a:r>
            <a:r>
              <a:rPr lang="ru-RU" sz="2800" dirty="0" smtClean="0"/>
              <a:t>I</a:t>
            </a:r>
            <a:r>
              <a:rPr lang="ru-RU" sz="2800" baseline="-25000" dirty="0" smtClean="0"/>
              <a:t>2</a:t>
            </a:r>
            <a:r>
              <a:rPr lang="ru-RU" sz="2800" baseline="30000" dirty="0" smtClean="0"/>
              <a:t>0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окислительные свойства галогенов ослабевают;</a:t>
            </a:r>
          </a:p>
          <a:p>
            <a:pPr lvl="0"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химическая активность снижается;</a:t>
            </a:r>
          </a:p>
          <a:p>
            <a:pPr lvl="0"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восстановительные свойства усиливаются.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ПОЛОЖЕНИЕ ГАЛОГЕНОВ В ПЕРИОДИЧЕСКОЙ ТАБЛИЦЕ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971" y="1971590"/>
            <a:ext cx="1171583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ряду </a:t>
            </a:r>
            <a:r>
              <a:rPr lang="ru-RU" sz="2800" dirty="0" smtClean="0"/>
              <a:t>F</a:t>
            </a:r>
            <a:r>
              <a:rPr lang="ru-RU" sz="2800" baseline="-25000" dirty="0" smtClean="0"/>
              <a:t>2</a:t>
            </a:r>
            <a:r>
              <a:rPr lang="en-US" sz="2800" baseline="30000" dirty="0" smtClean="0"/>
              <a:t>-1</a:t>
            </a:r>
            <a:r>
              <a:rPr lang="en-US" sz="2800" dirty="0" smtClean="0"/>
              <a:t> </a:t>
            </a:r>
            <a:r>
              <a:rPr lang="ru-RU" sz="2800" dirty="0" smtClean="0"/>
              <a:t>→ Cl</a:t>
            </a:r>
            <a:r>
              <a:rPr lang="ru-RU" sz="2800" baseline="-25000" dirty="0" smtClean="0"/>
              <a:t>2</a:t>
            </a:r>
            <a:r>
              <a:rPr lang="en-US" sz="2800" baseline="30000" dirty="0" smtClean="0"/>
              <a:t>-1</a:t>
            </a:r>
            <a:r>
              <a:rPr lang="en-US" sz="2800" dirty="0" smtClean="0"/>
              <a:t> </a:t>
            </a:r>
            <a:r>
              <a:rPr lang="ru-RU" sz="2800" dirty="0" smtClean="0"/>
              <a:t>→ Br</a:t>
            </a:r>
            <a:r>
              <a:rPr lang="ru-RU" sz="2800" baseline="-25000" dirty="0" smtClean="0"/>
              <a:t>2</a:t>
            </a:r>
            <a:r>
              <a:rPr lang="en-US" sz="2800" baseline="30000" dirty="0" smtClean="0"/>
              <a:t>-1</a:t>
            </a:r>
            <a:r>
              <a:rPr lang="en-US" sz="2800" dirty="0" smtClean="0"/>
              <a:t> </a:t>
            </a:r>
            <a:r>
              <a:rPr lang="ru-RU" sz="2800" dirty="0" smtClean="0"/>
              <a:t>→ I</a:t>
            </a:r>
            <a:r>
              <a:rPr lang="ru-RU" sz="2800" baseline="-25000" dirty="0" smtClean="0"/>
              <a:t>2</a:t>
            </a:r>
            <a:r>
              <a:rPr lang="en-US" sz="2800" baseline="30000" dirty="0" smtClean="0"/>
              <a:t>-1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наоборот,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химическая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активность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галогенов возрастает. Внешний энергетический слой этих ионов заполнен восемью электронами, они не могут присоединять электроны, а наоборот, отдают их и окисляются.</a:t>
            </a:r>
          </a:p>
          <a:p>
            <a:pPr algn="just"/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Фтор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— самый активный среди галогенов . Под влиянием фтора окисляется даже кислород. При взаимодействии с водой он горит ярким пламенем: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</a:t>
            </a: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+ 2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= 4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HF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ПОЛОЖЕНИЕ ГАЛОГЕНОВ В ПЕРИОДИЧЕСКОЙ ТАБЛИЦЕ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12855" y="1367616"/>
            <a:ext cx="9096375" cy="5287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8"/>
            <a:ext cx="12169774" cy="1323437"/>
          </a:xfrm>
          <a:prstGeom prst="rect">
            <a:avLst/>
          </a:prstGeom>
          <a:noFill/>
        </p:spPr>
        <p:txBody>
          <a:bodyPr wrap="square" lIns="91433" tIns="45719" rIns="91433" bIns="45719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367487"/>
            <a:ext cx="11644394" cy="646329"/>
          </a:xfrm>
          <a:prstGeom prst="rect">
            <a:avLst/>
          </a:prstGeom>
        </p:spPr>
        <p:txBody>
          <a:bodyPr wrap="square" lIns="91433" tIns="45719" rIns="91433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98475" y="2010558"/>
            <a:ext cx="10787139" cy="1754324"/>
          </a:xfrm>
          <a:prstGeom prst="rect">
            <a:avLst/>
          </a:prstGeom>
        </p:spPr>
        <p:txBody>
          <a:bodyPr wrap="square" lIns="91431" tIns="45719" rIns="91431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§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91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9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5)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Письменно ответить на вопросы 1-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(стр.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9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5)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4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41747" y="3939384"/>
            <a:ext cx="4000488" cy="264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ПОЛОЖЕНИЕ ГАЛОГЕНОВ В ПЕРИОДИЧЕСКОЙ ТАБЛИЦЕ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11"/>
          <p:cNvSpPr>
            <a:spLocks noChangeArrowheads="1"/>
          </p:cNvSpPr>
          <p:nvPr/>
        </p:nvSpPr>
        <p:spPr bwMode="auto">
          <a:xfrm>
            <a:off x="5370507" y="1558209"/>
            <a:ext cx="628654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Атомы галогенов </a:t>
            </a:r>
          </a:p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на внешнем энергетическом уровне имеют </a:t>
            </a:r>
          </a:p>
          <a:p>
            <a:pPr algn="ctr"/>
            <a:r>
              <a:rPr lang="ru-RU" sz="3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 электронов </a:t>
            </a:r>
          </a:p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и до завершения уровня </a:t>
            </a:r>
          </a:p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им не хватает </a:t>
            </a:r>
          </a:p>
          <a:p>
            <a:pPr algn="ctr"/>
            <a:r>
              <a:rPr lang="ru-RU" sz="3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 электрона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4161" y="1581930"/>
            <a:ext cx="4487863" cy="439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ПОЛОЖЕНИЕ ГАЛОГЕНОВ В ПЕРИОДИЧЕСКОЙ ТАБЛИЦЕ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298409" y="1510492"/>
            <a:ext cx="7643866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dirty="0">
                <a:latin typeface="Arial" pitchFamily="34" charset="0"/>
                <a:cs typeface="Arial" pitchFamily="34" charset="0"/>
              </a:rPr>
              <a:t>Галогены – </a:t>
            </a:r>
            <a:r>
              <a:rPr lang="ru-RU" sz="3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сильные окислители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.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endParaRPr lang="ru-RU" sz="3200" dirty="0">
              <a:latin typeface="Arial" pitchFamily="34" charset="0"/>
              <a:cs typeface="Arial" pitchFamily="34" charset="0"/>
            </a:endParaRPr>
          </a:p>
          <a:p>
            <a:r>
              <a:rPr lang="ru-RU" sz="3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Фтор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проявляет </a:t>
            </a:r>
            <a:r>
              <a:rPr lang="ru-RU" sz="3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только окислительные свойства, </a:t>
            </a:r>
            <a:r>
              <a:rPr lang="ru-RU" sz="3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него характерна степень окисления </a:t>
            </a:r>
            <a:r>
              <a:rPr lang="ru-RU" sz="3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-1</a:t>
            </a:r>
            <a:r>
              <a:rPr lang="ru-RU" sz="3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3200" dirty="0">
              <a:latin typeface="Arial" pitchFamily="34" charset="0"/>
              <a:cs typeface="Arial" pitchFamily="34" charset="0"/>
            </a:endParaRPr>
          </a:p>
          <a:p>
            <a:r>
              <a:rPr lang="ru-RU" sz="3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Остальные галогены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могут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проявлять и </a:t>
            </a:r>
            <a:r>
              <a:rPr lang="ru-RU" sz="3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окислительные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(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степень окисления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), и </a:t>
            </a:r>
            <a:r>
              <a:rPr lang="ru-RU" sz="3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восстановительные свойства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(степени окисления </a:t>
            </a:r>
            <a:r>
              <a:rPr lang="ru-RU" sz="3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+1, +3, +5 или +7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pic>
        <p:nvPicPr>
          <p:cNvPr id="5" name="Picture 2" descr="http://minerals-shop.ru/images/product/l/3431a0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70837" y="2010558"/>
            <a:ext cx="4071934" cy="3679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ПОЛОЖЕНИЕ ГАЛОГЕНОВ В ПЕРИОДИЧЕСКОЙ ТАБЛИЦЕ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12723" y="1224740"/>
            <a:ext cx="4577736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Фтор </a:t>
            </a:r>
            <a:r>
              <a:rPr lang="ru-RU" sz="3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F</a:t>
            </a:r>
            <a:endParaRPr lang="ru-RU" sz="36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98409" y="2153434"/>
            <a:ext cx="6286544" cy="4299754"/>
          </a:xfrm>
          <a:prstGeom prst="rect">
            <a:avLst/>
          </a:prstGeom>
        </p:spPr>
        <p:txBody>
          <a:bodyPr/>
          <a:lstStyle/>
          <a:p>
            <a:pPr marL="410988" marR="0" lvl="0" indent="-410988" algn="ctr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Бледно -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жёлтый</a:t>
            </a:r>
          </a:p>
          <a:p>
            <a:pPr marL="410988" marR="0" lvl="0" indent="-410988" algn="ctr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газ с резким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раздражающим</a:t>
            </a:r>
            <a:endParaRPr lang="ru-RU" sz="3200" baseline="0" dirty="0" smtClean="0">
              <a:latin typeface="Arial" pitchFamily="34" charset="0"/>
              <a:cs typeface="Arial" pitchFamily="34" charset="0"/>
            </a:endParaRPr>
          </a:p>
          <a:p>
            <a:pPr marL="410988" marR="0" lvl="0" indent="-410988" algn="ctr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запахом.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Очень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ядовит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6" name="Picture 4" descr="Фто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41483" y="3939384"/>
            <a:ext cx="3155931" cy="2395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84953" y="1724806"/>
            <a:ext cx="5143536" cy="4300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ПОЛОЖЕНИЕ ГАЛОГЕНОВ В ПЕРИОДИЧЕСКОЙ ТАБЛИЦЕ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3"/>
          <p:cNvSpPr>
            <a:spLocks noChangeArrowheads="1"/>
          </p:cNvSpPr>
          <p:nvPr/>
        </p:nvSpPr>
        <p:spPr bwMode="auto">
          <a:xfrm>
            <a:off x="4656127" y="1836337"/>
            <a:ext cx="6799268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Впервые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получил фтор в свободном виде в 1886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г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химик Анри </a:t>
            </a:r>
            <a:r>
              <a:rPr lang="ru-RU" sz="32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Муассан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за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что был удостоен Нобелевской премии.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Название </a:t>
            </a:r>
            <a:r>
              <a:rPr lang="ru-RU" sz="3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32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фторос</a:t>
            </a:r>
            <a:r>
              <a:rPr 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»</a:t>
            </a:r>
            <a:r>
              <a:rPr lang="en-US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переводе с греческого значит </a:t>
            </a:r>
            <a:r>
              <a:rPr lang="ru-RU" sz="3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разрушающий,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было дано из-за большой токсичности фтора. </a:t>
            </a:r>
            <a:endParaRPr lang="ru-RU" sz="3200" dirty="0">
              <a:latin typeface="Arial" pitchFamily="34" charset="0"/>
              <a:ea typeface="Segoe UI Light" pitchFamily="34" charset="0"/>
              <a:cs typeface="Arial" pitchFamily="34" charset="0"/>
            </a:endParaRPr>
          </a:p>
        </p:txBody>
      </p:sp>
      <p:pic>
        <p:nvPicPr>
          <p:cNvPr id="9" name="Picture 2" descr="https://pp.vk.me/c636222/v636222978/2827b/X-DfS6XUnmU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4161" y="1724806"/>
            <a:ext cx="3433758" cy="4187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ПОЛОЖЕНИЕ ГАЛОГЕНОВ В ПЕРИОДИЧЕСКОЙ ТАБЛИЦЕ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6299201" y="938988"/>
            <a:ext cx="3471862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Хлор </a:t>
            </a:r>
            <a:r>
              <a:rPr lang="ru-RU" sz="3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3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en-US" sz="3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ru-RU" sz="3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8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727697" y="1867682"/>
            <a:ext cx="5715040" cy="4554538"/>
          </a:xfrm>
          <a:prstGeom prst="rect">
            <a:avLst/>
          </a:prstGeom>
        </p:spPr>
        <p:txBody>
          <a:bodyPr/>
          <a:lstStyle/>
          <a:p>
            <a:pPr marL="410988" marR="0" lvl="0" indent="-410988" algn="ctr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газ жёлто-зеленого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цвета</a:t>
            </a:r>
          </a:p>
          <a:p>
            <a:pPr marL="410988" marR="0" lvl="0" indent="-410988" algn="ctr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 резким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запахом.</a:t>
            </a:r>
          </a:p>
          <a:p>
            <a:pPr marL="410988" marR="0" lvl="0" indent="-410988" algn="ctr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Ядови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т.</a:t>
            </a: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 descr="Хло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27895" y="3582194"/>
            <a:ext cx="3032113" cy="2912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2723" y="1796244"/>
            <a:ext cx="5143536" cy="4300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ПОЛОЖЕНИЕ ГАЛОГЕНОВ В ПЕРИОДИЧЕСКОЙ ТАБЛИЦЕ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5441945" y="1796244"/>
            <a:ext cx="6143668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3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Открыл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хлор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1774 г. </a:t>
            </a:r>
            <a:r>
              <a:rPr lang="ru-RU" sz="3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шведский химик Карл </a:t>
            </a:r>
            <a:r>
              <a:rPr lang="ru-RU" sz="3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Шееле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ru-RU" sz="3400" dirty="0">
                <a:latin typeface="Arial" pitchFamily="34" charset="0"/>
                <a:cs typeface="Arial" pitchFamily="34" charset="0"/>
              </a:rPr>
              <a:t>Своё название хлор получил благодаря цвету простого вещества,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переводе 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с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греческого </a:t>
            </a:r>
            <a:r>
              <a:rPr lang="ru-RU" sz="3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3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хлорос</a:t>
            </a:r>
            <a:r>
              <a:rPr lang="ru-RU" sz="3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»</a:t>
            </a:r>
            <a:r>
              <a:rPr lang="ru-RU" sz="3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значит </a:t>
            </a:r>
            <a:r>
              <a:rPr lang="ru-RU" sz="3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жёлто-зелёный.</a:t>
            </a:r>
            <a:endParaRPr lang="ru-RU" sz="3400" dirty="0">
              <a:solidFill>
                <a:srgbClr val="C00000"/>
              </a:solidFill>
              <a:latin typeface="Arial" pitchFamily="34" charset="0"/>
              <a:ea typeface="Segoe UI Light" pitchFamily="34" charset="0"/>
              <a:cs typeface="Arial" pitchFamily="34" charset="0"/>
            </a:endParaRPr>
          </a:p>
        </p:txBody>
      </p:sp>
      <p:pic>
        <p:nvPicPr>
          <p:cNvPr id="5" name="Picture 2" descr="https://bugaga.ru/uploads/posts/2014-03/1394013226_izobreteniya-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599" y="1510492"/>
            <a:ext cx="4357718" cy="5097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ПОЛОЖЕНИЕ ГАЛОГЕНОВ В ПЕРИОДИЧЕСКОЙ ТАБЛИЦЕ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6786573" y="1070762"/>
            <a:ext cx="2298710" cy="1511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dirty="0" smtClean="0">
                <a:latin typeface="Arial" pitchFamily="34" charset="0"/>
                <a:cs typeface="Arial" pitchFamily="34" charset="0"/>
              </a:rPr>
            </a:br>
            <a:r>
              <a:rPr lang="ru-RU" sz="4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Бром </a:t>
            </a:r>
            <a:r>
              <a:rPr lang="ru-RU" sz="4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4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Br</a:t>
            </a:r>
            <a:r>
              <a:rPr lang="ru-RU" sz="4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endParaRPr lang="ru-RU" sz="40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857879" y="2367747"/>
            <a:ext cx="5513420" cy="3758415"/>
          </a:xfrm>
          <a:prstGeom prst="rect">
            <a:avLst/>
          </a:prstGeom>
        </p:spPr>
        <p:txBody>
          <a:bodyPr/>
          <a:lstStyle/>
          <a:p>
            <a:pPr marL="410988" marR="0" lvl="0" indent="-410988" algn="ctr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красно-бурая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летучая</a:t>
            </a:r>
          </a:p>
          <a:p>
            <a:pPr marL="410988" marR="0" lvl="0" indent="-410988" algn="ctr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жидкость 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 резким</a:t>
            </a:r>
          </a:p>
          <a:p>
            <a:pPr marL="410988" marR="0" lvl="0" indent="-410988" algn="ctr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Неприятным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запахом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 descr="Бром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27829" y="4225136"/>
            <a:ext cx="314327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2723" y="1796244"/>
            <a:ext cx="5143536" cy="4300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5642</TotalTime>
  <Words>820</Words>
  <PresentationFormat>Произвольный</PresentationFormat>
  <Paragraphs>132</Paragraphs>
  <Slides>20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            Фтор - F</vt:lpstr>
      <vt:lpstr>Слайд 6</vt:lpstr>
      <vt:lpstr>Хлор - Сl </vt:lpstr>
      <vt:lpstr>Слайд 8</vt:lpstr>
      <vt:lpstr> Бром - Br  </vt:lpstr>
      <vt:lpstr>Слайд 10</vt:lpstr>
      <vt:lpstr>Йод - I</vt:lpstr>
      <vt:lpstr>     Французский химик Бернар Куртуа получил йод в 1811 г.      Своё название йод получил за свою фиолетовую окраску (в переводе с греческого «иодэс» означает фиолетовый)</vt:lpstr>
      <vt:lpstr>Нахождение галогенов в природе</vt:lpstr>
      <vt:lpstr>Галит  NaCl </vt:lpstr>
      <vt:lpstr>Бром и йод  своих минералов не образуют.  Их соединения  по большей части концентрируются в морских и подземных водах, накапливаются в морских водорослях.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167</cp:revision>
  <dcterms:created xsi:type="dcterms:W3CDTF">2020-05-06T17:43:33Z</dcterms:created>
  <dcterms:modified xsi:type="dcterms:W3CDTF">2020-10-29T16:47:24Z</dcterms:modified>
</cp:coreProperties>
</file>