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422" r:id="rId3"/>
    <p:sldId id="497" r:id="rId4"/>
    <p:sldId id="498" r:id="rId5"/>
    <p:sldId id="499" r:id="rId6"/>
    <p:sldId id="501" r:id="rId7"/>
    <p:sldId id="500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496" r:id="rId21"/>
  </p:sldIdLst>
  <p:sldSz cx="12169775" cy="7021513"/>
  <p:notesSz cx="6858000" cy="9144000"/>
  <p:defaultTextStyle>
    <a:defPPr>
      <a:defRPr lang="ru-RU"/>
    </a:defPPr>
    <a:lvl1pPr marL="0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7987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5975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3959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1944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39928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87915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35900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3886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0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3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6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86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09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2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4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7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6"/>
            <a:ext cx="10344309" cy="1505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1"/>
            <a:ext cx="10344310" cy="41609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6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5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4"/>
            <a:ext cx="3850634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1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2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0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19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9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79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5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38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3"/>
            <a:ext cx="5377097" cy="655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7987" indent="0">
              <a:buNone/>
              <a:defRPr sz="2400" b="1"/>
            </a:lvl2pPr>
            <a:lvl3pPr marL="1095975" indent="0">
              <a:buNone/>
              <a:defRPr sz="2100" b="1"/>
            </a:lvl3pPr>
            <a:lvl4pPr marL="1643959" indent="0">
              <a:buNone/>
              <a:defRPr sz="1900" b="1"/>
            </a:lvl4pPr>
            <a:lvl5pPr marL="2191944" indent="0">
              <a:buNone/>
              <a:defRPr sz="1900" b="1"/>
            </a:lvl5pPr>
            <a:lvl6pPr marL="2739928" indent="0">
              <a:buNone/>
              <a:defRPr sz="1900" b="1"/>
            </a:lvl6pPr>
            <a:lvl7pPr marL="3287915" indent="0">
              <a:buNone/>
              <a:defRPr sz="1900" b="1"/>
            </a:lvl7pPr>
            <a:lvl8pPr marL="3835900" indent="0">
              <a:buNone/>
              <a:defRPr sz="1900" b="1"/>
            </a:lvl8pPr>
            <a:lvl9pPr marL="43838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3"/>
            <a:ext cx="5379210" cy="655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7987" indent="0">
              <a:buNone/>
              <a:defRPr sz="2400" b="1"/>
            </a:lvl2pPr>
            <a:lvl3pPr marL="1095975" indent="0">
              <a:buNone/>
              <a:defRPr sz="2100" b="1"/>
            </a:lvl3pPr>
            <a:lvl4pPr marL="1643959" indent="0">
              <a:buNone/>
              <a:defRPr sz="1900" b="1"/>
            </a:lvl4pPr>
            <a:lvl5pPr marL="2191944" indent="0">
              <a:buNone/>
              <a:defRPr sz="1900" b="1"/>
            </a:lvl5pPr>
            <a:lvl6pPr marL="2739928" indent="0">
              <a:buNone/>
              <a:defRPr sz="1900" b="1"/>
            </a:lvl6pPr>
            <a:lvl7pPr marL="3287915" indent="0">
              <a:buNone/>
              <a:defRPr sz="1900" b="1"/>
            </a:lvl7pPr>
            <a:lvl8pPr marL="3835900" indent="0">
              <a:buNone/>
              <a:defRPr sz="1900" b="1"/>
            </a:lvl8pPr>
            <a:lvl9pPr marL="43838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7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7987" indent="0">
              <a:buNone/>
              <a:defRPr sz="1300"/>
            </a:lvl2pPr>
            <a:lvl3pPr marL="1095975" indent="0">
              <a:buNone/>
              <a:defRPr sz="1200"/>
            </a:lvl3pPr>
            <a:lvl4pPr marL="1643959" indent="0">
              <a:buNone/>
              <a:defRPr sz="1100"/>
            </a:lvl4pPr>
            <a:lvl5pPr marL="2191944" indent="0">
              <a:buNone/>
              <a:defRPr sz="1100"/>
            </a:lvl5pPr>
            <a:lvl6pPr marL="2739928" indent="0">
              <a:buNone/>
              <a:defRPr sz="1100"/>
            </a:lvl6pPr>
            <a:lvl7pPr marL="3287915" indent="0">
              <a:buNone/>
              <a:defRPr sz="1100"/>
            </a:lvl7pPr>
            <a:lvl8pPr marL="3835900" indent="0">
              <a:buNone/>
              <a:defRPr sz="1100"/>
            </a:lvl8pPr>
            <a:lvl9pPr marL="43838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7987" indent="0">
              <a:buNone/>
              <a:defRPr sz="3400"/>
            </a:lvl2pPr>
            <a:lvl3pPr marL="1095975" indent="0">
              <a:buNone/>
              <a:defRPr sz="3000"/>
            </a:lvl3pPr>
            <a:lvl4pPr marL="1643959" indent="0">
              <a:buNone/>
              <a:defRPr sz="2400"/>
            </a:lvl4pPr>
            <a:lvl5pPr marL="2191944" indent="0">
              <a:buNone/>
              <a:defRPr sz="2400"/>
            </a:lvl5pPr>
            <a:lvl6pPr marL="2739928" indent="0">
              <a:buNone/>
              <a:defRPr sz="2400"/>
            </a:lvl6pPr>
            <a:lvl7pPr marL="3287915" indent="0">
              <a:buNone/>
              <a:defRPr sz="2400"/>
            </a:lvl7pPr>
            <a:lvl8pPr marL="3835900" indent="0">
              <a:buNone/>
              <a:defRPr sz="2400"/>
            </a:lvl8pPr>
            <a:lvl9pPr marL="4383886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2"/>
            <a:ext cx="7301865" cy="824051"/>
          </a:xfrm>
        </p:spPr>
        <p:txBody>
          <a:bodyPr/>
          <a:lstStyle>
            <a:lvl1pPr marL="0" indent="0">
              <a:buNone/>
              <a:defRPr sz="1700"/>
            </a:lvl1pPr>
            <a:lvl2pPr marL="547987" indent="0">
              <a:buNone/>
              <a:defRPr sz="1300"/>
            </a:lvl2pPr>
            <a:lvl3pPr marL="1095975" indent="0">
              <a:buNone/>
              <a:defRPr sz="1200"/>
            </a:lvl3pPr>
            <a:lvl4pPr marL="1643959" indent="0">
              <a:buNone/>
              <a:defRPr sz="1100"/>
            </a:lvl4pPr>
            <a:lvl5pPr marL="2191944" indent="0">
              <a:buNone/>
              <a:defRPr sz="1100"/>
            </a:lvl5pPr>
            <a:lvl6pPr marL="2739928" indent="0">
              <a:buNone/>
              <a:defRPr sz="1100"/>
            </a:lvl6pPr>
            <a:lvl7pPr marL="3287915" indent="0">
              <a:buNone/>
              <a:defRPr sz="1100"/>
            </a:lvl7pPr>
            <a:lvl8pPr marL="3835900" indent="0">
              <a:buNone/>
              <a:defRPr sz="1100"/>
            </a:lvl8pPr>
            <a:lvl9pPr marL="43838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597" tIns="54799" rIns="109597" bIns="5479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597" tIns="54799" rIns="109597" bIns="547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597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988" indent="-410988" algn="l" defTabSz="109597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476" indent="-342492" algn="l" defTabSz="109597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966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951" indent="-273993" algn="l" defTabSz="109597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935" indent="-273993" algn="l" defTabSz="109597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3922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907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895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879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87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975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959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944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928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915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900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886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5"/>
            <a:ext cx="12152345" cy="22088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369980" y="1653371"/>
            <a:ext cx="7215238" cy="6159676"/>
          </a:xfrm>
          <a:prstGeom prst="rect">
            <a:avLst/>
          </a:prstGeom>
        </p:spPr>
        <p:txBody>
          <a:bodyPr wrap="square" lIns="0" tIns="29505" rIns="0" bIns="0">
            <a:spAutoFit/>
          </a:bodyPr>
          <a:lstStyle/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spcBef>
                <a:spcPts val="232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:</a:t>
            </a:r>
            <a:r>
              <a:rPr lang="en-US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898">
              <a:spcBef>
                <a:spcPts val="232"/>
              </a:spcBef>
              <a:defRPr/>
            </a:pP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таблице. Строение атома.</a:t>
            </a:r>
            <a:endParaRPr lang="ru-RU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lnSpc>
                <a:spcPts val="4132"/>
              </a:lnSpc>
              <a:spcBef>
                <a:spcPts val="232"/>
              </a:spcBef>
              <a:defRPr/>
            </a:pPr>
            <a:endParaRPr lang="uz-Cyrl-UZ" sz="2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ru-RU" alt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" algn="ctr">
              <a:lnSpc>
                <a:spcPts val="4289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369853" y="3367880"/>
            <a:ext cx="725751" cy="23574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7"/>
            <a:ext cx="4308674" cy="1292177"/>
          </a:xfrm>
          <a:prstGeom prst="rect">
            <a:avLst/>
          </a:prstGeom>
        </p:spPr>
        <p:txBody>
          <a:bodyPr wrap="square" lIns="0" tIns="308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61" defTabSz="1934242">
              <a:spcBef>
                <a:spcPts val="240"/>
              </a:spcBef>
              <a:defRPr/>
            </a:pPr>
            <a:r>
              <a:rPr lang="uz-Cyrl-UZ" sz="81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Химия </a:t>
            </a:r>
            <a:endParaRPr lang="uz-Cyrl-UZ" sz="81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3" y="918326"/>
            <a:ext cx="473797" cy="61763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6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9" y="493595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91156"/>
          </a:xfrm>
          <a:prstGeom prst="rect">
            <a:avLst/>
          </a:prstGeom>
        </p:spPr>
        <p:txBody>
          <a:bodyPr vert="horz" wrap="square" lIns="0" tIns="3397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6"/>
            <a:ext cx="1071570" cy="467669"/>
          </a:xfrm>
          <a:prstGeom prst="rect">
            <a:avLst/>
          </a:prstGeom>
        </p:spPr>
        <p:txBody>
          <a:bodyPr vert="horz" wrap="square" lIns="0" tIns="25816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17" name="Picture 4" descr="D:\Химия\Уроки\картинки урок знаний\Неметаллы\Галогены\йод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9465" y="3082128"/>
            <a:ext cx="3433768" cy="306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197351" y="1971590"/>
            <a:ext cx="76740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Французский </a:t>
            </a: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химик </a:t>
            </a:r>
            <a:r>
              <a:rPr lang="ru-RU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Антуан</a:t>
            </a: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Жером</a:t>
            </a: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Балар</a:t>
            </a: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открыл бром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1826 г. </a:t>
            </a:r>
          </a:p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переводе с греческого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бромос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значит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зловонный,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соответствует невыносимому запаху простого вещества брома.</a:t>
            </a:r>
            <a:endParaRPr lang="ru-RU" sz="3200" dirty="0">
              <a:latin typeface="Arial" pitchFamily="34" charset="0"/>
              <a:ea typeface="Segoe UI Light" pitchFamily="34" charset="0"/>
              <a:cs typeface="Arial" pitchFamily="34" charset="0"/>
            </a:endParaRPr>
          </a:p>
        </p:txBody>
      </p:sp>
      <p:pic>
        <p:nvPicPr>
          <p:cNvPr id="5" name="Picture 2" descr="https://cdn.britannica.com/s:300x300/16/13216-004-CEE66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23" y="1510492"/>
            <a:ext cx="366871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375559"/>
            <a:ext cx="10405443" cy="706437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Йод</a:t>
            </a:r>
            <a:r>
              <a:rPr lang="en-US" sz="4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I</a:t>
            </a:r>
            <a:endParaRPr lang="ru-RU" sz="4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4199756"/>
            <a:ext cx="11942803" cy="2954338"/>
          </a:xfrm>
          <a:prstGeom prst="rect">
            <a:avLst/>
          </a:prstGeom>
        </p:spPr>
        <p:txBody>
          <a:bodyPr/>
          <a:lstStyle/>
          <a:p>
            <a:pPr marL="410988" marR="0" lvl="0" indent="-410988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Черно-серые кристаллы с металлическим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блеском (пары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фиолетовые).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Пары йода ядовиты и раздражают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слизистые оболочки.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 кожу йод оказывает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прижигающее и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обеззараживающее действие. </a:t>
            </a:r>
          </a:p>
          <a:p>
            <a:pPr marL="410988" marR="0" lvl="0" indent="-410988" algn="just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03" y="2153434"/>
            <a:ext cx="3953119" cy="179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Пары и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3581" y="2224872"/>
            <a:ext cx="3653924" cy="177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84756" y="1367616"/>
            <a:ext cx="6715172" cy="501173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Французский 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химик </a:t>
            </a:r>
            <a:r>
              <a:rPr lang="ru-RU" sz="3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Бернар </a:t>
            </a:r>
            <a:r>
              <a:rPr lang="ru-RU" sz="3200" b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Куртуа</a:t>
            </a:r>
            <a:r>
              <a:rPr lang="ru-RU" sz="3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получил йод в 1811 г. </a:t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Своё 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название йод получил за свою фиолетовую окраску (в переводе с греческого </a:t>
            </a:r>
            <a:r>
              <a:rPr lang="ru-RU" sz="32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иодэс</a:t>
            </a:r>
            <a:r>
              <a:rPr lang="ru-RU" sz="32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означает </a:t>
            </a:r>
            <a:r>
              <a:rPr lang="ru-RU" sz="32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фиолетовый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b="0" dirty="0" smtClean="0">
              <a:solidFill>
                <a:schemeClr val="tx1"/>
              </a:solidFill>
              <a:latin typeface="Arial" pitchFamily="34" charset="0"/>
              <a:ea typeface="Segoe UI Light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23" y="1867682"/>
            <a:ext cx="4357718" cy="424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7037" y="1153302"/>
            <a:ext cx="10181838" cy="8683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Нахождение галогенов в природе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0" y="2224909"/>
            <a:ext cx="11942803" cy="5357813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Ввиду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большой реакционной способности галогенов в природе они встречаются исключительно в виде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соединений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Самыми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распространенными среди галогенов являются </a:t>
            </a:r>
          </a:p>
          <a:p>
            <a:pPr algn="just">
              <a:buNone/>
            </a:pP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хлор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который составляет </a:t>
            </a: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0,19% от массы земной коры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фтор – 0,03%.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7037" y="3082128"/>
            <a:ext cx="3043237" cy="1632737"/>
          </a:xfrm>
        </p:spPr>
        <p:txBody>
          <a:bodyPr>
            <a:normAutofit/>
          </a:bodyPr>
          <a:lstStyle/>
          <a:p>
            <a:r>
              <a:rPr lang="ru-RU" sz="3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Галит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2" descr="http://webmineral.ru/upload/ee0a866ca0045621e7cb2a5f655a66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61" y="1439054"/>
            <a:ext cx="3429016" cy="18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70375" y="3296442"/>
            <a:ext cx="3571900" cy="1071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Сильвин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KCl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http://finesell.ru/images/articles/gornije-porodi-minerali/silvin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1813" y="1439054"/>
            <a:ext cx="3476600" cy="18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942407" y="2867814"/>
            <a:ext cx="2214578" cy="19288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Сильвинит 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KCl·NaCl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 descr="https://upload.wikimedia.org/wikipedia/commons/thumb/7/75/Sylvinite.jpg/1024px-Sylvinite.jpg?15478435661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6655" y="1367617"/>
            <a:ext cx="284483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98541" y="6072188"/>
            <a:ext cx="3727436" cy="6429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Флюорит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CaF</a:t>
            </a:r>
            <a:r>
              <a:rPr kumimoji="0" lang="en-US" sz="32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13" name="Picture 14" descr="http://favera.ru/img/2014/05/19/453361_14005115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8541" y="4439450"/>
            <a:ext cx="3783025" cy="166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284707" y="5868216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Флюорит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CaF</a:t>
            </a:r>
            <a:r>
              <a:rPr kumimoji="0" lang="en-US" sz="32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0639" y="4368012"/>
            <a:ext cx="3921136" cy="17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12855" y="581843"/>
            <a:ext cx="8858250" cy="6429375"/>
          </a:xfrm>
        </p:spPr>
        <p:txBody>
          <a:bodyPr>
            <a:normAutofit/>
          </a:bodyPr>
          <a:lstStyle/>
          <a:p>
            <a:pPr algn="l"/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Бром и йод </a:t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своих минералов</a:t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образуют. </a:t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Их соединения </a:t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большей части</a:t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концентрируются</a:t>
            </a:r>
            <a:b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морских и подземных водах, накапливаются в морских водорослях.</a:t>
            </a:r>
          </a:p>
        </p:txBody>
      </p:sp>
      <p:pic>
        <p:nvPicPr>
          <p:cNvPr id="5" name="Picture 2" descr="https://pogreb-podval.ru/wp-content/uploads/2016/09/podzemnaya-galereya-dlya-sbora-gruntovyh-v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449" y="1796244"/>
            <a:ext cx="4762500" cy="288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26971" y="1439054"/>
            <a:ext cx="11644395" cy="4339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Получение.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связи с тем, что в природных соединениях галогены имеют в основном отрицательную (-1) степень окисления, выделение их в свободном состоянии проводится путем окисления ионов галогенидов.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6088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Фтор получают из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фторид-ионов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только в процессе электролиза.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Хлор получают из хлоридов путем электролиза растворов, содержащих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хлорид-ионы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или путем воздействия на них сильными окислителями: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8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2K MnO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+ 10NaCl + 8H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K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+ 5Na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+ 2MnSO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+ 5Cl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+ 8H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98410" y="1724806"/>
            <a:ext cx="11501518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03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Бром получают из бромидов путем электролиза растворов, содержащих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бромид-ионы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или путем воздействия на них сильными окислителями. Кроме того, бром можно выделить воздействуя на растворы бромидов хлором, так как хлор — более сильный окислитель, чем бром: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2K Br + Cl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2KCl + Br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03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Йод выделяют из растворов йодидов путем их электролиза или воздействия на них сильными окислителями, в частности, хлором и бромом: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2KI + Cl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2KC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I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2KI + Br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2KBr + I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971" y="1828714"/>
            <a:ext cx="11715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Химические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свойства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Радиусы атомов галогенов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увеличиваются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от фтора к йоду (в ряду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Cl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Br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 Это объясняется тем, что валентные электроны фтора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притягиваются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 ядру сильнее, чем электроны йода.</a:t>
            </a:r>
          </a:p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ряду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/>
              <a:t>F</a:t>
            </a:r>
            <a:r>
              <a:rPr lang="ru-RU" sz="2800" baseline="-25000" dirty="0" smtClean="0"/>
              <a:t>2</a:t>
            </a:r>
            <a:r>
              <a:rPr lang="ru-RU" sz="2800" baseline="30000" dirty="0" smtClean="0"/>
              <a:t>0</a:t>
            </a:r>
            <a:r>
              <a:rPr lang="ru-RU" sz="2800" dirty="0" smtClean="0"/>
              <a:t> </a:t>
            </a:r>
            <a:r>
              <a:rPr lang="ru-RU" sz="2800" dirty="0" smtClean="0"/>
              <a:t>→ Cl</a:t>
            </a:r>
            <a:r>
              <a:rPr lang="ru-RU" sz="2800" baseline="-25000" dirty="0" smtClean="0"/>
              <a:t>2</a:t>
            </a:r>
            <a:r>
              <a:rPr lang="ru-RU" sz="2800" baseline="30000" dirty="0" smtClean="0"/>
              <a:t>0</a:t>
            </a:r>
            <a:r>
              <a:rPr lang="ru-RU" sz="2800" dirty="0" smtClean="0"/>
              <a:t> → Br</a:t>
            </a:r>
            <a:r>
              <a:rPr lang="ru-RU" sz="2800" baseline="-25000" dirty="0" smtClean="0"/>
              <a:t>2</a:t>
            </a:r>
            <a:r>
              <a:rPr lang="ru-RU" sz="2800" baseline="30000" dirty="0" smtClean="0"/>
              <a:t>0</a:t>
            </a:r>
            <a:r>
              <a:rPr lang="ru-RU" sz="2800" dirty="0" smtClean="0"/>
              <a:t> → </a:t>
            </a:r>
            <a:r>
              <a:rPr lang="ru-RU" sz="2800" dirty="0" smtClean="0"/>
              <a:t>I</a:t>
            </a:r>
            <a:r>
              <a:rPr lang="ru-RU" sz="2800" baseline="-25000" dirty="0" smtClean="0"/>
              <a:t>2</a:t>
            </a:r>
            <a:r>
              <a:rPr lang="ru-RU" sz="2800" baseline="30000" dirty="0" smtClean="0"/>
              <a:t>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окислительные свойства галогенов ослабевают;</a:t>
            </a:r>
          </a:p>
          <a:p>
            <a:pPr lvl="0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химическая активность снижается;</a:t>
            </a:r>
          </a:p>
          <a:p>
            <a:pPr lvl="0"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восстановительные свойства усиливаются.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971" y="1971590"/>
            <a:ext cx="11715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ряду </a:t>
            </a:r>
            <a:r>
              <a:rPr lang="ru-RU" sz="2800" dirty="0" smtClean="0"/>
              <a:t>F</a:t>
            </a:r>
            <a:r>
              <a:rPr lang="ru-RU" sz="2800" baseline="-25000" dirty="0" smtClean="0"/>
              <a:t>2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</a:t>
            </a:r>
            <a:r>
              <a:rPr lang="ru-RU" sz="2800" dirty="0" smtClean="0"/>
              <a:t>→ Cl</a:t>
            </a:r>
            <a:r>
              <a:rPr lang="ru-RU" sz="2800" baseline="-25000" dirty="0" smtClean="0"/>
              <a:t>2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</a:t>
            </a:r>
            <a:r>
              <a:rPr lang="ru-RU" sz="2800" dirty="0" smtClean="0"/>
              <a:t>→ Br</a:t>
            </a:r>
            <a:r>
              <a:rPr lang="ru-RU" sz="2800" baseline="-25000" dirty="0" smtClean="0"/>
              <a:t>2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 </a:t>
            </a:r>
            <a:r>
              <a:rPr lang="ru-RU" sz="2800" dirty="0" smtClean="0"/>
              <a:t>→ I</a:t>
            </a:r>
            <a:r>
              <a:rPr lang="ru-RU" sz="2800" baseline="-25000" dirty="0" smtClean="0"/>
              <a:t>2</a:t>
            </a:r>
            <a:r>
              <a:rPr lang="en-US" sz="2800" baseline="30000" dirty="0" smtClean="0"/>
              <a:t>-1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наоборот,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химическая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активность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галогенов возрастает. Внешний энергетический слой этих ионов заполнен восемью электронами, они не могут присоединять электроны, а наоборот, отдают их и окисляются.</a:t>
            </a: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Фтор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— самый активный среди галогенов . Под влиянием фтора окисляется даже кислород. При взаимодействии с водой он горит ярким пламенем: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+ 2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4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HF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2855" y="1367616"/>
            <a:ext cx="9096375" cy="528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8475" y="2010558"/>
            <a:ext cx="10787139" cy="1754324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91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5)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5)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747" y="3939384"/>
            <a:ext cx="4000488" cy="26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11"/>
          <p:cNvSpPr>
            <a:spLocks noChangeArrowheads="1"/>
          </p:cNvSpPr>
          <p:nvPr/>
        </p:nvSpPr>
        <p:spPr bwMode="auto">
          <a:xfrm>
            <a:off x="5370507" y="1558209"/>
            <a:ext cx="62865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Атомы галогенов </a:t>
            </a:r>
          </a:p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на внешнем энергетическом уровне имеют </a:t>
            </a: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электронов </a:t>
            </a:r>
          </a:p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и до завершения уровня </a:t>
            </a:r>
          </a:p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им не хватает </a:t>
            </a: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электрона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61" y="1581930"/>
            <a:ext cx="4487863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98409" y="1510492"/>
            <a:ext cx="76438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Галогены – 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сильные окислители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Фтор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проявляет </a:t>
            </a: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только окислительные свойства, </a:t>
            </a: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него характерна степень окисления </a:t>
            </a: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Остальные галогены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могут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проявлять и 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окислительные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степень окисления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), и </a:t>
            </a: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восстановительные свойства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(степени окисления </a:t>
            </a: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+1, +3, +5 или +7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" name="Picture 2" descr="http://minerals-shop.ru/images/product/l/3431a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0837" y="2010558"/>
            <a:ext cx="4071934" cy="367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23" y="1224740"/>
            <a:ext cx="457773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Фтор </a:t>
            </a:r>
            <a:r>
              <a:rPr lang="ru-RU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</a:t>
            </a:r>
            <a:endParaRPr lang="ru-RU" sz="3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8409" y="2153434"/>
            <a:ext cx="6286544" cy="4299754"/>
          </a:xfrm>
          <a:prstGeom prst="rect">
            <a:avLst/>
          </a:prstGeom>
        </p:spPr>
        <p:txBody>
          <a:bodyPr/>
          <a:lstStyle/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Бледно -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жёлтый</a:t>
            </a:r>
          </a:p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газ с резким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раздражающим</a:t>
            </a:r>
            <a:endParaRPr lang="ru-RU" sz="3200" baseline="0" dirty="0" smtClean="0">
              <a:latin typeface="Arial" pitchFamily="34" charset="0"/>
              <a:cs typeface="Arial" pitchFamily="34" charset="0"/>
            </a:endParaRPr>
          </a:p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запахом.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Очень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ядовит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4" descr="Фт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1483" y="3939384"/>
            <a:ext cx="3155931" cy="23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4953" y="1724806"/>
            <a:ext cx="5143536" cy="43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4656127" y="1836337"/>
            <a:ext cx="67992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Впервые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получил фтор в свободном виде в 1886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химик Анри </a:t>
            </a:r>
            <a:r>
              <a:rPr lang="ru-RU" sz="3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Муассан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за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что был удостоен Нобелевской премии.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Название 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фторос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переводе с греческого значит 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разрушающий,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было дано из-за большой токсичности фтора. </a:t>
            </a:r>
            <a:endParaRPr lang="ru-RU" sz="3200" dirty="0">
              <a:latin typeface="Arial" pitchFamily="34" charset="0"/>
              <a:ea typeface="Segoe UI Light" pitchFamily="34" charset="0"/>
              <a:cs typeface="Arial" pitchFamily="34" charset="0"/>
            </a:endParaRPr>
          </a:p>
        </p:txBody>
      </p:sp>
      <p:pic>
        <p:nvPicPr>
          <p:cNvPr id="9" name="Picture 2" descr="https://pp.vk.me/c636222/v636222978/2827b/X-DfS6XUn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61" y="1724806"/>
            <a:ext cx="3433758" cy="418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9201" y="938988"/>
            <a:ext cx="347186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Хлор </a:t>
            </a:r>
            <a:r>
              <a:rPr lang="ru-RU" sz="3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3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3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27697" y="1867682"/>
            <a:ext cx="5715040" cy="4554538"/>
          </a:xfrm>
          <a:prstGeom prst="rect">
            <a:avLst/>
          </a:prstGeom>
        </p:spPr>
        <p:txBody>
          <a:bodyPr/>
          <a:lstStyle/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газ жёлто-зеленого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цвета</a:t>
            </a:r>
          </a:p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 резким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запахом.</a:t>
            </a:r>
          </a:p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Ядови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Хл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895" y="3582194"/>
            <a:ext cx="3032113" cy="291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23" y="1796244"/>
            <a:ext cx="5143536" cy="43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41945" y="1796244"/>
            <a:ext cx="614366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Открыл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хлор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1774 г. </a:t>
            </a:r>
            <a:r>
              <a:rPr lang="ru-RU" sz="3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шведский химик Карл </a:t>
            </a:r>
            <a:r>
              <a:rPr lang="ru-RU" sz="3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Шееле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3400" dirty="0">
                <a:latin typeface="Arial" pitchFamily="34" charset="0"/>
                <a:cs typeface="Arial" pitchFamily="34" charset="0"/>
              </a:rPr>
              <a:t>Своё название хлор получил благодаря цвету простого вещества,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переводе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греческого </a:t>
            </a:r>
            <a:r>
              <a:rPr lang="ru-RU" sz="3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хлорос</a:t>
            </a:r>
            <a:r>
              <a:rPr lang="ru-RU" sz="3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значит </a:t>
            </a:r>
            <a:r>
              <a:rPr lang="ru-RU" sz="3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жёлто-зелёный.</a:t>
            </a:r>
            <a:endParaRPr lang="ru-RU" sz="3400" dirty="0">
              <a:solidFill>
                <a:srgbClr val="C00000"/>
              </a:solidFill>
              <a:latin typeface="Arial" pitchFamily="34" charset="0"/>
              <a:ea typeface="Segoe UI Light" pitchFamily="34" charset="0"/>
              <a:cs typeface="Arial" pitchFamily="34" charset="0"/>
            </a:endParaRPr>
          </a:p>
        </p:txBody>
      </p:sp>
      <p:pic>
        <p:nvPicPr>
          <p:cNvPr id="5" name="Picture 2" descr="https://bugaga.ru/uploads/posts/2014-03/1394013226_izobreteniya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599" y="1510492"/>
            <a:ext cx="4357718" cy="509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ПОЛОЖЕНИЕ ГАЛОГЕНОВ В ПЕРИОДИЧЕСКОЙ ТАБЛИЦЕ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573" y="1070762"/>
            <a:ext cx="2298710" cy="151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Бром </a:t>
            </a: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Br</a:t>
            </a: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sz="40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57879" y="2367747"/>
            <a:ext cx="5513420" cy="3758415"/>
          </a:xfrm>
          <a:prstGeom prst="rect">
            <a:avLst/>
          </a:prstGeom>
        </p:spPr>
        <p:txBody>
          <a:bodyPr/>
          <a:lstStyle/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красно-бурая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летучая</a:t>
            </a:r>
          </a:p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жидкость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 резким</a:t>
            </a:r>
          </a:p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Неприятным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запахом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Бр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7829" y="4225136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23" y="1796244"/>
            <a:ext cx="5143536" cy="43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5642</TotalTime>
  <Words>820</Words>
  <PresentationFormat>Произвольный</PresentationFormat>
  <Paragraphs>132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            Фтор - F</vt:lpstr>
      <vt:lpstr>Слайд 6</vt:lpstr>
      <vt:lpstr>Хлор - Сl </vt:lpstr>
      <vt:lpstr>Слайд 8</vt:lpstr>
      <vt:lpstr> Бром - Br  </vt:lpstr>
      <vt:lpstr>Слайд 10</vt:lpstr>
      <vt:lpstr>Йод - I</vt:lpstr>
      <vt:lpstr>     Французский химик Бернар Куртуа получил йод в 1811 г.      Своё название йод получил за свою фиолетовую окраску (в переводе с греческого «иодэс» означает фиолетовый)</vt:lpstr>
      <vt:lpstr>Нахождение галогенов в природе</vt:lpstr>
      <vt:lpstr>Галит  NaCl </vt:lpstr>
      <vt:lpstr>Бром и йод  своих минералов не образуют.  Их соединения  по большей части концентрируются в морских и подземных водах, накапливаются в морских водорослях.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167</cp:revision>
  <dcterms:created xsi:type="dcterms:W3CDTF">2020-05-06T17:43:33Z</dcterms:created>
  <dcterms:modified xsi:type="dcterms:W3CDTF">2020-10-29T16:47:24Z</dcterms:modified>
</cp:coreProperties>
</file>