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2" r:id="rId2"/>
    <p:sldId id="422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82" r:id="rId14"/>
    <p:sldId id="483" r:id="rId15"/>
    <p:sldId id="478" r:id="rId16"/>
    <p:sldId id="484" r:id="rId17"/>
    <p:sldId id="488" r:id="rId18"/>
    <p:sldId id="485" r:id="rId19"/>
    <p:sldId id="491" r:id="rId20"/>
    <p:sldId id="490" r:id="rId21"/>
    <p:sldId id="489" r:id="rId22"/>
    <p:sldId id="493" r:id="rId23"/>
    <p:sldId id="492" r:id="rId24"/>
    <p:sldId id="494" r:id="rId25"/>
    <p:sldId id="495" r:id="rId26"/>
    <p:sldId id="496" r:id="rId27"/>
  </p:sldIdLst>
  <p:sldSz cx="12169775" cy="7021513"/>
  <p:notesSz cx="6858000" cy="9144000"/>
  <p:defaultTextStyle>
    <a:defPPr>
      <a:defRPr lang="ru-RU"/>
    </a:defPPr>
    <a:lvl1pPr marL="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7987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597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3959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1944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39928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8791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3590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3886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3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6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86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09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2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4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7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6"/>
            <a:ext cx="10344309" cy="1505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1"/>
            <a:ext cx="10344310" cy="41609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6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5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4"/>
            <a:ext cx="3850634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1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2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0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9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9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79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5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38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3"/>
            <a:ext cx="5377097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3"/>
            <a:ext cx="5379210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7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7987" indent="0">
              <a:buNone/>
              <a:defRPr sz="3400"/>
            </a:lvl2pPr>
            <a:lvl3pPr marL="1095975" indent="0">
              <a:buNone/>
              <a:defRPr sz="3000"/>
            </a:lvl3pPr>
            <a:lvl4pPr marL="1643959" indent="0">
              <a:buNone/>
              <a:defRPr sz="2400"/>
            </a:lvl4pPr>
            <a:lvl5pPr marL="2191944" indent="0">
              <a:buNone/>
              <a:defRPr sz="2400"/>
            </a:lvl5pPr>
            <a:lvl6pPr marL="2739928" indent="0">
              <a:buNone/>
              <a:defRPr sz="2400"/>
            </a:lvl6pPr>
            <a:lvl7pPr marL="3287915" indent="0">
              <a:buNone/>
              <a:defRPr sz="2400"/>
            </a:lvl7pPr>
            <a:lvl8pPr marL="3835900" indent="0">
              <a:buNone/>
              <a:defRPr sz="2400"/>
            </a:lvl8pPr>
            <a:lvl9pPr marL="4383886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2"/>
            <a:ext cx="7301865" cy="824051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597" tIns="54799" rIns="109597" bIns="547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597" tIns="54799" rIns="109597" bIns="547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597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88" indent="-410988" algn="l" defTabSz="109597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476" indent="-342492" algn="l" defTabSz="109597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66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951" indent="-273993" algn="l" defTabSz="109597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935" indent="-273993" algn="l" defTabSz="109597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922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907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895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879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87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7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959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944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928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91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0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886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5"/>
            <a:ext cx="12152345" cy="22088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369980" y="1653371"/>
            <a:ext cx="7215238" cy="5544123"/>
          </a:xfrm>
          <a:prstGeom prst="rect">
            <a:avLst/>
          </a:prstGeom>
        </p:spPr>
        <p:txBody>
          <a:bodyPr wrap="square" lIns="0" tIns="29505" rIns="0" bIns="0">
            <a:spAutoFit/>
          </a:bodyPr>
          <a:lstStyle/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spcBef>
                <a:spcPts val="232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:</a:t>
            </a:r>
            <a:r>
              <a:rPr lang="en-US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spcBef>
                <a:spcPts val="232"/>
              </a:spcBef>
              <a:defRPr/>
            </a:pP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Общие свойства неметаллов.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lnSpc>
                <a:spcPts val="4132"/>
              </a:lnSpc>
              <a:spcBef>
                <a:spcPts val="232"/>
              </a:spcBef>
              <a:defRPr/>
            </a:pPr>
            <a:endParaRPr lang="uz-Cyrl-UZ" sz="2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ru-RU" alt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" algn="ctr">
              <a:lnSpc>
                <a:spcPts val="4289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369853" y="3367880"/>
            <a:ext cx="725751" cy="23574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7"/>
            <a:ext cx="4308674" cy="1292177"/>
          </a:xfrm>
          <a:prstGeom prst="rect">
            <a:avLst/>
          </a:prstGeom>
        </p:spPr>
        <p:txBody>
          <a:bodyPr wrap="square" lIns="0" tIns="308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61" defTabSz="1934242">
              <a:spcBef>
                <a:spcPts val="240"/>
              </a:spcBef>
              <a:defRPr/>
            </a:pPr>
            <a:r>
              <a:rPr lang="uz-Cyrl-UZ" sz="81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1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3" y="918326"/>
            <a:ext cx="473797" cy="61763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6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9" y="493595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91156"/>
          </a:xfrm>
          <a:prstGeom prst="rect">
            <a:avLst/>
          </a:prstGeom>
        </p:spPr>
        <p:txBody>
          <a:bodyPr vert="horz" wrap="square" lIns="0" tIns="3397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6"/>
            <a:ext cx="1071570" cy="467669"/>
          </a:xfrm>
          <a:prstGeom prst="rect">
            <a:avLst/>
          </a:prstGeom>
        </p:spPr>
        <p:txBody>
          <a:bodyPr vert="horz" wrap="square" lIns="0" tIns="25816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Picture 4" descr="D:\Химия\Уроки\картинки урок знаний\Неметаллы\Галогены\йод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6523" y="3010690"/>
            <a:ext cx="3433768" cy="306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5383" y="1170253"/>
            <a:ext cx="10891525" cy="804549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Температура плавления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3 800</a:t>
            </a:r>
            <a:r>
              <a:rPr lang="ru-RU" altLang="ru-RU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С – у графита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- 210</a:t>
            </a:r>
            <a:r>
              <a:rPr lang="ru-RU" altLang="ru-RU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С - азота</a:t>
            </a:r>
          </a:p>
        </p:txBody>
      </p:sp>
      <p:pic>
        <p:nvPicPr>
          <p:cNvPr id="6" name="Picture 5" descr="graphit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9965" y="1974801"/>
            <a:ext cx="4278436" cy="215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Химия\Уроки\картинки урок знаний\Неметаллы\Подгруппа азота\az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9506" y="4534728"/>
            <a:ext cx="3803055" cy="19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84161" y="1796244"/>
            <a:ext cx="11085551" cy="2963863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10000"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Способность атомов одного химического элемента образовывать несколько простых веществ называют аллотропией, а эти простые вещества –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аллотропными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видоизменениями или модификациями.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   Разное типы кристаллических решеток</a:t>
            </a:r>
          </a:p>
        </p:txBody>
      </p:sp>
      <p:pic>
        <p:nvPicPr>
          <p:cNvPr id="4" name="Picture 9" descr="Красный фосф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541" y="3153566"/>
            <a:ext cx="3707979" cy="21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Белый фосфор №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9267" y="3153566"/>
            <a:ext cx="3805168" cy="219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48896" y="2413646"/>
            <a:ext cx="2563458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altLang="ru-RU" sz="3400" dirty="0">
                <a:latin typeface="Arial" pitchFamily="34" charset="0"/>
                <a:cs typeface="Arial" pitchFamily="34" charset="0"/>
              </a:rPr>
              <a:t>Р - фосфор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5842" y="5558698"/>
            <a:ext cx="4186723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altLang="ru-RU" sz="2400" dirty="0">
                <a:latin typeface="Arial" pitchFamily="34" charset="0"/>
                <a:cs typeface="Arial" pitchFamily="34" charset="0"/>
              </a:rPr>
              <a:t>Красный фосфор - атомная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70118" y="5558698"/>
            <a:ext cx="4728153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altLang="ru-RU" sz="2400" dirty="0">
                <a:latin typeface="Arial" pitchFamily="34" charset="0"/>
                <a:cs typeface="Arial" pitchFamily="34" charset="0"/>
              </a:rPr>
              <a:t>Белый фосфор - молекулярная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69761" y="542867"/>
            <a:ext cx="10891525" cy="3845579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Разная структура кристаллических решеток</a:t>
            </a:r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4088283" y="1881045"/>
            <a:ext cx="3925429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- углерод</a:t>
            </a:r>
          </a:p>
        </p:txBody>
      </p:sp>
      <p:pic>
        <p:nvPicPr>
          <p:cNvPr id="6" name="Picture 7" descr="Алмаз с ди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169" y="4153698"/>
            <a:ext cx="4058705" cy="23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ристаллическая решётка графи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9531" y="2081996"/>
            <a:ext cx="3006527" cy="18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089056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1578" y="4095882"/>
            <a:ext cx="4512958" cy="241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0306" y="3791236"/>
            <a:ext cx="1776872" cy="4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altLang="ru-RU" b="1" dirty="0">
                <a:latin typeface="Arial" pitchFamily="34" charset="0"/>
                <a:cs typeface="Arial" pitchFamily="34" charset="0"/>
              </a:rPr>
              <a:t>Тетраэдр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40576" y="3730180"/>
            <a:ext cx="1616298" cy="4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altLang="ru-RU" b="1">
                <a:latin typeface="Arial" pitchFamily="34" charset="0"/>
                <a:cs typeface="Arial" pitchFamily="34" charset="0"/>
              </a:rPr>
              <a:t>Слоистая </a:t>
            </a:r>
          </a:p>
        </p:txBody>
      </p:sp>
      <p:pic>
        <p:nvPicPr>
          <p:cNvPr id="11" name="Picture 6" descr="Кристаллическая решётка алмаз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611" y="1828520"/>
            <a:ext cx="2733974" cy="204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69761" y="542867"/>
            <a:ext cx="10891525" cy="5527817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Разный 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состав молекул</a:t>
            </a:r>
          </a:p>
          <a:p>
            <a:pPr>
              <a:buFont typeface="Arial" charset="0"/>
              <a:buNone/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4658744" y="2267364"/>
            <a:ext cx="3232596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altLang="ru-RU" sz="3400" dirty="0">
                <a:latin typeface="Arial" pitchFamily="34" charset="0"/>
                <a:cs typeface="Arial" pitchFamily="34" charset="0"/>
              </a:rPr>
              <a:t>О  - кислород</a:t>
            </a:r>
          </a:p>
        </p:txBody>
      </p:sp>
      <p:pic>
        <p:nvPicPr>
          <p:cNvPr id="6" name="Picture 14" descr="o2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765" y="2925630"/>
            <a:ext cx="3993207" cy="251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o3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0271" y="2925631"/>
            <a:ext cx="3993207" cy="251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996605" y="5631839"/>
            <a:ext cx="246054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altLang="ru-RU" sz="3400" b="1" dirty="0">
                <a:latin typeface="Arial" pitchFamily="34" charset="0"/>
                <a:cs typeface="Arial" pitchFamily="34" charset="0"/>
              </a:rPr>
              <a:t>Кислород 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986415" y="5704980"/>
            <a:ext cx="1417695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altLang="ru-RU" sz="3400" b="1" dirty="0">
                <a:latin typeface="Arial" pitchFamily="34" charset="0"/>
                <a:cs typeface="Arial" pitchFamily="34" charset="0"/>
              </a:rPr>
              <a:t>Озон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226971" y="3082128"/>
            <a:ext cx="3571900" cy="13573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неметалл</a:t>
            </a:r>
          </a:p>
        </p:txBody>
      </p:sp>
      <p:sp>
        <p:nvSpPr>
          <p:cNvPr id="4" name="Овал 3"/>
          <p:cNvSpPr/>
          <p:nvPr/>
        </p:nvSpPr>
        <p:spPr>
          <a:xfrm>
            <a:off x="5584821" y="1867683"/>
            <a:ext cx="4286280" cy="11430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 металлами</a:t>
            </a:r>
          </a:p>
        </p:txBody>
      </p:sp>
      <p:sp>
        <p:nvSpPr>
          <p:cNvPr id="6" name="Овал 5"/>
          <p:cNvSpPr/>
          <p:nvPr/>
        </p:nvSpPr>
        <p:spPr>
          <a:xfrm>
            <a:off x="5370507" y="3296442"/>
            <a:ext cx="4643469" cy="10920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неметаллами</a:t>
            </a:r>
          </a:p>
        </p:txBody>
      </p:sp>
      <p:sp>
        <p:nvSpPr>
          <p:cNvPr id="7" name="Овал 6"/>
          <p:cNvSpPr/>
          <p:nvPr/>
        </p:nvSpPr>
        <p:spPr>
          <a:xfrm>
            <a:off x="5761224" y="4939516"/>
            <a:ext cx="4181315" cy="12433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сложными веществами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959973">
            <a:off x="3659779" y="2722572"/>
            <a:ext cx="1977588" cy="49735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870309" y="3582194"/>
            <a:ext cx="1301490" cy="49573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10944">
            <a:off x="3534511" y="4607321"/>
            <a:ext cx="2402264" cy="4957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7"/>
          <p:cNvSpPr txBox="1">
            <a:spLocks/>
          </p:cNvSpPr>
          <p:nvPr/>
        </p:nvSpPr>
        <p:spPr>
          <a:xfrm>
            <a:off x="436948" y="653236"/>
            <a:ext cx="10192187" cy="731408"/>
          </a:xfrm>
          <a:prstGeom prst="rect">
            <a:avLst/>
          </a:prstGeom>
        </p:spPr>
        <p:txBody>
          <a:bodyPr vert="horz" lIns="109597" tIns="54799" rIns="109597" bIns="54799" rtlCol="0" anchor="ctr">
            <a:noAutofit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Химические свойства неметаллов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1"/>
          <p:cNvSpPr>
            <a:spLocks noGrp="1"/>
          </p:cNvSpPr>
          <p:nvPr>
            <p:ph idx="4294967295"/>
          </p:nvPr>
        </p:nvSpPr>
        <p:spPr>
          <a:xfrm>
            <a:off x="0" y="1462815"/>
            <a:ext cx="11942803" cy="519299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27469" indent="-327469" algn="just">
              <a:buNone/>
              <a:defRPr/>
            </a:pP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Характерными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для большинства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неметаллов являются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окислительные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свойства. Как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окислители они реагируют </a:t>
            </a:r>
            <a:r>
              <a:rPr lang="ru-RU" alt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alt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металлами: </a:t>
            </a:r>
          </a:p>
          <a:p>
            <a:pPr marL="327469" indent="-327469" algn="ctr">
              <a:buNone/>
              <a:defRPr/>
            </a:pPr>
            <a:r>
              <a:rPr lang="ru-RU" altLang="ru-RU" sz="3200" b="1" dirty="0" err="1" smtClean="0">
                <a:latin typeface="Arial" pitchFamily="34" charset="0"/>
                <a:cs typeface="Arial" pitchFamily="34" charset="0"/>
              </a:rPr>
              <a:t>Ca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 + Cl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= CaCl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   </a:t>
            </a:r>
          </a:p>
          <a:p>
            <a:pPr marL="327469" indent="-327469" algn="ctr">
              <a:buNone/>
              <a:defRPr/>
            </a:pP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4Li + O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= 2Li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O    </a:t>
            </a:r>
          </a:p>
          <a:p>
            <a:pPr marL="327469" indent="-327469" algn="ctr">
              <a:buNone/>
              <a:defRPr/>
            </a:pP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2Na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+ S = Na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pPr marL="327469" indent="-327469">
              <a:buNone/>
              <a:defRPr/>
            </a:pP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endParaRPr lang="ru-RU" alt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Содержимое 1"/>
          <p:cNvSpPr>
            <a:spLocks noGrp="1"/>
          </p:cNvSpPr>
          <p:nvPr>
            <p:ph idx="4294967295"/>
          </p:nvPr>
        </p:nvSpPr>
        <p:spPr>
          <a:xfrm>
            <a:off x="380306" y="1316534"/>
            <a:ext cx="11314088" cy="495569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27469" indent="-327469">
              <a:buNone/>
              <a:defRPr/>
            </a:pP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неметаллами:</a:t>
            </a:r>
          </a:p>
          <a:p>
            <a:pPr marL="327469" indent="-327469">
              <a:buNone/>
              <a:defRPr/>
            </a:pP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+ S = H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S    </a:t>
            </a:r>
          </a:p>
          <a:p>
            <a:pPr marL="327469" indent="-327469">
              <a:buNone/>
              <a:defRPr/>
            </a:pP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+ 5O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= 2P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   </a:t>
            </a:r>
          </a:p>
          <a:p>
            <a:pPr marL="327469" indent="-327469">
              <a:buNone/>
              <a:defRPr/>
            </a:pP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2P + 5Cl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= 2PCl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5</a:t>
            </a:r>
            <a:endParaRPr lang="ru-RU" altLang="ru-RU" sz="3200" b="1" dirty="0" smtClean="0">
              <a:latin typeface="Arial" pitchFamily="34" charset="0"/>
              <a:cs typeface="Arial" pitchFamily="34" charset="0"/>
            </a:endParaRPr>
          </a:p>
          <a:p>
            <a:pPr marL="327469" indent="-327469">
              <a:buNone/>
              <a:defRPr/>
            </a:pPr>
            <a:endParaRPr lang="ru-RU" alt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27469" indent="-327469">
              <a:buNone/>
              <a:defRPr/>
            </a:pPr>
            <a:r>
              <a:rPr lang="ru-RU" alt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 </a:t>
            </a:r>
            <a:r>
              <a:rPr lang="ru-RU" alt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сложными веществами:</a:t>
            </a:r>
          </a:p>
          <a:p>
            <a:pPr marL="327469" indent="-327469">
              <a:buNone/>
              <a:defRPr/>
            </a:pP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2FeCl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+ Cl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= 2FeCl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327469" indent="-327469">
              <a:buNone/>
              <a:defRPr/>
            </a:pP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СН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 + Cl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 =СН</a:t>
            </a:r>
            <a:r>
              <a:rPr lang="ru-RU" altLang="ru-RU" sz="32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Cl+НCl</a:t>
            </a:r>
          </a:p>
          <a:p>
            <a:pPr marL="327469" indent="-327469">
              <a:buNone/>
              <a:defRPr/>
            </a:pPr>
            <a:endParaRPr lang="ru-RU" alt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41285" y="1510492"/>
            <a:ext cx="6643734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2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Неметаллы образуют с кислородом кислотные оксиды, а с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водородом — летучие водородные соединения. Поскольку на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внешнем уровне атома водорода находится один электрон, он, как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щелочные металлы,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размещен в первой группе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периодической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таблицы и заключен в скобки.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6457" y="1581930"/>
            <a:ext cx="4783604" cy="422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69847" y="1724806"/>
            <a:ext cx="6572296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В связи с тем, что в обычных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условиях водород находится 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газообразном состоянии и его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молекула состоит из двух атомов,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вязанных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неполярной ковалентной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связью, он схож с галогенами.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водород может быть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записан и в ряду элементов седьмой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6457" y="1581930"/>
            <a:ext cx="4783604" cy="422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3238" y="1296178"/>
            <a:ext cx="11368128" cy="506176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Неметаллы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 химические элементы, для атомов которых  характерна способность принимать электроны до завершения  внешнего слоя благодаря наличию 4 и более электронов и малому атомному радиусу по сравнению с металлами.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6971" y="1296178"/>
            <a:ext cx="1171583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12723" y="1367616"/>
            <a:ext cx="678661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Атом водорода, присоединяя один электрон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(окислительное свойство), может привести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свой внешний энергетический уровень в устойчивое состояние (как атом гелия):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797" y="4153698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° = Ca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+2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771" y="1928826"/>
            <a:ext cx="4569290" cy="422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847" y="1319611"/>
            <a:ext cx="7000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Элементы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основной подгруппы восьмой группы гелий, неон, аргон, криптон, ксенон и радон образуют особую группу неметаллов, называемую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инертными газами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Атомы инертных газов содержат на внешних электронных слоях по восемь (у гелия — два) электронов. Завершенные внешние электронные слои весьма устойчивы, поэтому считалось, что инертные газы встречаются в состоянии атомов и очень химически устойчивы.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209" y="1510492"/>
            <a:ext cx="4497852" cy="422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410" y="2296310"/>
            <a:ext cx="7715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Они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 соединяются друг с другом и не взаимодействуют с водородом и металлами. Однако с получением в 1962 г.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тетрафторида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ксенона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XeF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появилась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возможность синтезировать некоторые кислородные и фтористые соединения инертных газов.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13" y="1653368"/>
            <a:ext cx="3854910" cy="362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1367616"/>
            <a:ext cx="115015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 неметаллы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(кроме водорода и гелия) относятся 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семейству</a:t>
            </a:r>
          </a:p>
          <a:p>
            <a:pPr marL="514350" lvl="0" indent="-514350"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-элементов . Однако не все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элементы могут быть неметаллами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algn="just"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неметаллов находится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пределах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1,8-4,0. Следовательно, неметаллы — это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элементы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 сильной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электроотрицательностью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3. Элемент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 самой сильной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электроотрицательностью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— фтор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4. Водородные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соединения неметаллов являются летучими веществами: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1653368"/>
            <a:ext cx="115729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5. Водородное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соединение кислорода (Н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О) за счет водородной связи приобретает вид 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О)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находится в жидком состоянии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Высокооксидные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соединения неметаллов являются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кислотными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оксидами: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7. Взаимодействуя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друг с другом, неметаллы образуют соединения с ковалентной связью, а с металлами — соединения с ионной связью.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Содержимое 1"/>
          <p:cNvSpPr>
            <a:spLocks noGrp="1"/>
          </p:cNvSpPr>
          <p:nvPr>
            <p:ph idx="4294967295"/>
          </p:nvPr>
        </p:nvSpPr>
        <p:spPr>
          <a:xfrm>
            <a:off x="298409" y="1439054"/>
            <a:ext cx="11514177" cy="4840288"/>
          </a:xfrm>
          <a:prstGeom prst="rect">
            <a:avLst/>
          </a:prstGeom>
        </p:spPr>
        <p:txBody>
          <a:bodyPr/>
          <a:lstStyle/>
          <a:p>
            <a:pPr marL="273050" indent="-273050" algn="just">
              <a:buFont typeface="Arial" charset="0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Кейс</a:t>
            </a:r>
            <a:r>
              <a:rPr lang="en-US" alt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alt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buFont typeface="Arial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Самый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крупный в истории человечества алмаз, названный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Куллинаном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 имени владельца шахты Томаса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Куллинана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нашли в южной Африке в 1905 году. Второй по величине алмаз 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Санси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 был найден купцом на дне глубокого ущелья, в Индии в середине 11 века. </a:t>
            </a:r>
          </a:p>
          <a:p>
            <a:pPr marL="273050" indent="-273050" algn="just">
              <a:buFont typeface="Arial" charset="0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1. Из-за чего алмаз и графит, являясь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аллотропными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модификациями одного и того же вещества, имеют такие разные свойства?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98475" y="2010558"/>
            <a:ext cx="10787139" cy="1754324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88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91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1- 5 (стр.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91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747" y="3939384"/>
            <a:ext cx="4000488" cy="26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95" descr="Неме  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1F5FF"/>
              </a:clrFrom>
              <a:clrTo>
                <a:srgbClr val="E1F5FF">
                  <a:alpha val="0"/>
                </a:srgbClr>
              </a:clrTo>
            </a:clrChange>
          </a:blip>
          <a:srcRect l="22829" t="16138" r="29172" b="23419"/>
          <a:stretch>
            <a:fillRect/>
          </a:stretch>
        </p:blipFill>
        <p:spPr bwMode="auto">
          <a:xfrm>
            <a:off x="1426147" y="3145053"/>
            <a:ext cx="3993207" cy="227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6" name="Группа 232"/>
          <p:cNvGrpSpPr>
            <a:grpSpLocks/>
          </p:cNvGrpSpPr>
          <p:nvPr/>
        </p:nvGrpSpPr>
        <p:grpSpPr bwMode="auto">
          <a:xfrm>
            <a:off x="285230" y="1296178"/>
            <a:ext cx="11599316" cy="5579054"/>
            <a:chOff x="214282" y="264660"/>
            <a:chExt cx="8644791" cy="6236173"/>
          </a:xfrm>
        </p:grpSpPr>
        <p:sp>
          <p:nvSpPr>
            <p:cNvPr id="8" name="Прямоугольник 7"/>
            <p:cNvSpPr/>
            <p:nvPr/>
          </p:nvSpPr>
          <p:spPr>
            <a:xfrm rot="17209412">
              <a:off x="-28420" y="643013"/>
              <a:ext cx="1022357" cy="5046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900" b="1" spc="-180" dirty="0">
                  <a:latin typeface="Arial" charset="0"/>
                  <a:cs typeface="Arial" charset="0"/>
                </a:rPr>
                <a:t>Периоды</a:t>
              </a:r>
            </a:p>
          </p:txBody>
        </p:sp>
        <p:grpSp>
          <p:nvGrpSpPr>
            <p:cNvPr id="9" name="Группа 201"/>
            <p:cNvGrpSpPr>
              <a:grpSpLocks/>
            </p:cNvGrpSpPr>
            <p:nvPr/>
          </p:nvGrpSpPr>
          <p:grpSpPr bwMode="auto">
            <a:xfrm>
              <a:off x="214282" y="264660"/>
              <a:ext cx="8644791" cy="5521793"/>
              <a:chOff x="214282" y="621026"/>
              <a:chExt cx="8644791" cy="5737725"/>
            </a:xfrm>
          </p:grpSpPr>
          <p:grpSp>
            <p:nvGrpSpPr>
              <p:cNvPr id="29" name="Группа 36"/>
              <p:cNvGrpSpPr/>
              <p:nvPr/>
            </p:nvGrpSpPr>
            <p:grpSpPr>
              <a:xfrm>
                <a:off x="214282" y="642918"/>
                <a:ext cx="785818" cy="5715040"/>
                <a:chOff x="214282" y="642918"/>
                <a:chExt cx="785818" cy="5715040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14" name="Прямоугольник 113"/>
                <p:cNvSpPr/>
                <p:nvPr/>
              </p:nvSpPr>
              <p:spPr>
                <a:xfrm>
                  <a:off x="214282" y="1857364"/>
                  <a:ext cx="500066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2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214282" y="1357298"/>
                  <a:ext cx="500066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1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/>
              </p:nvSpPr>
              <p:spPr>
                <a:xfrm>
                  <a:off x="214282" y="2357430"/>
                  <a:ext cx="500066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3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/>
              </p:nvSpPr>
              <p:spPr>
                <a:xfrm>
                  <a:off x="214282" y="642918"/>
                  <a:ext cx="500066" cy="71438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>
                  <a:off x="214282" y="2857496"/>
                  <a:ext cx="500066" cy="1000132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4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214282" y="3857628"/>
                  <a:ext cx="500066" cy="1000132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5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214282" y="4857760"/>
                  <a:ext cx="500066" cy="1000132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6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Прямоугольник 120"/>
                <p:cNvSpPr/>
                <p:nvPr/>
              </p:nvSpPr>
              <p:spPr>
                <a:xfrm>
                  <a:off x="214282" y="5857892"/>
                  <a:ext cx="500066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7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Прямоугольник 121"/>
                <p:cNvSpPr/>
                <p:nvPr/>
              </p:nvSpPr>
              <p:spPr>
                <a:xfrm>
                  <a:off x="714348" y="642918"/>
                  <a:ext cx="285752" cy="71438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3" name="Прямоугольник 122"/>
                <p:cNvSpPr/>
                <p:nvPr/>
              </p:nvSpPr>
              <p:spPr>
                <a:xfrm>
                  <a:off x="714348" y="1357298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1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714348" y="1857364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2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714348" y="4857760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8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/>
              </p:nvSpPr>
              <p:spPr>
                <a:xfrm>
                  <a:off x="714348" y="2857496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4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Прямоугольник 126"/>
                <p:cNvSpPr/>
                <p:nvPr/>
              </p:nvSpPr>
              <p:spPr>
                <a:xfrm>
                  <a:off x="714348" y="2357430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3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>
                  <a:off x="714348" y="5357826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9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>
                  <a:off x="714348" y="3357562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5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Прямоугольник 22"/>
                <p:cNvSpPr/>
                <p:nvPr/>
              </p:nvSpPr>
              <p:spPr>
                <a:xfrm>
                  <a:off x="714348" y="3857628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6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714348" y="4357694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7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/>
              </p:nvSpPr>
              <p:spPr>
                <a:xfrm>
                  <a:off x="714348" y="5857892"/>
                  <a:ext cx="285752" cy="50006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sp>
            <p:nvSpPr>
              <p:cNvPr id="30" name="Прямоугольник 29"/>
              <p:cNvSpPr/>
              <p:nvPr/>
            </p:nvSpPr>
            <p:spPr>
              <a:xfrm>
                <a:off x="1000029" y="1357190"/>
                <a:ext cx="785748" cy="499827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571523" y="1857017"/>
                <a:ext cx="785748" cy="49982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357270" y="2356843"/>
                <a:ext cx="785747" cy="501476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357270" y="1857017"/>
                <a:ext cx="785747" cy="49982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143017" y="3358145"/>
                <a:ext cx="785748" cy="4998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143017" y="2858318"/>
                <a:ext cx="785748" cy="4998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143017" y="2356843"/>
                <a:ext cx="785748" cy="501476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143017" y="1857017"/>
                <a:ext cx="785748" cy="49982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4928764" y="4357797"/>
                <a:ext cx="785747" cy="4998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4928764" y="3857971"/>
                <a:ext cx="785747" cy="4998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928764" y="3358145"/>
                <a:ext cx="785747" cy="4998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4928764" y="2858318"/>
                <a:ext cx="785747" cy="4998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4928764" y="2356843"/>
                <a:ext cx="785747" cy="50147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928764" y="1857017"/>
                <a:ext cx="785747" cy="49982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5714511" y="4357797"/>
                <a:ext cx="785748" cy="4998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5714511" y="3358145"/>
                <a:ext cx="785748" cy="4998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5714511" y="2356843"/>
                <a:ext cx="785748" cy="501476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714511" y="1857017"/>
                <a:ext cx="785748" cy="49982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714511" y="3857971"/>
                <a:ext cx="785748" cy="4998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5714511" y="4857623"/>
                <a:ext cx="785748" cy="4998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714511" y="5857275"/>
                <a:ext cx="785748" cy="5014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714511" y="2858318"/>
                <a:ext cx="785748" cy="4998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14511" y="5357450"/>
                <a:ext cx="785748" cy="4998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3" name="Группа 109"/>
              <p:cNvGrpSpPr>
                <a:grpSpLocks/>
              </p:cNvGrpSpPr>
              <p:nvPr/>
            </p:nvGrpSpPr>
            <p:grpSpPr bwMode="auto">
              <a:xfrm>
                <a:off x="1000029" y="642918"/>
                <a:ext cx="7857471" cy="714273"/>
                <a:chOff x="1000029" y="642918"/>
                <a:chExt cx="7857471" cy="714273"/>
              </a:xfrm>
            </p:grpSpPr>
            <p:sp>
              <p:nvSpPr>
                <p:cNvPr id="105" name="Прямоугольник 81"/>
                <p:cNvSpPr/>
                <p:nvPr/>
              </p:nvSpPr>
              <p:spPr>
                <a:xfrm>
                  <a:off x="1000029" y="1000879"/>
                  <a:ext cx="785748" cy="3563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6" name="Прямоугольник 82"/>
                <p:cNvSpPr/>
                <p:nvPr/>
              </p:nvSpPr>
              <p:spPr>
                <a:xfrm>
                  <a:off x="1785776" y="1000879"/>
                  <a:ext cx="785747" cy="3563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II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>
                <a:xfrm>
                  <a:off x="4928764" y="1000879"/>
                  <a:ext cx="785747" cy="3563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VI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4143017" y="1000879"/>
                  <a:ext cx="785748" cy="3563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V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2571523" y="1000879"/>
                  <a:ext cx="785748" cy="3563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III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>
                  <a:off x="3357270" y="1000879"/>
                  <a:ext cx="785747" cy="3563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IV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>
                <a:xfrm>
                  <a:off x="6500259" y="1000879"/>
                  <a:ext cx="2357241" cy="3563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VIII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1000029" y="642918"/>
                  <a:ext cx="7857471" cy="35796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b="1" spc="360" dirty="0">
                      <a:solidFill>
                        <a:schemeClr val="tx1"/>
                      </a:solidFill>
                    </a:rPr>
                    <a:t>Группы</a:t>
                  </a:r>
                  <a:r>
                    <a:rPr lang="ru-RU" dirty="0"/>
                    <a:t> </a:t>
                  </a:r>
                  <a:r>
                    <a:rPr lang="ru-RU" b="1" spc="360" dirty="0">
                      <a:solidFill>
                        <a:schemeClr val="tx1"/>
                      </a:solidFill>
                    </a:rPr>
                    <a:t>элементов</a:t>
                  </a:r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>
                  <a:off x="5714511" y="1000879"/>
                  <a:ext cx="785748" cy="3563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</a:rPr>
                    <a:t>VII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6000369" y="3500047"/>
                <a:ext cx="5715833" cy="157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Прямоугольник 54"/>
              <p:cNvSpPr/>
              <p:nvPr/>
            </p:nvSpPr>
            <p:spPr>
              <a:xfrm>
                <a:off x="3357270" y="2356843"/>
                <a:ext cx="785747" cy="5014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6" name="TextBox 113"/>
              <p:cNvSpPr txBox="1">
                <a:spLocks noChangeArrowheads="1"/>
              </p:cNvSpPr>
              <p:nvPr/>
            </p:nvSpPr>
            <p:spPr bwMode="auto">
              <a:xfrm>
                <a:off x="3357554" y="2357430"/>
                <a:ext cx="302496" cy="468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Si</a:t>
                </a:r>
                <a:endParaRPr lang="ru-RU" sz="2400" b="1" dirty="0"/>
              </a:p>
            </p:txBody>
          </p:sp>
          <p:grpSp>
            <p:nvGrpSpPr>
              <p:cNvPr id="57" name="Группа 196"/>
              <p:cNvGrpSpPr>
                <a:grpSpLocks/>
              </p:cNvGrpSpPr>
              <p:nvPr/>
            </p:nvGrpSpPr>
            <p:grpSpPr bwMode="auto">
              <a:xfrm>
                <a:off x="3357554" y="2276013"/>
                <a:ext cx="769354" cy="679536"/>
                <a:chOff x="3357554" y="2276013"/>
                <a:chExt cx="769354" cy="679536"/>
              </a:xfrm>
            </p:grpSpPr>
            <p:sp>
              <p:nvSpPr>
                <p:cNvPr id="102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3786182" y="2276013"/>
                  <a:ext cx="340726" cy="4216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14</a:t>
                  </a:r>
                  <a:endParaRPr lang="ru-RU"/>
                </a:p>
              </p:txBody>
            </p:sp>
            <p:sp>
              <p:nvSpPr>
                <p:cNvPr id="103" name="TextBox 115"/>
                <p:cNvSpPr txBox="1">
                  <a:spLocks noChangeArrowheads="1"/>
                </p:cNvSpPr>
                <p:nvPr/>
              </p:nvSpPr>
              <p:spPr bwMode="auto">
                <a:xfrm>
                  <a:off x="3643306" y="2500306"/>
                  <a:ext cx="459001" cy="281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200" dirty="0"/>
                    <a:t>28,086</a:t>
                  </a:r>
                </a:p>
              </p:txBody>
            </p:sp>
            <p:sp>
              <p:nvSpPr>
                <p:cNvPr id="104" name="TextBox 116"/>
                <p:cNvSpPr txBox="1">
                  <a:spLocks noChangeArrowheads="1"/>
                </p:cNvSpPr>
                <p:nvPr/>
              </p:nvSpPr>
              <p:spPr bwMode="auto">
                <a:xfrm>
                  <a:off x="3357554" y="2643182"/>
                  <a:ext cx="685229" cy="312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dirty="0"/>
                    <a:t>Кремний </a:t>
                  </a:r>
                </a:p>
              </p:txBody>
            </p:sp>
          </p:grpSp>
          <p:sp>
            <p:nvSpPr>
              <p:cNvPr id="58" name="Прямоугольник 57"/>
              <p:cNvSpPr/>
              <p:nvPr/>
            </p:nvSpPr>
            <p:spPr>
              <a:xfrm>
                <a:off x="4143017" y="2366740"/>
                <a:ext cx="785748" cy="49157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9" name="TextBox 121"/>
              <p:cNvSpPr txBox="1">
                <a:spLocks noChangeArrowheads="1"/>
              </p:cNvSpPr>
              <p:nvPr/>
            </p:nvSpPr>
            <p:spPr bwMode="auto">
              <a:xfrm>
                <a:off x="4357686" y="2500306"/>
                <a:ext cx="517541" cy="28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dirty="0"/>
                  <a:t>30,9738</a:t>
                </a:r>
              </a:p>
            </p:txBody>
          </p:sp>
          <p:sp>
            <p:nvSpPr>
              <p:cNvPr id="60" name="TextBox 119"/>
              <p:cNvSpPr txBox="1">
                <a:spLocks noChangeArrowheads="1"/>
              </p:cNvSpPr>
              <p:nvPr/>
            </p:nvSpPr>
            <p:spPr bwMode="auto">
              <a:xfrm>
                <a:off x="4143372" y="2357430"/>
                <a:ext cx="259487" cy="468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 dirty="0"/>
                  <a:t>Р</a:t>
                </a:r>
              </a:p>
            </p:txBody>
          </p:sp>
          <p:grpSp>
            <p:nvGrpSpPr>
              <p:cNvPr id="61" name="Группа 220"/>
              <p:cNvGrpSpPr>
                <a:grpSpLocks/>
              </p:cNvGrpSpPr>
              <p:nvPr/>
            </p:nvGrpSpPr>
            <p:grpSpPr bwMode="auto">
              <a:xfrm>
                <a:off x="4143372" y="2276012"/>
                <a:ext cx="769354" cy="679537"/>
                <a:chOff x="4143372" y="2276012"/>
                <a:chExt cx="769354" cy="679537"/>
              </a:xfrm>
            </p:grpSpPr>
            <p:sp>
              <p:nvSpPr>
                <p:cNvPr id="100" name="TextBox 120"/>
                <p:cNvSpPr txBox="1">
                  <a:spLocks noChangeArrowheads="1"/>
                </p:cNvSpPr>
                <p:nvPr/>
              </p:nvSpPr>
              <p:spPr bwMode="auto">
                <a:xfrm>
                  <a:off x="4572000" y="2276012"/>
                  <a:ext cx="340726" cy="4216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1</a:t>
                  </a:r>
                  <a:r>
                    <a:rPr lang="ru-RU"/>
                    <a:t>5</a:t>
                  </a:r>
                </a:p>
              </p:txBody>
            </p:sp>
            <p:sp>
              <p:nvSpPr>
                <p:cNvPr id="101" name="TextBox 122"/>
                <p:cNvSpPr txBox="1">
                  <a:spLocks noChangeArrowheads="1"/>
                </p:cNvSpPr>
                <p:nvPr/>
              </p:nvSpPr>
              <p:spPr bwMode="auto">
                <a:xfrm>
                  <a:off x="4143372" y="2643182"/>
                  <a:ext cx="611923" cy="312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dirty="0"/>
                    <a:t>Фосфор </a:t>
                  </a:r>
                </a:p>
              </p:txBody>
            </p:sp>
          </p:grpSp>
          <p:sp>
            <p:nvSpPr>
              <p:cNvPr id="62" name="TextBox 124"/>
              <p:cNvSpPr txBox="1">
                <a:spLocks noChangeArrowheads="1"/>
              </p:cNvSpPr>
              <p:nvPr/>
            </p:nvSpPr>
            <p:spPr bwMode="auto">
              <a:xfrm>
                <a:off x="4929190" y="2357430"/>
                <a:ext cx="428628" cy="468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 dirty="0"/>
                  <a:t>S</a:t>
                </a:r>
                <a:endParaRPr lang="ru-RU" sz="2400" b="1" dirty="0"/>
              </a:p>
            </p:txBody>
          </p:sp>
          <p:sp>
            <p:nvSpPr>
              <p:cNvPr id="63" name="TextBox 125"/>
              <p:cNvSpPr txBox="1">
                <a:spLocks noChangeArrowheads="1"/>
              </p:cNvSpPr>
              <p:nvPr/>
            </p:nvSpPr>
            <p:spPr bwMode="auto">
              <a:xfrm>
                <a:off x="5214942" y="2500306"/>
                <a:ext cx="642942" cy="28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dirty="0"/>
                  <a:t>32,064</a:t>
                </a:r>
              </a:p>
            </p:txBody>
          </p:sp>
          <p:sp>
            <p:nvSpPr>
              <p:cNvPr id="64" name="TextBox 126"/>
              <p:cNvSpPr txBox="1">
                <a:spLocks noChangeArrowheads="1"/>
              </p:cNvSpPr>
              <p:nvPr/>
            </p:nvSpPr>
            <p:spPr bwMode="auto">
              <a:xfrm>
                <a:off x="5025163" y="2643182"/>
                <a:ext cx="928694" cy="312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dirty="0"/>
                  <a:t>Сера</a:t>
                </a:r>
              </a:p>
            </p:txBody>
          </p:sp>
          <p:sp>
            <p:nvSpPr>
              <p:cNvPr id="65" name="TextBox 127"/>
              <p:cNvSpPr txBox="1">
                <a:spLocks noChangeArrowheads="1"/>
              </p:cNvSpPr>
              <p:nvPr/>
            </p:nvSpPr>
            <p:spPr bwMode="auto">
              <a:xfrm>
                <a:off x="5286380" y="2276012"/>
                <a:ext cx="340726" cy="421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16</a:t>
                </a:r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5714511" y="2366740"/>
                <a:ext cx="785748" cy="49157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7" name="TextBox 130"/>
              <p:cNvSpPr txBox="1">
                <a:spLocks noChangeArrowheads="1"/>
              </p:cNvSpPr>
              <p:nvPr/>
            </p:nvSpPr>
            <p:spPr bwMode="auto">
              <a:xfrm>
                <a:off x="5643570" y="2357430"/>
                <a:ext cx="315638" cy="468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 err="1"/>
                  <a:t>Cl</a:t>
                </a:r>
                <a:endParaRPr lang="ru-RU" sz="2400" b="1" dirty="0"/>
              </a:p>
            </p:txBody>
          </p:sp>
          <p:sp>
            <p:nvSpPr>
              <p:cNvPr id="68" name="TextBox 131"/>
              <p:cNvSpPr txBox="1">
                <a:spLocks noChangeArrowheads="1"/>
              </p:cNvSpPr>
              <p:nvPr/>
            </p:nvSpPr>
            <p:spPr bwMode="auto">
              <a:xfrm>
                <a:off x="6143636" y="2276012"/>
                <a:ext cx="340726" cy="421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17</a:t>
                </a:r>
                <a:endParaRPr lang="ru-RU"/>
              </a:p>
            </p:txBody>
          </p:sp>
          <p:grpSp>
            <p:nvGrpSpPr>
              <p:cNvPr id="69" name="Группа 219"/>
              <p:cNvGrpSpPr>
                <a:grpSpLocks/>
              </p:cNvGrpSpPr>
              <p:nvPr/>
            </p:nvGrpSpPr>
            <p:grpSpPr bwMode="auto">
              <a:xfrm>
                <a:off x="5838478" y="2500306"/>
                <a:ext cx="621283" cy="455243"/>
                <a:chOff x="5838478" y="2500306"/>
                <a:chExt cx="621283" cy="455243"/>
              </a:xfrm>
            </p:grpSpPr>
            <p:sp>
              <p:nvSpPr>
                <p:cNvPr id="98" name="TextBox 132"/>
                <p:cNvSpPr txBox="1">
                  <a:spLocks noChangeArrowheads="1"/>
                </p:cNvSpPr>
                <p:nvPr/>
              </p:nvSpPr>
              <p:spPr bwMode="auto">
                <a:xfrm>
                  <a:off x="6000760" y="2500306"/>
                  <a:ext cx="459001" cy="281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200" dirty="0"/>
                    <a:t>35,453</a:t>
                  </a:r>
                </a:p>
              </p:txBody>
            </p:sp>
            <p:sp>
              <p:nvSpPr>
                <p:cNvPr id="99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5838478" y="2643182"/>
                  <a:ext cx="445860" cy="312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dirty="0"/>
                    <a:t>Хлор </a:t>
                  </a:r>
                </a:p>
              </p:txBody>
            </p:sp>
          </p:grpSp>
          <p:sp>
            <p:nvSpPr>
              <p:cNvPr id="70" name="Прямоугольник 148"/>
              <p:cNvSpPr>
                <a:spLocks noChangeArrowheads="1"/>
              </p:cNvSpPr>
              <p:nvPr/>
            </p:nvSpPr>
            <p:spPr bwMode="auto">
              <a:xfrm>
                <a:off x="1000100" y="1000108"/>
                <a:ext cx="785818" cy="421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I</a:t>
                </a:r>
                <a:endParaRPr lang="ru-RU" b="1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42585" y="5929857"/>
                <a:ext cx="428303" cy="4216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spc="-360" dirty="0">
                    <a:latin typeface="Arial" charset="0"/>
                    <a:cs typeface="Arial" charset="0"/>
                  </a:rPr>
                  <a:t>10</a:t>
                </a:r>
                <a:endParaRPr lang="ru-RU" b="1" spc="-36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" name="Прямоугольник 152"/>
              <p:cNvSpPr>
                <a:spLocks noChangeArrowheads="1"/>
              </p:cNvSpPr>
              <p:nvPr/>
            </p:nvSpPr>
            <p:spPr bwMode="auto">
              <a:xfrm rot="16909771">
                <a:off x="496216" y="857807"/>
                <a:ext cx="760289" cy="286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900" b="1" dirty="0"/>
                  <a:t>Ряды</a:t>
                </a:r>
              </a:p>
            </p:txBody>
          </p:sp>
          <p:sp>
            <p:nvSpPr>
              <p:cNvPr id="73" name="TextBox 173"/>
              <p:cNvSpPr txBox="1">
                <a:spLocks noChangeArrowheads="1"/>
              </p:cNvSpPr>
              <p:nvPr/>
            </p:nvSpPr>
            <p:spPr bwMode="auto">
              <a:xfrm>
                <a:off x="928662" y="1357298"/>
                <a:ext cx="714380" cy="468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 b="1" dirty="0"/>
                  <a:t>(</a:t>
                </a:r>
                <a:r>
                  <a:rPr lang="en-US" sz="2400" b="1" dirty="0"/>
                  <a:t>H</a:t>
                </a:r>
                <a:r>
                  <a:rPr lang="ru-RU" sz="2400" b="1" dirty="0"/>
                  <a:t>)</a:t>
                </a:r>
              </a:p>
            </p:txBody>
          </p:sp>
          <p:sp>
            <p:nvSpPr>
              <p:cNvPr id="74" name="TextBox 181"/>
              <p:cNvSpPr txBox="1">
                <a:spLocks noChangeArrowheads="1"/>
              </p:cNvSpPr>
              <p:nvPr/>
            </p:nvSpPr>
            <p:spPr bwMode="auto">
              <a:xfrm>
                <a:off x="4143372" y="1857364"/>
                <a:ext cx="571504" cy="468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 dirty="0"/>
                  <a:t>N</a:t>
                </a:r>
                <a:endParaRPr lang="ru-RU" sz="2400" b="1" dirty="0"/>
              </a:p>
            </p:txBody>
          </p:sp>
          <p:sp>
            <p:nvSpPr>
              <p:cNvPr id="75" name="TextBox 186"/>
              <p:cNvSpPr txBox="1">
                <a:spLocks noChangeArrowheads="1"/>
              </p:cNvSpPr>
              <p:nvPr/>
            </p:nvSpPr>
            <p:spPr bwMode="auto">
              <a:xfrm>
                <a:off x="5143504" y="2000240"/>
                <a:ext cx="642942" cy="28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dirty="0"/>
                  <a:t>15,9994</a:t>
                </a:r>
              </a:p>
            </p:txBody>
          </p:sp>
          <p:sp>
            <p:nvSpPr>
              <p:cNvPr id="76" name="TextBox 189"/>
              <p:cNvSpPr txBox="1">
                <a:spLocks noChangeArrowheads="1"/>
              </p:cNvSpPr>
              <p:nvPr/>
            </p:nvSpPr>
            <p:spPr bwMode="auto">
              <a:xfrm>
                <a:off x="5929322" y="2000240"/>
                <a:ext cx="642942" cy="28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dirty="0"/>
                  <a:t>18,9984</a:t>
                </a:r>
              </a:p>
            </p:txBody>
          </p:sp>
          <p:grpSp>
            <p:nvGrpSpPr>
              <p:cNvPr id="77" name="Группа 202"/>
              <p:cNvGrpSpPr>
                <a:grpSpLocks/>
              </p:cNvGrpSpPr>
              <p:nvPr/>
            </p:nvGrpSpPr>
            <p:grpSpPr bwMode="auto">
              <a:xfrm>
                <a:off x="3357554" y="1758218"/>
                <a:ext cx="857256" cy="567696"/>
                <a:chOff x="3357554" y="1758218"/>
                <a:chExt cx="857256" cy="567696"/>
              </a:xfrm>
            </p:grpSpPr>
            <p:sp>
              <p:nvSpPr>
                <p:cNvPr id="95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3357554" y="1857363"/>
                  <a:ext cx="428628" cy="468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400" b="1" dirty="0"/>
                    <a:t>С</a:t>
                  </a:r>
                </a:p>
              </p:txBody>
            </p:sp>
            <p:sp>
              <p:nvSpPr>
                <p:cNvPr id="96" name="TextBox 187"/>
                <p:cNvSpPr txBox="1">
                  <a:spLocks noChangeArrowheads="1"/>
                </p:cNvSpPr>
                <p:nvPr/>
              </p:nvSpPr>
              <p:spPr bwMode="auto">
                <a:xfrm>
                  <a:off x="3571868" y="2000238"/>
                  <a:ext cx="642942" cy="281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200" dirty="0"/>
                    <a:t>12,0112</a:t>
                  </a:r>
                </a:p>
              </p:txBody>
            </p:sp>
            <p:sp>
              <p:nvSpPr>
                <p:cNvPr id="97" name="Прямоугольник 190"/>
                <p:cNvSpPr>
                  <a:spLocks noChangeArrowheads="1"/>
                </p:cNvSpPr>
                <p:nvPr/>
              </p:nvSpPr>
              <p:spPr bwMode="auto">
                <a:xfrm>
                  <a:off x="3857620" y="1758218"/>
                  <a:ext cx="239178" cy="4216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6</a:t>
                  </a:r>
                </a:p>
              </p:txBody>
            </p:sp>
          </p:grpSp>
          <p:sp>
            <p:nvSpPr>
              <p:cNvPr id="78" name="TextBox 192"/>
              <p:cNvSpPr txBox="1">
                <a:spLocks noChangeArrowheads="1"/>
              </p:cNvSpPr>
              <p:nvPr/>
            </p:nvSpPr>
            <p:spPr bwMode="auto">
              <a:xfrm>
                <a:off x="2759993" y="2143115"/>
                <a:ext cx="642942" cy="312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dirty="0"/>
                  <a:t>Бор</a:t>
                </a:r>
              </a:p>
            </p:txBody>
          </p:sp>
          <p:sp>
            <p:nvSpPr>
              <p:cNvPr id="79" name="TextBox 193"/>
              <p:cNvSpPr txBox="1">
                <a:spLocks noChangeArrowheads="1"/>
              </p:cNvSpPr>
              <p:nvPr/>
            </p:nvSpPr>
            <p:spPr bwMode="auto">
              <a:xfrm>
                <a:off x="2857488" y="2000240"/>
                <a:ext cx="642942" cy="28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dirty="0"/>
                  <a:t>10,811</a:t>
                </a:r>
              </a:p>
            </p:txBody>
          </p:sp>
          <p:sp>
            <p:nvSpPr>
              <p:cNvPr id="80" name="TextBox 197"/>
              <p:cNvSpPr txBox="1">
                <a:spLocks noChangeArrowheads="1"/>
              </p:cNvSpPr>
              <p:nvPr/>
            </p:nvSpPr>
            <p:spPr bwMode="auto">
              <a:xfrm>
                <a:off x="3357554" y="2143115"/>
                <a:ext cx="785818" cy="312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dirty="0"/>
                  <a:t>Углерод</a:t>
                </a:r>
              </a:p>
            </p:txBody>
          </p:sp>
          <p:grpSp>
            <p:nvGrpSpPr>
              <p:cNvPr id="81" name="Группа 201"/>
              <p:cNvGrpSpPr>
                <a:grpSpLocks/>
              </p:cNvGrpSpPr>
              <p:nvPr/>
            </p:nvGrpSpPr>
            <p:grpSpPr bwMode="auto">
              <a:xfrm>
                <a:off x="2571736" y="1758218"/>
                <a:ext cx="801752" cy="567697"/>
                <a:chOff x="2571736" y="1758218"/>
                <a:chExt cx="801752" cy="567697"/>
              </a:xfrm>
            </p:grpSpPr>
            <p:sp>
              <p:nvSpPr>
                <p:cNvPr id="93" name="Прямоугольник 199"/>
                <p:cNvSpPr>
                  <a:spLocks noChangeArrowheads="1"/>
                </p:cNvSpPr>
                <p:nvPr/>
              </p:nvSpPr>
              <p:spPr bwMode="auto">
                <a:xfrm>
                  <a:off x="3071802" y="1758218"/>
                  <a:ext cx="301686" cy="4216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/>
                    <a:t>5</a:t>
                  </a:r>
                </a:p>
              </p:txBody>
            </p:sp>
            <p:sp>
              <p:nvSpPr>
                <p:cNvPr id="94" name="TextBox 200"/>
                <p:cNvSpPr txBox="1">
                  <a:spLocks noChangeArrowheads="1"/>
                </p:cNvSpPr>
                <p:nvPr/>
              </p:nvSpPr>
              <p:spPr bwMode="auto">
                <a:xfrm>
                  <a:off x="2571736" y="1857364"/>
                  <a:ext cx="571504" cy="468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400" b="1" dirty="0"/>
                    <a:t>В</a:t>
                  </a:r>
                </a:p>
              </p:txBody>
            </p:sp>
          </p:grpSp>
          <p:sp>
            <p:nvSpPr>
              <p:cNvPr id="82" name="TextBox 203"/>
              <p:cNvSpPr txBox="1">
                <a:spLocks noChangeArrowheads="1"/>
              </p:cNvSpPr>
              <p:nvPr/>
            </p:nvSpPr>
            <p:spPr bwMode="auto">
              <a:xfrm>
                <a:off x="5715008" y="1857364"/>
                <a:ext cx="571504" cy="468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 dirty="0"/>
                  <a:t>F</a:t>
                </a:r>
                <a:endParaRPr lang="ru-RU" sz="2400" b="1" dirty="0"/>
              </a:p>
            </p:txBody>
          </p:sp>
          <p:grpSp>
            <p:nvGrpSpPr>
              <p:cNvPr id="83" name="Группа 209"/>
              <p:cNvGrpSpPr>
                <a:grpSpLocks/>
              </p:cNvGrpSpPr>
              <p:nvPr/>
            </p:nvGrpSpPr>
            <p:grpSpPr bwMode="auto">
              <a:xfrm>
                <a:off x="4246873" y="1758218"/>
                <a:ext cx="785817" cy="697265"/>
                <a:chOff x="4246873" y="1758218"/>
                <a:chExt cx="785817" cy="697265"/>
              </a:xfrm>
            </p:grpSpPr>
            <p:sp>
              <p:nvSpPr>
                <p:cNvPr id="90" name="TextBox 191"/>
                <p:cNvSpPr txBox="1">
                  <a:spLocks noChangeArrowheads="1"/>
                </p:cNvSpPr>
                <p:nvPr/>
              </p:nvSpPr>
              <p:spPr bwMode="auto">
                <a:xfrm>
                  <a:off x="4357686" y="2000240"/>
                  <a:ext cx="642942" cy="281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200" dirty="0"/>
                    <a:t>14,0067</a:t>
                  </a:r>
                </a:p>
              </p:txBody>
            </p:sp>
            <p:sp>
              <p:nvSpPr>
                <p:cNvPr id="91" name="TextBox 198"/>
                <p:cNvSpPr txBox="1">
                  <a:spLocks noChangeArrowheads="1"/>
                </p:cNvSpPr>
                <p:nvPr/>
              </p:nvSpPr>
              <p:spPr bwMode="auto">
                <a:xfrm>
                  <a:off x="4246873" y="2143116"/>
                  <a:ext cx="785817" cy="312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400" dirty="0"/>
                    <a:t>Азот</a:t>
                  </a:r>
                </a:p>
              </p:txBody>
            </p:sp>
            <p:sp>
              <p:nvSpPr>
                <p:cNvPr id="92" name="Прямоугольник 204"/>
                <p:cNvSpPr>
                  <a:spLocks noChangeArrowheads="1"/>
                </p:cNvSpPr>
                <p:nvPr/>
              </p:nvSpPr>
              <p:spPr bwMode="auto">
                <a:xfrm>
                  <a:off x="4643437" y="1758218"/>
                  <a:ext cx="239178" cy="4216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7</a:t>
                  </a:r>
                </a:p>
              </p:txBody>
            </p:sp>
          </p:grpSp>
          <p:grpSp>
            <p:nvGrpSpPr>
              <p:cNvPr id="84" name="Группа 210"/>
              <p:cNvGrpSpPr>
                <a:grpSpLocks/>
              </p:cNvGrpSpPr>
              <p:nvPr/>
            </p:nvGrpSpPr>
            <p:grpSpPr bwMode="auto">
              <a:xfrm>
                <a:off x="4857752" y="1758218"/>
                <a:ext cx="928694" cy="697265"/>
                <a:chOff x="4857752" y="1758218"/>
                <a:chExt cx="928694" cy="697265"/>
              </a:xfrm>
            </p:grpSpPr>
            <p:sp>
              <p:nvSpPr>
                <p:cNvPr id="87" name="Прямоугольник 188"/>
                <p:cNvSpPr>
                  <a:spLocks noChangeArrowheads="1"/>
                </p:cNvSpPr>
                <p:nvPr/>
              </p:nvSpPr>
              <p:spPr bwMode="auto">
                <a:xfrm>
                  <a:off x="5429256" y="1758218"/>
                  <a:ext cx="239178" cy="4216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8</a:t>
                  </a:r>
                </a:p>
              </p:txBody>
            </p:sp>
            <p:sp>
              <p:nvSpPr>
                <p:cNvPr id="88" name="TextBox 205"/>
                <p:cNvSpPr txBox="1">
                  <a:spLocks noChangeArrowheads="1"/>
                </p:cNvSpPr>
                <p:nvPr/>
              </p:nvSpPr>
              <p:spPr bwMode="auto">
                <a:xfrm>
                  <a:off x="4929190" y="1857364"/>
                  <a:ext cx="571504" cy="468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 dirty="0"/>
                    <a:t>O</a:t>
                  </a:r>
                  <a:endParaRPr lang="ru-RU" sz="2400" b="1" dirty="0"/>
                </a:p>
              </p:txBody>
            </p:sp>
            <p:sp>
              <p:nvSpPr>
                <p:cNvPr id="89" name="TextBox 207"/>
                <p:cNvSpPr txBox="1">
                  <a:spLocks noChangeArrowheads="1"/>
                </p:cNvSpPr>
                <p:nvPr/>
              </p:nvSpPr>
              <p:spPr bwMode="auto">
                <a:xfrm>
                  <a:off x="4857752" y="2143116"/>
                  <a:ext cx="928694" cy="312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400" dirty="0"/>
                    <a:t>Кислород</a:t>
                  </a:r>
                </a:p>
              </p:txBody>
            </p:sp>
          </p:grpSp>
          <p:sp>
            <p:nvSpPr>
              <p:cNvPr id="85" name="Прямоугольник 215"/>
              <p:cNvSpPr>
                <a:spLocks noChangeArrowheads="1"/>
              </p:cNvSpPr>
              <p:nvPr/>
            </p:nvSpPr>
            <p:spPr bwMode="auto">
              <a:xfrm>
                <a:off x="6219043" y="1758218"/>
                <a:ext cx="239178" cy="421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9</a:t>
                </a:r>
              </a:p>
            </p:txBody>
          </p:sp>
          <p:sp>
            <p:nvSpPr>
              <p:cNvPr id="86" name="TextBox 216"/>
              <p:cNvSpPr txBox="1">
                <a:spLocks noChangeArrowheads="1"/>
              </p:cNvSpPr>
              <p:nvPr/>
            </p:nvSpPr>
            <p:spPr bwMode="auto">
              <a:xfrm>
                <a:off x="5715008" y="2143115"/>
                <a:ext cx="785818" cy="312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dirty="0"/>
                  <a:t>Фтор</a:t>
                </a: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000029" y="5786453"/>
              <a:ext cx="78574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85776" y="5786453"/>
              <a:ext cx="785747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71523" y="5786453"/>
              <a:ext cx="78574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57270" y="5786453"/>
              <a:ext cx="785747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143017" y="5786453"/>
              <a:ext cx="78574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714511" y="5786453"/>
              <a:ext cx="785748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28764" y="5786453"/>
              <a:ext cx="785747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500258" y="5786453"/>
              <a:ext cx="2357241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14282" y="5786453"/>
              <a:ext cx="785747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00029" y="6143644"/>
              <a:ext cx="785748" cy="3571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14282" y="6143644"/>
              <a:ext cx="785747" cy="3571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85776" y="6143644"/>
              <a:ext cx="785747" cy="3571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571523" y="6143644"/>
              <a:ext cx="785748" cy="3571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270" y="6143644"/>
              <a:ext cx="785747" cy="3571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143017" y="6143644"/>
              <a:ext cx="785748" cy="3571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28764" y="6143644"/>
              <a:ext cx="785747" cy="3571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714511" y="6143644"/>
              <a:ext cx="785748" cy="3571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500258" y="6143644"/>
              <a:ext cx="2357241" cy="3571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3" name="Скругленная прямоугольная выноска 132"/>
          <p:cNvSpPr/>
          <p:nvPr/>
        </p:nvSpPr>
        <p:spPr>
          <a:xfrm>
            <a:off x="1521222" y="2469730"/>
            <a:ext cx="2662138" cy="894746"/>
          </a:xfrm>
          <a:prstGeom prst="wedgeRoundRectCallout">
            <a:avLst>
              <a:gd name="adj1" fmla="val -865"/>
              <a:gd name="adj2" fmla="val 116443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98,5% от массы растений</a:t>
            </a:r>
          </a:p>
        </p:txBody>
      </p:sp>
      <p:sp>
        <p:nvSpPr>
          <p:cNvPr id="134" name="Скругленная прямоугольная выноска 133"/>
          <p:cNvSpPr/>
          <p:nvPr/>
        </p:nvSpPr>
        <p:spPr>
          <a:xfrm>
            <a:off x="1426146" y="5495489"/>
            <a:ext cx="2567061" cy="575194"/>
          </a:xfrm>
          <a:prstGeom prst="wedgeRoundRectCallout">
            <a:avLst>
              <a:gd name="adj1" fmla="val 15738"/>
              <a:gd name="adj2" fmla="val -72752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97,6% от массы человека</a:t>
            </a:r>
          </a:p>
        </p:txBody>
      </p:sp>
      <p:grpSp>
        <p:nvGrpSpPr>
          <p:cNvPr id="136" name="Группа 234"/>
          <p:cNvGrpSpPr/>
          <p:nvPr/>
        </p:nvGrpSpPr>
        <p:grpSpPr>
          <a:xfrm>
            <a:off x="8728093" y="1939120"/>
            <a:ext cx="3214710" cy="4293483"/>
            <a:chOff x="6558026" y="1162218"/>
            <a:chExt cx="2415436" cy="4799150"/>
          </a:xfrm>
          <a:solidFill>
            <a:srgbClr val="FF6600"/>
          </a:solidFill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6643702" y="1401773"/>
              <a:ext cx="2214578" cy="438468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558026" y="1162218"/>
              <a:ext cx="2415436" cy="47991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Химических элементов-неметаллов всего </a:t>
              </a: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из всех известных элементов. Они широко распространены в природе и их значение огромно. Шесть </a:t>
              </a:r>
              <a:r>
                <a:rPr lang="ru-RU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НеМе</a:t>
              </a:r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</a:t>
              </a: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С, Н, О, 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N, P, S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являются биогенными элементами. Воздух, вода  состоят из веществ, образованных элементами </a:t>
              </a:r>
              <a:r>
                <a:rPr lang="ru-RU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НеМе</a:t>
              </a:r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sp>
        <p:nvSpPr>
          <p:cNvPr id="141" name="Скругленная прямоугольная выноска 140"/>
          <p:cNvSpPr/>
          <p:nvPr/>
        </p:nvSpPr>
        <p:spPr>
          <a:xfrm>
            <a:off x="1426147" y="5010493"/>
            <a:ext cx="855687" cy="255642"/>
          </a:xfrm>
          <a:prstGeom prst="wedgeRoundRectCallout">
            <a:avLst>
              <a:gd name="adj1" fmla="val 147166"/>
              <a:gd name="adj2" fmla="val -203098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baseline="-25000" dirty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О</a:t>
            </a:r>
          </a:p>
        </p:txBody>
      </p:sp>
      <p:grpSp>
        <p:nvGrpSpPr>
          <p:cNvPr id="142" name="Группа 294"/>
          <p:cNvGrpSpPr>
            <a:grpSpLocks/>
          </p:cNvGrpSpPr>
          <p:nvPr/>
        </p:nvGrpSpPr>
        <p:grpSpPr bwMode="auto">
          <a:xfrm>
            <a:off x="7656523" y="3439318"/>
            <a:ext cx="1366988" cy="685217"/>
            <a:chOff x="2428860" y="1261575"/>
            <a:chExt cx="1018298" cy="668139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428860" y="1355082"/>
              <a:ext cx="785364" cy="480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4" name="TextBox 296"/>
            <p:cNvSpPr txBox="1">
              <a:spLocks noChangeArrowheads="1"/>
            </p:cNvSpPr>
            <p:nvPr/>
          </p:nvSpPr>
          <p:spPr bwMode="auto">
            <a:xfrm>
              <a:off x="2428860" y="1354610"/>
              <a:ext cx="428628" cy="45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Br</a:t>
              </a:r>
              <a:endParaRPr lang="ru-RU" sz="2400" b="1" dirty="0"/>
            </a:p>
          </p:txBody>
        </p:sp>
        <p:sp>
          <p:nvSpPr>
            <p:cNvPr id="145" name="TextBox 297"/>
            <p:cNvSpPr txBox="1">
              <a:spLocks noChangeArrowheads="1"/>
            </p:cNvSpPr>
            <p:nvPr/>
          </p:nvSpPr>
          <p:spPr bwMode="auto">
            <a:xfrm>
              <a:off x="2714612" y="1492109"/>
              <a:ext cx="642942" cy="27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dirty="0"/>
                <a:t>79,904</a:t>
              </a:r>
            </a:p>
          </p:txBody>
        </p:sp>
        <p:sp>
          <p:nvSpPr>
            <p:cNvPr id="146" name="TextBox 298"/>
            <p:cNvSpPr txBox="1">
              <a:spLocks noChangeArrowheads="1"/>
            </p:cNvSpPr>
            <p:nvPr/>
          </p:nvSpPr>
          <p:spPr bwMode="auto">
            <a:xfrm>
              <a:off x="2518464" y="1629608"/>
              <a:ext cx="928694" cy="300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/>
                <a:t>Бром</a:t>
              </a:r>
            </a:p>
          </p:txBody>
        </p:sp>
        <p:sp>
          <p:nvSpPr>
            <p:cNvPr id="147" name="TextBox 299"/>
            <p:cNvSpPr txBox="1">
              <a:spLocks noChangeArrowheads="1"/>
            </p:cNvSpPr>
            <p:nvPr/>
          </p:nvSpPr>
          <p:spPr bwMode="auto">
            <a:xfrm>
              <a:off x="2857488" y="1261575"/>
              <a:ext cx="428628" cy="405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35</a:t>
              </a:r>
              <a:endParaRPr lang="ru-RU"/>
            </a:p>
          </p:txBody>
        </p:sp>
      </p:grpSp>
      <p:grpSp>
        <p:nvGrpSpPr>
          <p:cNvPr id="148" name="Группа 313"/>
          <p:cNvGrpSpPr>
            <a:grpSpLocks/>
          </p:cNvGrpSpPr>
          <p:nvPr/>
        </p:nvGrpSpPr>
        <p:grpSpPr bwMode="auto">
          <a:xfrm>
            <a:off x="7656523" y="4439450"/>
            <a:ext cx="1462063" cy="682443"/>
            <a:chOff x="1214414" y="1192227"/>
            <a:chExt cx="1089157" cy="666555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1214414" y="1282716"/>
              <a:ext cx="785390" cy="4810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TextBox 315"/>
            <p:cNvSpPr txBox="1">
              <a:spLocks noChangeArrowheads="1"/>
            </p:cNvSpPr>
            <p:nvPr/>
          </p:nvSpPr>
          <p:spPr bwMode="auto">
            <a:xfrm>
              <a:off x="1285852" y="1283172"/>
              <a:ext cx="428628" cy="45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I</a:t>
              </a:r>
              <a:endParaRPr lang="ru-RU" sz="2400" b="1" dirty="0"/>
            </a:p>
          </p:txBody>
        </p:sp>
        <p:sp>
          <p:nvSpPr>
            <p:cNvPr id="151" name="TextBox 316"/>
            <p:cNvSpPr txBox="1">
              <a:spLocks noChangeArrowheads="1"/>
            </p:cNvSpPr>
            <p:nvPr/>
          </p:nvSpPr>
          <p:spPr bwMode="auto">
            <a:xfrm>
              <a:off x="1428728" y="1420671"/>
              <a:ext cx="642942" cy="27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126,904</a:t>
              </a:r>
              <a:endParaRPr lang="ru-RU" sz="1200" dirty="0"/>
            </a:p>
          </p:txBody>
        </p:sp>
        <p:sp>
          <p:nvSpPr>
            <p:cNvPr id="152" name="TextBox 317"/>
            <p:cNvSpPr txBox="1">
              <a:spLocks noChangeArrowheads="1"/>
            </p:cNvSpPr>
            <p:nvPr/>
          </p:nvSpPr>
          <p:spPr bwMode="auto">
            <a:xfrm>
              <a:off x="1374877" y="1558170"/>
              <a:ext cx="928694" cy="30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 err="1"/>
                <a:t>Иод</a:t>
              </a:r>
              <a:endParaRPr lang="ru-RU" sz="1400" dirty="0"/>
            </a:p>
          </p:txBody>
        </p:sp>
        <p:sp>
          <p:nvSpPr>
            <p:cNvPr id="153" name="TextBox 318"/>
            <p:cNvSpPr txBox="1">
              <a:spLocks noChangeArrowheads="1"/>
            </p:cNvSpPr>
            <p:nvPr/>
          </p:nvSpPr>
          <p:spPr bwMode="auto">
            <a:xfrm>
              <a:off x="1643042" y="1192227"/>
              <a:ext cx="428628" cy="40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53</a:t>
              </a:r>
              <a:endParaRPr lang="ru-RU"/>
            </a:p>
          </p:txBody>
        </p:sp>
      </p:grpSp>
      <p:grpSp>
        <p:nvGrpSpPr>
          <p:cNvPr id="154" name="Группа 319"/>
          <p:cNvGrpSpPr>
            <a:grpSpLocks/>
          </p:cNvGrpSpPr>
          <p:nvPr/>
        </p:nvGrpSpPr>
        <p:grpSpPr bwMode="auto">
          <a:xfrm>
            <a:off x="6602233" y="3439318"/>
            <a:ext cx="1375437" cy="685218"/>
            <a:chOff x="785786" y="4202674"/>
            <a:chExt cx="1024667" cy="668140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785786" y="4296182"/>
              <a:ext cx="785421" cy="480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6" name="TextBox 321"/>
            <p:cNvSpPr txBox="1">
              <a:spLocks noChangeArrowheads="1"/>
            </p:cNvSpPr>
            <p:nvPr/>
          </p:nvSpPr>
          <p:spPr bwMode="auto">
            <a:xfrm>
              <a:off x="785786" y="4295710"/>
              <a:ext cx="500066" cy="45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Se</a:t>
              </a:r>
              <a:endParaRPr lang="ru-RU" sz="2400" b="1" dirty="0"/>
            </a:p>
          </p:txBody>
        </p:sp>
        <p:sp>
          <p:nvSpPr>
            <p:cNvPr id="157" name="TextBox 322"/>
            <p:cNvSpPr txBox="1">
              <a:spLocks noChangeArrowheads="1"/>
            </p:cNvSpPr>
            <p:nvPr/>
          </p:nvSpPr>
          <p:spPr bwMode="auto">
            <a:xfrm>
              <a:off x="1142976" y="4433209"/>
              <a:ext cx="642942" cy="27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78,96</a:t>
              </a:r>
              <a:endParaRPr lang="ru-RU" sz="1200" dirty="0"/>
            </a:p>
          </p:txBody>
        </p:sp>
        <p:sp>
          <p:nvSpPr>
            <p:cNvPr id="158" name="TextBox 323"/>
            <p:cNvSpPr txBox="1">
              <a:spLocks noChangeArrowheads="1"/>
            </p:cNvSpPr>
            <p:nvPr/>
          </p:nvSpPr>
          <p:spPr bwMode="auto">
            <a:xfrm>
              <a:off x="881759" y="4570708"/>
              <a:ext cx="928694" cy="300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/>
                <a:t>Селен</a:t>
              </a:r>
            </a:p>
          </p:txBody>
        </p:sp>
        <p:sp>
          <p:nvSpPr>
            <p:cNvPr id="159" name="TextBox 324"/>
            <p:cNvSpPr txBox="1">
              <a:spLocks noChangeArrowheads="1"/>
            </p:cNvSpPr>
            <p:nvPr/>
          </p:nvSpPr>
          <p:spPr bwMode="auto">
            <a:xfrm>
              <a:off x="1214414" y="4202674"/>
              <a:ext cx="428628" cy="405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34</a:t>
              </a:r>
              <a:endParaRPr lang="ru-RU"/>
            </a:p>
          </p:txBody>
        </p:sp>
      </p:grpSp>
      <p:grpSp>
        <p:nvGrpSpPr>
          <p:cNvPr id="160" name="Группа 325"/>
          <p:cNvGrpSpPr>
            <a:grpSpLocks/>
          </p:cNvGrpSpPr>
          <p:nvPr/>
        </p:nvGrpSpPr>
        <p:grpSpPr bwMode="auto">
          <a:xfrm>
            <a:off x="7656523" y="5296706"/>
            <a:ext cx="1438823" cy="685217"/>
            <a:chOff x="642910" y="2345287"/>
            <a:chExt cx="1071570" cy="668140"/>
          </a:xfrm>
        </p:grpSpPr>
        <p:sp>
          <p:nvSpPr>
            <p:cNvPr id="161" name="Прямоугольник 160"/>
            <p:cNvSpPr/>
            <p:nvPr/>
          </p:nvSpPr>
          <p:spPr>
            <a:xfrm>
              <a:off x="642910" y="2438793"/>
              <a:ext cx="785189" cy="48020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2" name="TextBox 327"/>
            <p:cNvSpPr txBox="1">
              <a:spLocks noChangeArrowheads="1"/>
            </p:cNvSpPr>
            <p:nvPr/>
          </p:nvSpPr>
          <p:spPr bwMode="auto">
            <a:xfrm>
              <a:off x="642910" y="2438322"/>
              <a:ext cx="428628" cy="45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At</a:t>
              </a:r>
              <a:endParaRPr lang="ru-RU" sz="2400" b="1" dirty="0"/>
            </a:p>
          </p:txBody>
        </p:sp>
        <p:sp>
          <p:nvSpPr>
            <p:cNvPr id="163" name="TextBox 328"/>
            <p:cNvSpPr txBox="1">
              <a:spLocks noChangeArrowheads="1"/>
            </p:cNvSpPr>
            <p:nvPr/>
          </p:nvSpPr>
          <p:spPr bwMode="auto">
            <a:xfrm>
              <a:off x="1071538" y="2575821"/>
              <a:ext cx="642942" cy="27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dirty="0"/>
                <a:t>210</a:t>
              </a:r>
            </a:p>
          </p:txBody>
        </p:sp>
        <p:sp>
          <p:nvSpPr>
            <p:cNvPr id="164" name="TextBox 329"/>
            <p:cNvSpPr txBox="1">
              <a:spLocks noChangeArrowheads="1"/>
            </p:cNvSpPr>
            <p:nvPr/>
          </p:nvSpPr>
          <p:spPr bwMode="auto">
            <a:xfrm>
              <a:off x="732514" y="2713320"/>
              <a:ext cx="928694" cy="300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/>
                <a:t>Астат</a:t>
              </a:r>
            </a:p>
          </p:txBody>
        </p:sp>
        <p:sp>
          <p:nvSpPr>
            <p:cNvPr id="165" name="TextBox 330"/>
            <p:cNvSpPr txBox="1">
              <a:spLocks noChangeArrowheads="1"/>
            </p:cNvSpPr>
            <p:nvPr/>
          </p:nvSpPr>
          <p:spPr bwMode="auto">
            <a:xfrm>
              <a:off x="1071538" y="2345287"/>
              <a:ext cx="428628" cy="40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85</a:t>
              </a:r>
              <a:endParaRPr lang="ru-RU"/>
            </a:p>
          </p:txBody>
        </p:sp>
      </p:grpSp>
      <p:grpSp>
        <p:nvGrpSpPr>
          <p:cNvPr id="166" name="Группа 331"/>
          <p:cNvGrpSpPr>
            <a:grpSpLocks/>
          </p:cNvGrpSpPr>
          <p:nvPr/>
        </p:nvGrpSpPr>
        <p:grpSpPr bwMode="auto">
          <a:xfrm>
            <a:off x="6602232" y="4439450"/>
            <a:ext cx="1290925" cy="672455"/>
            <a:chOff x="3000364" y="4274113"/>
            <a:chExt cx="961336" cy="656252"/>
          </a:xfrm>
        </p:grpSpPr>
        <p:sp>
          <p:nvSpPr>
            <p:cNvPr id="167" name="Прямоугольник 166"/>
            <p:cNvSpPr/>
            <p:nvPr/>
          </p:nvSpPr>
          <p:spPr>
            <a:xfrm>
              <a:off x="3000364" y="4355010"/>
              <a:ext cx="785117" cy="48061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8" name="TextBox 333"/>
            <p:cNvSpPr txBox="1">
              <a:spLocks noChangeArrowheads="1"/>
            </p:cNvSpPr>
            <p:nvPr/>
          </p:nvSpPr>
          <p:spPr bwMode="auto">
            <a:xfrm>
              <a:off x="3000364" y="4355006"/>
              <a:ext cx="428628" cy="45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Te</a:t>
              </a:r>
              <a:endParaRPr lang="ru-RU" sz="2400" b="1" dirty="0"/>
            </a:p>
          </p:txBody>
        </p:sp>
        <p:sp>
          <p:nvSpPr>
            <p:cNvPr id="169" name="TextBox 334"/>
            <p:cNvSpPr txBox="1">
              <a:spLocks noChangeArrowheads="1"/>
            </p:cNvSpPr>
            <p:nvPr/>
          </p:nvSpPr>
          <p:spPr bwMode="auto">
            <a:xfrm>
              <a:off x="3286116" y="4492505"/>
              <a:ext cx="642942" cy="27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127,60</a:t>
              </a:r>
              <a:endParaRPr lang="ru-RU" sz="1200" dirty="0"/>
            </a:p>
          </p:txBody>
        </p:sp>
        <p:sp>
          <p:nvSpPr>
            <p:cNvPr id="170" name="TextBox 335"/>
            <p:cNvSpPr txBox="1">
              <a:spLocks noChangeArrowheads="1"/>
            </p:cNvSpPr>
            <p:nvPr/>
          </p:nvSpPr>
          <p:spPr bwMode="auto">
            <a:xfrm>
              <a:off x="3033006" y="4630004"/>
              <a:ext cx="928694" cy="30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/>
                <a:t>Теллур</a:t>
              </a:r>
            </a:p>
          </p:txBody>
        </p:sp>
        <p:sp>
          <p:nvSpPr>
            <p:cNvPr id="171" name="TextBox 336"/>
            <p:cNvSpPr txBox="1">
              <a:spLocks noChangeArrowheads="1"/>
            </p:cNvSpPr>
            <p:nvPr/>
          </p:nvSpPr>
          <p:spPr bwMode="auto">
            <a:xfrm>
              <a:off x="3428996" y="4274113"/>
              <a:ext cx="428629" cy="405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52</a:t>
              </a:r>
              <a:endParaRPr lang="ru-RU"/>
            </a:p>
          </p:txBody>
        </p:sp>
      </p:grpSp>
      <p:grpSp>
        <p:nvGrpSpPr>
          <p:cNvPr id="172" name="Группа 337"/>
          <p:cNvGrpSpPr>
            <a:grpSpLocks/>
          </p:cNvGrpSpPr>
          <p:nvPr/>
        </p:nvGrpSpPr>
        <p:grpSpPr bwMode="auto">
          <a:xfrm>
            <a:off x="5547941" y="3439318"/>
            <a:ext cx="1246557" cy="685218"/>
            <a:chOff x="5143504" y="4274112"/>
            <a:chExt cx="928694" cy="668140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5143504" y="4367620"/>
              <a:ext cx="785455" cy="480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4" name="TextBox 339"/>
            <p:cNvSpPr txBox="1">
              <a:spLocks noChangeArrowheads="1"/>
            </p:cNvSpPr>
            <p:nvPr/>
          </p:nvSpPr>
          <p:spPr bwMode="auto">
            <a:xfrm>
              <a:off x="5143504" y="4367148"/>
              <a:ext cx="500066" cy="45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As</a:t>
              </a:r>
              <a:endParaRPr lang="ru-RU" sz="2400" b="1" dirty="0"/>
            </a:p>
          </p:txBody>
        </p:sp>
        <p:sp>
          <p:nvSpPr>
            <p:cNvPr id="175" name="TextBox 340"/>
            <p:cNvSpPr txBox="1">
              <a:spLocks noChangeArrowheads="1"/>
            </p:cNvSpPr>
            <p:nvPr/>
          </p:nvSpPr>
          <p:spPr bwMode="auto">
            <a:xfrm>
              <a:off x="5429256" y="4504647"/>
              <a:ext cx="642942" cy="27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74,9216</a:t>
              </a:r>
              <a:endParaRPr lang="ru-RU" sz="1200" dirty="0"/>
            </a:p>
          </p:txBody>
        </p:sp>
        <p:sp>
          <p:nvSpPr>
            <p:cNvPr id="176" name="TextBox 341"/>
            <p:cNvSpPr txBox="1">
              <a:spLocks noChangeArrowheads="1"/>
            </p:cNvSpPr>
            <p:nvPr/>
          </p:nvSpPr>
          <p:spPr bwMode="auto">
            <a:xfrm>
              <a:off x="5143504" y="4642146"/>
              <a:ext cx="928694" cy="300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/>
                <a:t>Мышьяк</a:t>
              </a:r>
            </a:p>
          </p:txBody>
        </p:sp>
        <p:sp>
          <p:nvSpPr>
            <p:cNvPr id="177" name="TextBox 342"/>
            <p:cNvSpPr txBox="1">
              <a:spLocks noChangeArrowheads="1"/>
            </p:cNvSpPr>
            <p:nvPr/>
          </p:nvSpPr>
          <p:spPr bwMode="auto">
            <a:xfrm>
              <a:off x="5572132" y="4274112"/>
              <a:ext cx="428628" cy="405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33</a:t>
              </a:r>
              <a:endParaRPr lang="ru-RU"/>
            </a:p>
          </p:txBody>
        </p:sp>
      </p:grpSp>
      <p:sp>
        <p:nvSpPr>
          <p:cNvPr id="140" name="Скругленная прямоугольная выноска 139"/>
          <p:cNvSpPr/>
          <p:nvPr/>
        </p:nvSpPr>
        <p:spPr>
          <a:xfrm>
            <a:off x="5134125" y="3904854"/>
            <a:ext cx="1331069" cy="703015"/>
          </a:xfrm>
          <a:prstGeom prst="wedgeRoundRectCallout">
            <a:avLst>
              <a:gd name="adj1" fmla="val -85395"/>
              <a:gd name="adj2" fmla="val -129499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N</a:t>
            </a:r>
            <a:r>
              <a:rPr lang="en-US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CO</a:t>
            </a:r>
            <a:r>
              <a:rPr lang="en-US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2;  </a:t>
            </a:r>
            <a:endParaRPr lang="ru-RU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Скругленная прямоугольная выноска 134"/>
          <p:cNvSpPr/>
          <p:nvPr/>
        </p:nvSpPr>
        <p:spPr>
          <a:xfrm>
            <a:off x="4848896" y="4920296"/>
            <a:ext cx="2757214" cy="1150388"/>
          </a:xfrm>
          <a:prstGeom prst="wedgeRoundRectCallout">
            <a:avLst>
              <a:gd name="adj1" fmla="val -90570"/>
              <a:gd name="adj2" fmla="val -86121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49% кислород, 27% кремний от массы земной коры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41" grpId="0" animBg="1"/>
      <p:bldP spid="140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3" y="1296178"/>
            <a:ext cx="11118887" cy="544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8661" y="1571625"/>
            <a:ext cx="7715250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Небольшой атомный радиус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8661" y="2500313"/>
            <a:ext cx="7715250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внешнем уровне 4-8 электронов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8661" y="3653638"/>
            <a:ext cx="7715250" cy="928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Характерно высокое значение ЭО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8661" y="4929188"/>
            <a:ext cx="7715250" cy="714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Являются окислителями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359" y="2224872"/>
            <a:ext cx="82867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971" y="1439054"/>
            <a:ext cx="11755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Электронная формула атомов неметаллов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graphicFrame>
        <p:nvGraphicFramePr>
          <p:cNvPr id="3" name="Содержимое 22"/>
          <p:cNvGraphicFramePr>
            <a:graphicFrameLocks/>
          </p:cNvGraphicFramePr>
          <p:nvPr/>
        </p:nvGraphicFramePr>
        <p:xfrm>
          <a:off x="369847" y="1214422"/>
          <a:ext cx="11501518" cy="564027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57520"/>
                <a:gridCol w="4286280"/>
                <a:gridCol w="4357718"/>
              </a:tblGrid>
              <a:tr h="777636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Молекулярная решетка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Атомная решетка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971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Частицы в узлах решетки</a:t>
                      </a:r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Молекулы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Атомы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971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Связь между частицами</a:t>
                      </a:r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Слабые межмолекулярные взаимодействия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Прочная ковалентная связь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54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Примеры </a:t>
                      </a:r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Кислород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Азот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Фосфор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Сера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Йод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Углерод (алмаз)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Кремний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Бор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088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Физические свойства </a:t>
                      </a:r>
                      <a:endParaRPr lang="ru-RU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Малая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прочность.</a:t>
                      </a:r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Низкие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температуры кипения и 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плавления.</a:t>
                      </a:r>
                      <a:endParaRPr lang="ru-RU" sz="2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Высокая летучесть 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Высокие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температуры кипения и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плавления.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798607" y="1296178"/>
            <a:ext cx="8183562" cy="9286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Цвет простых веществ - неметаллов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9979" y="2224872"/>
            <a:ext cx="9072626" cy="442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ОБЩИЕ СВОЙСТВА НЕМЕТАЛЛОВ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4161" y="2224872"/>
            <a:ext cx="3245273" cy="731408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664" tIns="54832" rIns="109664" bIns="54832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Газы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70459" y="3071912"/>
            <a:ext cx="3232596" cy="1389675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33" descr="4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13" y="4582326"/>
            <a:ext cx="2757214" cy="212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584689" y="2224872"/>
            <a:ext cx="3245273" cy="672895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664" tIns="54832" rIns="109664" bIns="54832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13779" y="2296310"/>
            <a:ext cx="3200905" cy="658266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664" tIns="54832" rIns="109664" bIns="54832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Твердые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99003" y="3225004"/>
            <a:ext cx="3042444" cy="1308021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9664" tIns="54832" rIns="109664" bIns="54832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Br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2" descr="3.jpeg"/>
          <p:cNvPicPr>
            <a:picLocks noChangeAspect="1"/>
          </p:cNvPicPr>
          <p:nvPr/>
        </p:nvPicPr>
        <p:blipFill>
          <a:blip r:embed="rId4"/>
          <a:srcRect t="17873"/>
          <a:stretch>
            <a:fillRect/>
          </a:stretch>
        </p:blipFill>
        <p:spPr bwMode="auto">
          <a:xfrm>
            <a:off x="5156193" y="4653764"/>
            <a:ext cx="1833917" cy="190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656655" y="3153566"/>
            <a:ext cx="3137521" cy="1389675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9664" tIns="54832" rIns="109664" bIns="54832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P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C, </a:t>
            </a:r>
          </a:p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Si, B, S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29" descr="1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28225" y="4582326"/>
            <a:ext cx="2165629" cy="12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2718500" y="1662169"/>
            <a:ext cx="438845" cy="5641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723644" y="1943173"/>
            <a:ext cx="438845" cy="2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156721" y="1796244"/>
            <a:ext cx="1073307" cy="4388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Химия\Уроки\картинки урок знаний\Неметаллы\Кремний\кремни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85217" y="5225268"/>
            <a:ext cx="1996604" cy="15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55599" y="3225004"/>
            <a:ext cx="2928958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05884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 defTabSz="170588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8607" y="1296178"/>
            <a:ext cx="7986415" cy="58512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Агрегатное состояние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1000</Words>
  <PresentationFormat>Произвольный</PresentationFormat>
  <Paragraphs>283</Paragraphs>
  <Slides>26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ОБЩИЕ СВОЙСТВА НЕМЕТАЛЛОВ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151</cp:revision>
  <dcterms:created xsi:type="dcterms:W3CDTF">2020-05-06T17:43:33Z</dcterms:created>
  <dcterms:modified xsi:type="dcterms:W3CDTF">2020-10-28T19:35:11Z</dcterms:modified>
</cp:coreProperties>
</file>