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42" r:id="rId2"/>
    <p:sldId id="422" r:id="rId3"/>
    <p:sldId id="462" r:id="rId4"/>
    <p:sldId id="461" r:id="rId5"/>
    <p:sldId id="463" r:id="rId6"/>
    <p:sldId id="464" r:id="rId7"/>
    <p:sldId id="455" r:id="rId8"/>
    <p:sldId id="456" r:id="rId9"/>
    <p:sldId id="457" r:id="rId10"/>
    <p:sldId id="458" r:id="rId11"/>
    <p:sldId id="459" r:id="rId12"/>
    <p:sldId id="465" r:id="rId13"/>
    <p:sldId id="466" r:id="rId14"/>
    <p:sldId id="467" r:id="rId15"/>
    <p:sldId id="399" r:id="rId16"/>
  </p:sldIdLst>
  <p:sldSz cx="12169775" cy="7021513"/>
  <p:notesSz cx="6858000" cy="9144000"/>
  <p:defaultTextStyle>
    <a:defPPr>
      <a:defRPr lang="ru-RU"/>
    </a:defPPr>
    <a:lvl1pPr marL="0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7987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5975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43959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91944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39928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87915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35900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83886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24" y="-108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23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42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62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86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609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28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48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70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6"/>
            <a:ext cx="10344309" cy="1505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7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5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7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3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87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90" y="281187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9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17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7" y="1430317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7" y="1430317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21"/>
            <a:ext cx="3322349" cy="981714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153419" indent="-153419">
              <a:buFont typeface="Arial" panose="020B0604020202020204" pitchFamily="34" charset="0"/>
              <a:buChar char="•"/>
              <a:defRPr sz="1300"/>
            </a:lvl2pPr>
            <a:lvl3pPr marL="306835" indent="-153419">
              <a:defRPr sz="1300"/>
            </a:lvl3pPr>
            <a:lvl4pPr marL="536964" indent="-230126">
              <a:defRPr sz="1300"/>
            </a:lvl4pPr>
            <a:lvl5pPr marL="767092" indent="-230126"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7" y="5099321"/>
            <a:ext cx="3322349" cy="981714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153419" indent="-153419">
              <a:buFont typeface="Arial" panose="020B0604020202020204" pitchFamily="34" charset="0"/>
              <a:buChar char="•"/>
              <a:defRPr sz="1300"/>
            </a:lvl2pPr>
            <a:lvl3pPr marL="306835" indent="-153419">
              <a:defRPr sz="1300"/>
            </a:lvl3pPr>
            <a:lvl4pPr marL="536964" indent="-230126">
              <a:defRPr sz="1300"/>
            </a:lvl4pPr>
            <a:lvl5pPr marL="767092" indent="-230126"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7" y="5099321"/>
            <a:ext cx="3322349" cy="981714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153419" indent="-153419">
              <a:buFont typeface="Arial" panose="020B0604020202020204" pitchFamily="34" charset="0"/>
              <a:buChar char="•"/>
              <a:defRPr sz="1300"/>
            </a:lvl2pPr>
            <a:lvl3pPr marL="306835" indent="-153419">
              <a:defRPr sz="1300"/>
            </a:lvl3pPr>
            <a:lvl4pPr marL="536964" indent="-230126">
              <a:defRPr sz="1300"/>
            </a:lvl4pPr>
            <a:lvl5pPr marL="767092" indent="-230126"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9" y="955711"/>
            <a:ext cx="10344310" cy="41609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86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105" y="153987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8" y="1559664"/>
            <a:ext cx="3850634" cy="46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51" y="1614947"/>
            <a:ext cx="5293853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2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20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7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19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399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79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5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38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3"/>
            <a:ext cx="5377097" cy="6550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47987" indent="0">
              <a:buNone/>
              <a:defRPr sz="2400" b="1"/>
            </a:lvl2pPr>
            <a:lvl3pPr marL="1095975" indent="0">
              <a:buNone/>
              <a:defRPr sz="2100" b="1"/>
            </a:lvl3pPr>
            <a:lvl4pPr marL="1643959" indent="0">
              <a:buNone/>
              <a:defRPr sz="1900" b="1"/>
            </a:lvl4pPr>
            <a:lvl5pPr marL="2191944" indent="0">
              <a:buNone/>
              <a:defRPr sz="1900" b="1"/>
            </a:lvl5pPr>
            <a:lvl6pPr marL="2739928" indent="0">
              <a:buNone/>
              <a:defRPr sz="1900" b="1"/>
            </a:lvl6pPr>
            <a:lvl7pPr marL="3287915" indent="0">
              <a:buNone/>
              <a:defRPr sz="1900" b="1"/>
            </a:lvl7pPr>
            <a:lvl8pPr marL="3835900" indent="0">
              <a:buNone/>
              <a:defRPr sz="1900" b="1"/>
            </a:lvl8pPr>
            <a:lvl9pPr marL="438388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1"/>
            <a:ext cx="5377097" cy="4045497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3"/>
            <a:ext cx="5379210" cy="6550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47987" indent="0">
              <a:buNone/>
              <a:defRPr sz="2400" b="1"/>
            </a:lvl2pPr>
            <a:lvl3pPr marL="1095975" indent="0">
              <a:buNone/>
              <a:defRPr sz="2100" b="1"/>
            </a:lvl3pPr>
            <a:lvl4pPr marL="1643959" indent="0">
              <a:buNone/>
              <a:defRPr sz="1900" b="1"/>
            </a:lvl4pPr>
            <a:lvl5pPr marL="2191944" indent="0">
              <a:buNone/>
              <a:defRPr sz="1900" b="1"/>
            </a:lvl5pPr>
            <a:lvl6pPr marL="2739928" indent="0">
              <a:buNone/>
              <a:defRPr sz="1900" b="1"/>
            </a:lvl6pPr>
            <a:lvl7pPr marL="3287915" indent="0">
              <a:buNone/>
              <a:defRPr sz="1900" b="1"/>
            </a:lvl7pPr>
            <a:lvl8pPr marL="3835900" indent="0">
              <a:buNone/>
              <a:defRPr sz="1900" b="1"/>
            </a:lvl8pPr>
            <a:lvl9pPr marL="438388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1"/>
            <a:ext cx="5379210" cy="4045497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7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30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7987" indent="0">
              <a:buNone/>
              <a:defRPr sz="1300"/>
            </a:lvl2pPr>
            <a:lvl3pPr marL="1095975" indent="0">
              <a:buNone/>
              <a:defRPr sz="1200"/>
            </a:lvl3pPr>
            <a:lvl4pPr marL="1643959" indent="0">
              <a:buNone/>
              <a:defRPr sz="1100"/>
            </a:lvl4pPr>
            <a:lvl5pPr marL="2191944" indent="0">
              <a:buNone/>
              <a:defRPr sz="1100"/>
            </a:lvl5pPr>
            <a:lvl6pPr marL="2739928" indent="0">
              <a:buNone/>
              <a:defRPr sz="1100"/>
            </a:lvl6pPr>
            <a:lvl7pPr marL="3287915" indent="0">
              <a:buNone/>
              <a:defRPr sz="1100"/>
            </a:lvl7pPr>
            <a:lvl8pPr marL="3835900" indent="0">
              <a:buNone/>
              <a:defRPr sz="1100"/>
            </a:lvl8pPr>
            <a:lvl9pPr marL="438388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59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7987" indent="0">
              <a:buNone/>
              <a:defRPr sz="3400"/>
            </a:lvl2pPr>
            <a:lvl3pPr marL="1095975" indent="0">
              <a:buNone/>
              <a:defRPr sz="3000"/>
            </a:lvl3pPr>
            <a:lvl4pPr marL="1643959" indent="0">
              <a:buNone/>
              <a:defRPr sz="2400"/>
            </a:lvl4pPr>
            <a:lvl5pPr marL="2191944" indent="0">
              <a:buNone/>
              <a:defRPr sz="2400"/>
            </a:lvl5pPr>
            <a:lvl6pPr marL="2739928" indent="0">
              <a:buNone/>
              <a:defRPr sz="2400"/>
            </a:lvl6pPr>
            <a:lvl7pPr marL="3287915" indent="0">
              <a:buNone/>
              <a:defRPr sz="2400"/>
            </a:lvl7pPr>
            <a:lvl8pPr marL="3835900" indent="0">
              <a:buNone/>
              <a:defRPr sz="2400"/>
            </a:lvl8pPr>
            <a:lvl9pPr marL="4383886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2"/>
            <a:ext cx="7301865" cy="824051"/>
          </a:xfrm>
        </p:spPr>
        <p:txBody>
          <a:bodyPr/>
          <a:lstStyle>
            <a:lvl1pPr marL="0" indent="0">
              <a:buNone/>
              <a:defRPr sz="1700"/>
            </a:lvl1pPr>
            <a:lvl2pPr marL="547987" indent="0">
              <a:buNone/>
              <a:defRPr sz="1300"/>
            </a:lvl2pPr>
            <a:lvl3pPr marL="1095975" indent="0">
              <a:buNone/>
              <a:defRPr sz="1200"/>
            </a:lvl3pPr>
            <a:lvl4pPr marL="1643959" indent="0">
              <a:buNone/>
              <a:defRPr sz="1100"/>
            </a:lvl4pPr>
            <a:lvl5pPr marL="2191944" indent="0">
              <a:buNone/>
              <a:defRPr sz="1100"/>
            </a:lvl5pPr>
            <a:lvl6pPr marL="2739928" indent="0">
              <a:buNone/>
              <a:defRPr sz="1100"/>
            </a:lvl6pPr>
            <a:lvl7pPr marL="3287915" indent="0">
              <a:buNone/>
              <a:defRPr sz="1100"/>
            </a:lvl7pPr>
            <a:lvl8pPr marL="3835900" indent="0">
              <a:buNone/>
              <a:defRPr sz="1100"/>
            </a:lvl8pPr>
            <a:lvl9pPr marL="438388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597" tIns="54799" rIns="109597" bIns="5479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 vert="horz" lIns="109597" tIns="54799" rIns="109597" bIns="5479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3"/>
            <a:ext cx="2839614" cy="373831"/>
          </a:xfrm>
          <a:prstGeom prst="rect">
            <a:avLst/>
          </a:prstGeom>
        </p:spPr>
        <p:txBody>
          <a:bodyPr vert="horz" lIns="109597" tIns="54799" rIns="109597" bIns="5479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3"/>
            <a:ext cx="3853762" cy="373831"/>
          </a:xfrm>
          <a:prstGeom prst="rect">
            <a:avLst/>
          </a:prstGeom>
        </p:spPr>
        <p:txBody>
          <a:bodyPr vert="horz" lIns="109597" tIns="54799" rIns="109597" bIns="5479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3"/>
            <a:ext cx="2839614" cy="373831"/>
          </a:xfrm>
          <a:prstGeom prst="rect">
            <a:avLst/>
          </a:prstGeom>
        </p:spPr>
        <p:txBody>
          <a:bodyPr vert="horz" lIns="109597" tIns="54799" rIns="109597" bIns="5479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5975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0988" indent="-410988" algn="l" defTabSz="1095975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476" indent="-342492" algn="l" defTabSz="1095975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69966" indent="-273993" algn="l" defTabSz="1095975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17951" indent="-273993" algn="l" defTabSz="109597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5935" indent="-273993" algn="l" defTabSz="1095975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3922" indent="-273993" algn="l" defTabSz="10959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1907" indent="-273993" algn="l" defTabSz="10959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09895" indent="-273993" algn="l" defTabSz="10959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7879" indent="-273993" algn="l" defTabSz="10959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7987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5975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959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1944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39928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87915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35900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3886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/>
            </a:extLst>
          </p:cNvPr>
          <p:cNvSpPr/>
          <p:nvPr/>
        </p:nvSpPr>
        <p:spPr>
          <a:xfrm>
            <a:off x="3169" y="3255"/>
            <a:ext cx="12152345" cy="220885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369980" y="1653371"/>
            <a:ext cx="7215238" cy="4749034"/>
          </a:xfrm>
          <a:prstGeom prst="rect">
            <a:avLst/>
          </a:prstGeom>
        </p:spPr>
        <p:txBody>
          <a:bodyPr wrap="square" lIns="0" tIns="29505" rIns="0" bIns="0">
            <a:spAutoFit/>
          </a:bodyPr>
          <a:lstStyle/>
          <a:p>
            <a:pPr marL="38898" algn="ctr">
              <a:lnSpc>
                <a:spcPts val="4132"/>
              </a:lnSpc>
              <a:spcBef>
                <a:spcPts val="232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898" algn="ctr">
              <a:lnSpc>
                <a:spcPts val="4132"/>
              </a:lnSpc>
              <a:spcBef>
                <a:spcPts val="232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898" algn="ctr">
              <a:lnSpc>
                <a:spcPts val="4132"/>
              </a:lnSpc>
              <a:spcBef>
                <a:spcPts val="232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898">
              <a:lnSpc>
                <a:spcPts val="4132"/>
              </a:lnSpc>
              <a:spcBef>
                <a:spcPts val="232"/>
              </a:spcBef>
              <a:defRPr/>
            </a:pPr>
            <a:r>
              <a:rPr lang="uz-Cyrl-UZ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 :</a:t>
            </a:r>
            <a:r>
              <a:rPr lang="en-US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898">
              <a:lnSpc>
                <a:spcPts val="4132"/>
              </a:lnSpc>
              <a:spcBef>
                <a:spcPts val="232"/>
              </a:spcBef>
              <a:defRPr/>
            </a:pPr>
            <a:r>
              <a:rPr lang="ru-RU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898">
              <a:lnSpc>
                <a:spcPts val="4132"/>
              </a:lnSpc>
              <a:spcBef>
                <a:spcPts val="232"/>
              </a:spcBef>
              <a:defRPr/>
            </a:pPr>
            <a:endParaRPr lang="uz-Cyrl-UZ" sz="24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898" algn="ctr">
              <a:lnSpc>
                <a:spcPts val="4132"/>
              </a:lnSpc>
              <a:spcBef>
                <a:spcPts val="232"/>
              </a:spcBef>
              <a:defRPr/>
            </a:pPr>
            <a:endParaRPr lang="ru-RU" altLang="ru-RU" sz="2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00" algn="ctr">
              <a:lnSpc>
                <a:spcPts val="4289"/>
              </a:lnSpc>
              <a:spcBef>
                <a:spcPts val="2599"/>
              </a:spcBef>
              <a:defRPr/>
            </a:pPr>
            <a:endParaRPr lang="uz-Cyrl-UZ" sz="2400" dirty="0">
              <a:solidFill>
                <a:srgbClr val="3734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/>
            </a:extLst>
          </p:cNvPr>
          <p:cNvSpPr/>
          <p:nvPr/>
        </p:nvSpPr>
        <p:spPr>
          <a:xfrm>
            <a:off x="369853" y="3367880"/>
            <a:ext cx="725751" cy="23574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sp>
        <p:nvSpPr>
          <p:cNvPr id="25" name="object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847653" y="487607"/>
            <a:ext cx="4308674" cy="1292177"/>
          </a:xfrm>
          <a:prstGeom prst="rect">
            <a:avLst/>
          </a:prstGeom>
        </p:spPr>
        <p:txBody>
          <a:bodyPr wrap="square" lIns="0" tIns="3089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61" defTabSz="1934242">
              <a:spcBef>
                <a:spcPts val="240"/>
              </a:spcBef>
              <a:defRPr/>
            </a:pPr>
            <a:r>
              <a:rPr lang="uz-Cyrl-UZ" sz="810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Химия </a:t>
            </a:r>
            <a:endParaRPr lang="uz-Cyrl-UZ" sz="8100" kern="0" spc="2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>
              <a:ext uri="{FF2B5EF4-FFF2-40B4-BE49-F238E27FC236}"/>
            </a:extLst>
          </p:cNvPr>
          <p:cNvSpPr/>
          <p:nvPr/>
        </p:nvSpPr>
        <p:spPr>
          <a:xfrm>
            <a:off x="1041087" y="598129"/>
            <a:ext cx="240860" cy="508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424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/>
            </a:extLst>
          </p:cNvPr>
          <p:cNvSpPr/>
          <p:nvPr/>
        </p:nvSpPr>
        <p:spPr>
          <a:xfrm>
            <a:off x="1163101" y="918324"/>
            <a:ext cx="451613" cy="616007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424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/>
            </a:extLst>
          </p:cNvPr>
          <p:cNvSpPr/>
          <p:nvPr/>
        </p:nvSpPr>
        <p:spPr>
          <a:xfrm>
            <a:off x="1218563" y="1285653"/>
            <a:ext cx="339106" cy="193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424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/>
            </a:extLst>
          </p:cNvPr>
          <p:cNvSpPr/>
          <p:nvPr/>
        </p:nvSpPr>
        <p:spPr>
          <a:xfrm>
            <a:off x="700403" y="918326"/>
            <a:ext cx="473797" cy="617632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424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/>
            </a:extLst>
          </p:cNvPr>
          <p:cNvSpPr/>
          <p:nvPr/>
        </p:nvSpPr>
        <p:spPr>
          <a:xfrm>
            <a:off x="754274" y="1207636"/>
            <a:ext cx="364458" cy="271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424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23029" y="493595"/>
            <a:ext cx="1274142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391865" y="538864"/>
            <a:ext cx="365764" cy="791156"/>
          </a:xfrm>
          <a:prstGeom prst="rect">
            <a:avLst/>
          </a:prstGeom>
        </p:spPr>
        <p:txBody>
          <a:bodyPr vert="horz" wrap="square" lIns="0" tIns="33972" rIns="0" bIns="0" rtlCol="0">
            <a:spAutoFit/>
          </a:bodyPr>
          <a:lstStyle/>
          <a:p>
            <a:pPr>
              <a:spcBef>
                <a:spcPts val="267"/>
              </a:spcBef>
            </a:pPr>
            <a:r>
              <a:rPr lang="en-US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085415" y="1172726"/>
            <a:ext cx="1071570" cy="467669"/>
          </a:xfrm>
          <a:prstGeom prst="rect">
            <a:avLst/>
          </a:prstGeom>
        </p:spPr>
        <p:txBody>
          <a:bodyPr vert="horz" wrap="square" lIns="0" tIns="25816" rIns="0" bIns="0" rtlCol="0">
            <a:spAutoFit/>
          </a:bodyPr>
          <a:lstStyle/>
          <a:p>
            <a:pPr>
              <a:spcBef>
                <a:spcPts val="204"/>
              </a:spcBef>
            </a:pPr>
            <a:r>
              <a:rPr lang="ru-RU" sz="2800" b="1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pic>
        <p:nvPicPr>
          <p:cNvPr id="20" name="Рисунок 19" descr="C:\Users\Windows 7\Desktop\Новая папка (7)\1576383007_5-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3714" y="3439318"/>
            <a:ext cx="329858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РЕШЕНИЕ ЗАДАЧ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9847" y="1363222"/>
            <a:ext cx="115015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реакции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2Hg + O</a:t>
            </a:r>
            <a:r>
              <a:rPr lang="en-US" sz="2800" baseline="-30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=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2Hg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кислород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восстанавливается, ртуть окисляется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8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реакции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+3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= 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азот присоединяет электроны и восстанавливается, водород отдает электроны 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окисляется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77965" y="1557914"/>
            <a:ext cx="504434" cy="49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78" tIns="61387" rIns="122778" bIns="61387">
            <a:sp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alt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98805" y="1581930"/>
            <a:ext cx="504434" cy="49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78" tIns="61387" rIns="122778" bIns="61387">
            <a:sp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alt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15891" y="1510492"/>
            <a:ext cx="691986" cy="49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78" tIns="61387" rIns="122778" bIns="61387">
            <a:sp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-2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70375" y="1510492"/>
            <a:ext cx="683971" cy="49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78" tIns="61387" rIns="122778" bIns="61387">
            <a:sp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+2</a:t>
            </a:r>
            <a:endParaRPr lang="ru-RU" alt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98673" y="2867814"/>
            <a:ext cx="504434" cy="49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78" tIns="61387" rIns="122778" bIns="61387">
            <a:sp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alt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80123" y="2867814"/>
            <a:ext cx="504434" cy="49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78" tIns="61387" rIns="122778" bIns="61387">
            <a:sp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alt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57908" y="2796376"/>
            <a:ext cx="683971" cy="49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78" tIns="61387" rIns="122778" bIns="61387">
            <a:sp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+1</a:t>
            </a:r>
            <a:endParaRPr lang="ru-RU" alt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34786" y="2796376"/>
            <a:ext cx="607027" cy="49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78" tIns="61387" rIns="122778" bIns="61387">
            <a:sp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-3</a:t>
            </a:r>
            <a:endParaRPr lang="ru-RU" alt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9847" y="4214970"/>
            <a:ext cx="114300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В реакции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 + Cl</a:t>
            </a:r>
            <a:r>
              <a:rPr lang="en-US" sz="2800" baseline="-30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=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Cl</a:t>
            </a:r>
            <a:r>
              <a:rPr lang="en-US" sz="2800" baseline="-30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кальций отдает электроны и окисляется, хлор присоединяет электроны и восста­навливается.	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реакции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Cl</a:t>
            </a:r>
            <a:r>
              <a:rPr lang="en-US" sz="2800" baseline="-30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+ H</a:t>
            </a:r>
            <a:r>
              <a:rPr lang="en-US" sz="2800" baseline="-30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= 2HCl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хлор присоединяет электроны и восстанавливается, водород отдает электроны и окисляется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27367" y="4010822"/>
            <a:ext cx="504434" cy="49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78" tIns="61387" rIns="122778" bIns="61387">
            <a:sp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alt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370111" y="4010822"/>
            <a:ext cx="504434" cy="49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78" tIns="61387" rIns="122778" bIns="61387">
            <a:sp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alt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72156" y="4010822"/>
            <a:ext cx="683971" cy="49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78" tIns="61387" rIns="122778" bIns="61387">
            <a:sp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+2</a:t>
            </a:r>
            <a:endParaRPr lang="ru-RU" alt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584689" y="4010822"/>
            <a:ext cx="607027" cy="49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78" tIns="61387" rIns="122778" bIns="61387">
            <a:sp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ru-RU" alt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370111" y="5303467"/>
            <a:ext cx="504434" cy="49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78" tIns="61387" rIns="122778" bIns="61387">
            <a:sp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alt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155929" y="5296706"/>
            <a:ext cx="504434" cy="49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78" tIns="61387" rIns="122778" bIns="61387">
            <a:sp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alt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008817" y="5225268"/>
            <a:ext cx="683971" cy="49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78" tIns="61387" rIns="122778" bIns="61387">
            <a:sp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+1</a:t>
            </a:r>
            <a:endParaRPr lang="ru-RU" alt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477728" y="5225268"/>
            <a:ext cx="607027" cy="49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78" tIns="61387" rIns="122778" bIns="61387">
            <a:sp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ru-RU" alt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РЕШЕНИЕ ЗАДАЧ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41351" y="2081996"/>
            <a:ext cx="1013450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Пример №3. Уравняйте химическую реакцию:</a:t>
            </a:r>
          </a:p>
          <a:p>
            <a:pPr algn="ctr">
              <a:defRPr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KMnO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KBr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→ MnSO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+ Br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+ K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РЕШЕНИЕ ЗАДАЧ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9913" y="2812000"/>
            <a:ext cx="10429948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     +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 +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2   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    +1  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-1    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  +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1+6 -2    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+2 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 +6  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-2     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   0           +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1+6 -2     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     +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1-2</a:t>
            </a:r>
          </a:p>
          <a:p>
            <a:pPr algn="ctr"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KMnO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KBr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+ H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→ MnSO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+ Br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+ K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РЕШЕНИЕ ЗАДАЧ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2723" y="2510624"/>
            <a:ext cx="114300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aseline="-25000" dirty="0" smtClean="0">
                <a:latin typeface="Arial" pitchFamily="34" charset="0"/>
                <a:cs typeface="Arial" pitchFamily="34" charset="0"/>
              </a:rPr>
              <a:t>         +</a:t>
            </a:r>
            <a:r>
              <a:rPr lang="ru-RU" sz="3600" baseline="-25000" dirty="0" smtClean="0">
                <a:latin typeface="Arial" pitchFamily="34" charset="0"/>
                <a:cs typeface="Arial" pitchFamily="34" charset="0"/>
              </a:rPr>
              <a:t>7              </a:t>
            </a:r>
            <a:r>
              <a:rPr lang="ru-RU" sz="3600" baseline="-25000" dirty="0" smtClean="0">
                <a:latin typeface="Arial" pitchFamily="34" charset="0"/>
                <a:cs typeface="Arial" pitchFamily="34" charset="0"/>
              </a:rPr>
              <a:t>   -</a:t>
            </a:r>
            <a:r>
              <a:rPr lang="ru-RU" sz="3600" baseline="-25000" dirty="0" smtClean="0">
                <a:latin typeface="Arial" pitchFamily="34" charset="0"/>
                <a:cs typeface="Arial" pitchFamily="34" charset="0"/>
              </a:rPr>
              <a:t>1                         </a:t>
            </a:r>
            <a:r>
              <a:rPr lang="ru-RU" sz="3600" baseline="-25000" dirty="0" smtClean="0">
                <a:latin typeface="Arial" pitchFamily="34" charset="0"/>
                <a:cs typeface="Arial" pitchFamily="34" charset="0"/>
              </a:rPr>
              <a:t>        +</a:t>
            </a:r>
            <a:r>
              <a:rPr lang="ru-RU" sz="3600" baseline="-25000" dirty="0" smtClean="0">
                <a:latin typeface="Arial" pitchFamily="34" charset="0"/>
                <a:cs typeface="Arial" pitchFamily="34" charset="0"/>
              </a:rPr>
              <a:t>2            </a:t>
            </a:r>
            <a:r>
              <a:rPr lang="ru-RU" sz="3600" baseline="-25000" dirty="0" smtClean="0">
                <a:latin typeface="Arial" pitchFamily="34" charset="0"/>
                <a:cs typeface="Arial" pitchFamily="34" charset="0"/>
              </a:rPr>
              <a:t>         0       </a:t>
            </a:r>
            <a:endParaRPr lang="ru-RU" sz="3600" baseline="-250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3600" u="sng" dirty="0" smtClean="0">
                <a:latin typeface="Arial" pitchFamily="34" charset="0"/>
                <a:cs typeface="Arial" pitchFamily="34" charset="0"/>
              </a:rPr>
              <a:t>Mn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36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3600" u="sng" dirty="0" err="1" smtClean="0">
                <a:latin typeface="Arial" pitchFamily="34" charset="0"/>
                <a:cs typeface="Arial" pitchFamily="34" charset="0"/>
              </a:rPr>
              <a:t>Br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en-US" sz="3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36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→ </a:t>
            </a:r>
            <a:r>
              <a:rPr lang="en-US" sz="3600" u="sng" dirty="0" smtClean="0">
                <a:latin typeface="Arial" pitchFamily="34" charset="0"/>
                <a:cs typeface="Arial" pitchFamily="34" charset="0"/>
              </a:rPr>
              <a:t>Mn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3600" baseline="-250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3600" u="sng" dirty="0" smtClean="0">
                <a:latin typeface="Arial" pitchFamily="34" charset="0"/>
                <a:cs typeface="Arial" pitchFamily="34" charset="0"/>
              </a:rPr>
              <a:t>Br</a:t>
            </a:r>
            <a:r>
              <a:rPr lang="en-US" sz="3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+ K</a:t>
            </a:r>
            <a:r>
              <a:rPr lang="en-US" sz="3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36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en-US" sz="3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O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РЕШЕНИЕ ЗАДАЧ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1285" y="2439186"/>
            <a:ext cx="10715700" cy="1536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                     +7                          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+2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+ 5ē →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восстановление)</a:t>
            </a:r>
          </a:p>
          <a:p>
            <a:pPr>
              <a:lnSpc>
                <a:spcPct val="80000"/>
              </a:lnSpc>
              <a:defRPr/>
            </a:pP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-1                       0</a:t>
            </a:r>
          </a:p>
          <a:p>
            <a:pPr>
              <a:lnSpc>
                <a:spcPct val="80000"/>
              </a:lnSpc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	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Br - 2ē → Br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окисление)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9913" y="1640097"/>
            <a:ext cx="10429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KMnO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KBr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+ H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→ MnSO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+ Br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+ K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7441439" y="3367857"/>
            <a:ext cx="1286678" cy="8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228027" y="279558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300467" y="358140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2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8121664" y="3402805"/>
            <a:ext cx="135732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9013845" y="354915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5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13845" y="272493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2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98409" y="4725202"/>
            <a:ext cx="11644394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KMnO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KBr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MnSO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Br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56259" y="467127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6971" y="4653764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84359" y="4653764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13647" y="465376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799531" y="4653764"/>
            <a:ext cx="412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84557" y="465376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585481" y="465376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build="p"/>
      <p:bldP spid="10" grpId="0"/>
      <p:bldP spid="11" grpId="0"/>
      <p:bldP spid="21" grpId="0"/>
      <p:bldP spid="22" grpId="0"/>
      <p:bldP spid="23" grpId="0" build="p"/>
      <p:bldP spid="24" grpId="0" build="p"/>
      <p:bldP spid="25" grpId="0" build="p"/>
      <p:bldP spid="26" grpId="0" build="p"/>
      <p:bldP spid="27" grpId="0" build="p"/>
      <p:bldP spid="29" grpId="0" build="p"/>
      <p:bldP spid="30" grpId="0" build="p"/>
      <p:bldP spid="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9"/>
            <a:ext cx="12169774" cy="1323383"/>
          </a:xfrm>
          <a:prstGeom prst="rect">
            <a:avLst/>
          </a:prstGeom>
          <a:noFill/>
        </p:spPr>
        <p:txBody>
          <a:bodyPr wrap="square" lIns="91375" tIns="45692" rIns="91375" bIns="45692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409" y="367488"/>
            <a:ext cx="11644394" cy="661032"/>
          </a:xfrm>
          <a:prstGeom prst="rect">
            <a:avLst/>
          </a:prstGeom>
        </p:spPr>
        <p:txBody>
          <a:bodyPr wrap="square" lIns="91375" tIns="45692" rIns="91375" bIns="45692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8481" y="2367748"/>
            <a:ext cx="10787139" cy="1200272"/>
          </a:xfrm>
          <a:prstGeom prst="rect">
            <a:avLst/>
          </a:prstGeom>
        </p:spPr>
        <p:txBody>
          <a:bodyPr wrap="square" lIns="91375" tIns="45692" rIns="91375" bIns="45692">
            <a:spAutoFit/>
          </a:bodyPr>
          <a:lstStyle/>
          <a:p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Письменно ответить на вопросы 1- 3 (стр.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РЕШЕНИЕ ЗАДАЧ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Окислительно-восстановительные реакции (ОВР) – химические реакции, при протекании которых степени окисления элементов изменяются.</a:t>
            </a:r>
          </a:p>
        </p:txBody>
      </p:sp>
      <p:sp>
        <p:nvSpPr>
          <p:cNvPr id="12" name="Rectangle 3"/>
          <p:cNvSpPr txBox="1">
            <a:spLocks noRot="1" noChangeArrowheads="1"/>
          </p:cNvSpPr>
          <p:nvPr/>
        </p:nvSpPr>
        <p:spPr>
          <a:xfrm>
            <a:off x="512723" y="2796375"/>
            <a:ext cx="11149289" cy="1046727"/>
          </a:xfrm>
          <a:prstGeom prst="rect">
            <a:avLst/>
          </a:prstGeom>
        </p:spPr>
        <p:txBody>
          <a:bodyPr/>
          <a:lstStyle/>
          <a:p>
            <a:pPr marL="410988" marR="0" lvl="0" indent="-410988" algn="ctr" defTabSz="10959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600" b="0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Типы </a:t>
            </a:r>
          </a:p>
          <a:p>
            <a:pPr marL="410988" marR="0" lvl="0" indent="-410988" algn="ctr" defTabSz="10959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600" b="0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окислительно-восстановительных реакций</a:t>
            </a:r>
          </a:p>
          <a:p>
            <a:pPr marL="410988" marR="0" lvl="0" indent="-410988" algn="ctr" defTabSz="10959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600" b="0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Group 21"/>
          <p:cNvGraphicFramePr>
            <a:graphicFrameLocks noGrp="1"/>
          </p:cNvGraphicFramePr>
          <p:nvPr>
            <p:ph sz="half" idx="2"/>
          </p:nvPr>
        </p:nvGraphicFramePr>
        <p:xfrm>
          <a:off x="512723" y="4296574"/>
          <a:ext cx="11130274" cy="2360009"/>
        </p:xfrm>
        <a:graphic>
          <a:graphicData uri="http://schemas.openxmlformats.org/drawingml/2006/table">
            <a:tbl>
              <a:tblPr/>
              <a:tblGrid>
                <a:gridCol w="3429024"/>
                <a:gridCol w="3872842"/>
                <a:gridCol w="3828408"/>
              </a:tblGrid>
              <a:tr h="2360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Межмолекулярные </a:t>
                      </a:r>
                    </a:p>
                  </a:txBody>
                  <a:tcPr marL="121698" marR="121698" marT="46810" marB="468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Внутримолекулярные 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Самоокисления- самовосстановления (</a:t>
                      </a:r>
                      <a:r>
                        <a:rPr kumimoji="0" lang="ru-RU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диспропорционирования</a:t>
                      </a: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L="121698" marR="121698" marT="4681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РЕШЕНИЕ ЗАДАЧ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298409" y="1367616"/>
            <a:ext cx="11572956" cy="85725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ctr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Межмолекулярные (ОВР)</a:t>
            </a:r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298409" y="2510624"/>
            <a:ext cx="11572956" cy="3761604"/>
          </a:xfrm>
          <a:prstGeom prst="rect">
            <a:avLst/>
          </a:prstGeom>
        </p:spPr>
        <p:txBody>
          <a:bodyPr/>
          <a:lstStyle/>
          <a:p>
            <a:pPr marL="410988" marR="0" lvl="0" indent="-410988" defTabSz="10959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В этих реакциях элемент - окислитель и элемент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восстановитель входят в состав молекул различных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еществ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410988" marR="0" lvl="0" indent="-410988" defTabSz="10959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en-US" sz="38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0         </a:t>
            </a:r>
            <a:r>
              <a:rPr kumimoji="0" lang="ru-RU" sz="38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38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0           </a:t>
            </a:r>
            <a:r>
              <a:rPr kumimoji="0" lang="ru-RU" sz="38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38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-3  +1</a:t>
            </a:r>
            <a:endParaRPr lang="ru-RU" sz="3800" dirty="0" smtClean="0"/>
          </a:p>
          <a:p>
            <a:pPr marL="410988" marR="0" lvl="0" indent="-410988" defTabSz="10959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</a:t>
            </a:r>
            <a:r>
              <a:rPr kumimoji="0" lang="en-US" sz="3800" b="1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+ </a:t>
            </a: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H</a:t>
            </a:r>
            <a:r>
              <a:rPr kumimoji="0" lang="en-US" sz="3800" b="1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→ </a:t>
            </a: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NH</a:t>
            </a:r>
            <a:r>
              <a:rPr kumimoji="0" lang="en-US" sz="3800" b="1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РЕШЕНИЕ ЗАДАЧ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608489" y="867550"/>
            <a:ext cx="10952798" cy="20717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ctr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Внутримолекулярные 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ОВР)</a:t>
            </a: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226971" y="2724938"/>
            <a:ext cx="11715832" cy="3857652"/>
          </a:xfrm>
          <a:prstGeom prst="rect">
            <a:avLst/>
          </a:prstGeom>
        </p:spPr>
        <p:txBody>
          <a:bodyPr/>
          <a:lstStyle/>
          <a:p>
            <a:pPr marL="410988" marR="0" lvl="0" indent="-410988" defTabSz="10959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В этих реакциях элемент-окислитель и элемент –восстановитель</a:t>
            </a:r>
          </a:p>
          <a:p>
            <a:pPr marL="410988" marR="0" lvl="0" indent="-410988" defTabSz="10959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входят в состав одного вещества.</a:t>
            </a:r>
          </a:p>
          <a:p>
            <a:pPr marL="410988" marR="0" lvl="0" indent="-410988" algn="l" defTabSz="10959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-3          +6                   0          +3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0988" marR="0" lvl="0" indent="-410988" algn="ctr" defTabSz="10959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NH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Cr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O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7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→ N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+ Cr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O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+ H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РЕШЕНИЕ ЗАДАЧ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655599" y="1367616"/>
            <a:ext cx="10952798" cy="884500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 lnSpcReduction="10000"/>
          </a:bodyPr>
          <a:lstStyle/>
          <a:p>
            <a:pPr marL="0" marR="0" lvl="0" indent="0" algn="ctr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Самоокисления - самовосстановления (</a:t>
            </a:r>
            <a:r>
              <a:rPr kumimoji="0" lang="ru-RU" sz="32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диспропорционирования</a:t>
            </a: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)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(</a:t>
            </a: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ОВР)</a:t>
            </a: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-1" y="2582062"/>
            <a:ext cx="11871365" cy="36901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0988" marR="0" lvl="0" indent="-410988" algn="just" defTabSz="10959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Это ОВР, при протекании которых один и тот же элемент, находится в промежуточной степени окисления, и окисляется и восстанавливается. Часть атомов данного элемента отдает электроны другой части атомов этого же элемента.</a:t>
            </a:r>
          </a:p>
          <a:p>
            <a:pPr marL="410988" marR="0" lvl="0" indent="-410988" algn="l" defTabSz="10959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</a:t>
            </a:r>
            <a:r>
              <a:rPr kumimoji="0" lang="en-US" sz="280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+4                                </a:t>
            </a:r>
            <a:r>
              <a:rPr kumimoji="0" lang="ru-RU" sz="280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</a:t>
            </a:r>
            <a:r>
              <a:rPr kumimoji="0" lang="en-US" sz="280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+3</a:t>
            </a:r>
            <a:r>
              <a:rPr kumimoji="0" lang="ru-RU" sz="280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280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+5</a:t>
            </a: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0988" marR="0" lvl="0" indent="-410988" algn="ctr" defTabSz="10959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NO</a:t>
            </a:r>
            <a:r>
              <a:rPr kumimoji="0" lang="en-US" sz="3200" b="1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+ H</a:t>
            </a:r>
            <a:r>
              <a:rPr kumimoji="0" lang="en-US" sz="3200" b="1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O → HNO</a:t>
            </a:r>
            <a:r>
              <a:rPr kumimoji="0" lang="en-US" sz="3200" b="1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+ HNO</a:t>
            </a:r>
            <a:r>
              <a:rPr kumimoji="0" lang="en-US" sz="3200" b="1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0988" marR="0" lvl="0" indent="-410988" algn="l" defTabSz="10959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РЕШЕНИЕ ЗАДАЧ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1285" y="1796244"/>
            <a:ext cx="11430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Пример 1. Определите степени окисления марганца и хрома в соединениях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KMnO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Cr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3200" baseline="-25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зная, что сумма степеней окисления элементов в соединении равна нулю.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РЕШЕНИЕ ЗАДАЧ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27103" y="1581930"/>
            <a:ext cx="22252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KMnO</a:t>
            </a:r>
            <a:r>
              <a:rPr lang="ru-RU" sz="4800" b="1" baseline="-250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4294967295"/>
          </p:nvPr>
        </p:nvSpPr>
        <p:spPr>
          <a:xfrm>
            <a:off x="1212873" y="1724806"/>
            <a:ext cx="8229600" cy="419735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Составим уравнение:</a:t>
            </a:r>
          </a:p>
          <a:p>
            <a:pPr>
              <a:buFont typeface="Wingdings" pitchFamily="2" charset="2"/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(+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+ (-2)·4)=0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– 8 =0</a:t>
            </a:r>
          </a:p>
          <a:p>
            <a:pPr>
              <a:buFont typeface="Wingdings" pitchFamily="2" charset="2"/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+1 +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=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+ 8</a:t>
            </a:r>
          </a:p>
          <a:p>
            <a:pPr>
              <a:buFont typeface="Wingdings" pitchFamily="2" charset="2"/>
              <a:buNone/>
            </a:pP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=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+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8 -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+7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3" descr="https://avatars.mds.yandex.net/get-zen_doc/225409/pub_5c612f21dc026500aca15cbb_5c6137049e90b000addf1d26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2077" y="2010558"/>
            <a:ext cx="468788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227103" y="5868210"/>
            <a:ext cx="25683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Mn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4800" b="1" baseline="-250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27103" y="5653896"/>
            <a:ext cx="906789" cy="52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78" tIns="61387" rIns="122778" bIns="61387">
            <a:spAutoFit/>
          </a:bodyPr>
          <a:lstStyle/>
          <a:p>
            <a:r>
              <a:rPr lang="ru-RU" alt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alt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+1</a:t>
            </a:r>
            <a:endParaRPr lang="ru-RU" altLang="ru-RU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27367" y="5701318"/>
            <a:ext cx="637484" cy="52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78" tIns="61387" rIns="122778" bIns="61387">
            <a:spAutoFit/>
          </a:bodyPr>
          <a:lstStyle/>
          <a:p>
            <a:r>
              <a:rPr lang="ru-RU" alt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-2</a:t>
            </a:r>
            <a:endParaRPr lang="ru-RU" altLang="ru-RU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70111" y="5701318"/>
            <a:ext cx="720840" cy="52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78" tIns="61387" rIns="122778" bIns="61387">
            <a:spAutoFit/>
          </a:bodyPr>
          <a:lstStyle/>
          <a:p>
            <a:r>
              <a:rPr lang="ru-RU" alt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+7</a:t>
            </a:r>
            <a:endParaRPr lang="ru-RU" altLang="ru-RU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РЕШЕНИЕ ЗАДАЧ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6" name="Содержимое 2"/>
          <p:cNvSpPr>
            <a:spLocks noGrp="1"/>
          </p:cNvSpPr>
          <p:nvPr>
            <p:ph idx="4294967295"/>
          </p:nvPr>
        </p:nvSpPr>
        <p:spPr>
          <a:xfrm>
            <a:off x="1212873" y="1867682"/>
            <a:ext cx="8229600" cy="405447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Составим уравнение:</a:t>
            </a:r>
          </a:p>
          <a:p>
            <a:pPr>
              <a:buFont typeface="Wingdings" pitchFamily="2" charset="2"/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(+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1·2 +2х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+ (-2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)·7)=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2х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14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=0</a:t>
            </a:r>
          </a:p>
          <a:p>
            <a:pPr>
              <a:buFont typeface="Wingdings" pitchFamily="2" charset="2"/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+2 +2х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+14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2х= 12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+6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3" descr="https://avatars.mds.yandex.net/get-zen_doc/225409/pub_5c612f21dc026500aca15cbb_5c6137049e90b000addf1d26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2077" y="2010558"/>
            <a:ext cx="468788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34760" y="5629880"/>
            <a:ext cx="906789" cy="52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78" tIns="61387" rIns="122778" bIns="61387">
            <a:spAutoFit/>
          </a:bodyPr>
          <a:lstStyle/>
          <a:p>
            <a:r>
              <a:rPr lang="ru-RU" alt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alt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+1</a:t>
            </a:r>
            <a:endParaRPr lang="ru-RU" altLang="ru-RU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32891" y="5653896"/>
            <a:ext cx="637484" cy="52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78" tIns="61387" rIns="122778" bIns="61387">
            <a:spAutoFit/>
          </a:bodyPr>
          <a:lstStyle/>
          <a:p>
            <a:r>
              <a:rPr lang="ru-RU" alt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-2</a:t>
            </a:r>
            <a:endParaRPr lang="ru-RU" altLang="ru-RU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49403" y="5629880"/>
            <a:ext cx="720840" cy="52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778" tIns="61387" rIns="122778" bIns="61387">
            <a:spAutoFit/>
          </a:bodyPr>
          <a:lstStyle/>
          <a:p>
            <a:r>
              <a:rPr lang="ru-RU" alt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+6</a:t>
            </a:r>
            <a:endParaRPr lang="ru-RU" altLang="ru-RU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98541" y="1439054"/>
            <a:ext cx="27622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ru-RU" sz="5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Cr</a:t>
            </a:r>
            <a:r>
              <a:rPr lang="ru-RU" sz="5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5400" b="1" baseline="-25000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5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94476" y="5796772"/>
            <a:ext cx="30187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ru-RU" sz="5400" b="1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Cr</a:t>
            </a:r>
            <a:r>
              <a:rPr lang="ru-RU" sz="5400" b="1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5400" b="1" baseline="-25000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4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РЕШЕНИЕ ЗАДАЧ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69848" y="1653368"/>
            <a:ext cx="11215766" cy="39703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438" algn="l"/>
                <a:tab pos="243522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Пример 2.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Какой элемент окисляется и какой восстанавливается в следующих реакциях между простыми веществами?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438" algn="l"/>
                <a:tab pos="2435225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8438" algn="l"/>
                <a:tab pos="2435225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2Hg + O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2HgO;	2) N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+ 3H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2NH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8438" algn="l"/>
                <a:tab pos="2435225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8438" algn="l"/>
                <a:tab pos="2435225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 + Cl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CaCl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	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 Cl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H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2HCl.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4312</TotalTime>
  <Words>525</Words>
  <PresentationFormat>Произвольный</PresentationFormat>
  <Paragraphs>149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РЕШЕНИЕ ЗАДАЧ </vt:lpstr>
      <vt:lpstr>РЕШЕНИЕ ЗАДАЧ </vt:lpstr>
      <vt:lpstr>РЕШЕНИЕ ЗАДАЧ </vt:lpstr>
      <vt:lpstr>РЕШЕНИЕ ЗАДАЧ </vt:lpstr>
      <vt:lpstr>РЕШЕНИЕ ЗАДАЧ </vt:lpstr>
      <vt:lpstr>РЕШЕНИЕ ЗАДАЧ </vt:lpstr>
      <vt:lpstr>РЕШЕНИЕ ЗАДАЧ </vt:lpstr>
      <vt:lpstr>РЕШЕНИЕ ЗАДАЧ </vt:lpstr>
      <vt:lpstr>РЕШЕНИЕ ЗАДАЧ </vt:lpstr>
      <vt:lpstr>РЕШЕНИЕ ЗАДАЧ </vt:lpstr>
      <vt:lpstr>РЕШЕНИЕ ЗАДАЧ </vt:lpstr>
      <vt:lpstr>РЕШЕНИЕ ЗАДАЧ </vt:lpstr>
      <vt:lpstr>РЕШЕНИЕ ЗАДАЧ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145</cp:revision>
  <dcterms:created xsi:type="dcterms:W3CDTF">2020-05-06T17:43:33Z</dcterms:created>
  <dcterms:modified xsi:type="dcterms:W3CDTF">2020-10-27T19:37:15Z</dcterms:modified>
</cp:coreProperties>
</file>