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42" r:id="rId2"/>
    <p:sldId id="422" r:id="rId3"/>
    <p:sldId id="462" r:id="rId4"/>
    <p:sldId id="461" r:id="rId5"/>
    <p:sldId id="463" r:id="rId6"/>
    <p:sldId id="464" r:id="rId7"/>
    <p:sldId id="455" r:id="rId8"/>
    <p:sldId id="456" r:id="rId9"/>
    <p:sldId id="457" r:id="rId10"/>
    <p:sldId id="458" r:id="rId11"/>
    <p:sldId id="459" r:id="rId12"/>
    <p:sldId id="465" r:id="rId13"/>
    <p:sldId id="466" r:id="rId14"/>
    <p:sldId id="467" r:id="rId15"/>
    <p:sldId id="399" r:id="rId16"/>
  </p:sldIdLst>
  <p:sldSz cx="12169775" cy="7021513"/>
  <p:notesSz cx="6858000" cy="9144000"/>
  <p:defaultTextStyle>
    <a:defPPr>
      <a:defRPr lang="ru-RU"/>
    </a:defPPr>
    <a:lvl1pPr marL="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7987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597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43959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91944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39928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8791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3590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83886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2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3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6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86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09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2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4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7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6"/>
            <a:ext cx="10344309" cy="1505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9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6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5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1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2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0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59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8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3"/>
            <a:ext cx="5377097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3"/>
            <a:ext cx="5379210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7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30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7987" indent="0">
              <a:buNone/>
              <a:defRPr sz="3400"/>
            </a:lvl2pPr>
            <a:lvl3pPr marL="1095975" indent="0">
              <a:buNone/>
              <a:defRPr sz="3000"/>
            </a:lvl3pPr>
            <a:lvl4pPr marL="1643959" indent="0">
              <a:buNone/>
              <a:defRPr sz="2400"/>
            </a:lvl4pPr>
            <a:lvl5pPr marL="2191944" indent="0">
              <a:buNone/>
              <a:defRPr sz="2400"/>
            </a:lvl5pPr>
            <a:lvl6pPr marL="2739928" indent="0">
              <a:buNone/>
              <a:defRPr sz="2400"/>
            </a:lvl6pPr>
            <a:lvl7pPr marL="3287915" indent="0">
              <a:buNone/>
              <a:defRPr sz="2400"/>
            </a:lvl7pPr>
            <a:lvl8pPr marL="3835900" indent="0">
              <a:buNone/>
              <a:defRPr sz="2400"/>
            </a:lvl8pPr>
            <a:lvl9pPr marL="4383886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2"/>
            <a:ext cx="7301865" cy="824051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597" tIns="54799" rIns="109597" bIns="5479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5975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88" indent="-410988" algn="l" defTabSz="109597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76" indent="-342492" algn="l" defTabSz="109597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66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51" indent="-273993" algn="l" defTabSz="109597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35" indent="-273993" algn="l" defTabSz="109597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22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07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895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879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87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7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59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44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28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1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0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886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5"/>
            <a:ext cx="12152345" cy="22088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369980" y="1653371"/>
            <a:ext cx="7215238" cy="4749034"/>
          </a:xfrm>
          <a:prstGeom prst="rect">
            <a:avLst/>
          </a:prstGeom>
        </p:spPr>
        <p:txBody>
          <a:bodyPr wrap="square" lIns="0" tIns="29505" rIns="0" bIns="0">
            <a:spAutoFit/>
          </a:bodyPr>
          <a:lstStyle/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endParaRPr lang="uz-Cyrl-UZ" sz="2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ru-RU" alt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00" algn="ctr">
              <a:lnSpc>
                <a:spcPts val="4289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369853" y="3367880"/>
            <a:ext cx="725751" cy="23574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7"/>
            <a:ext cx="4308674" cy="1292177"/>
          </a:xfrm>
          <a:prstGeom prst="rect">
            <a:avLst/>
          </a:prstGeom>
        </p:spPr>
        <p:txBody>
          <a:bodyPr wrap="square" lIns="0" tIns="308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61" defTabSz="1934242">
              <a:spcBef>
                <a:spcPts val="240"/>
              </a:spcBef>
              <a:defRPr/>
            </a:pPr>
            <a:r>
              <a:rPr lang="uz-Cyrl-UZ" sz="81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1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3" y="918326"/>
            <a:ext cx="473797" cy="61763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6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5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91156"/>
          </a:xfrm>
          <a:prstGeom prst="rect">
            <a:avLst/>
          </a:prstGeom>
        </p:spPr>
        <p:txBody>
          <a:bodyPr vert="horz" wrap="square" lIns="0" tIns="3397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6"/>
            <a:ext cx="1071570" cy="467669"/>
          </a:xfrm>
          <a:prstGeom prst="rect">
            <a:avLst/>
          </a:prstGeom>
        </p:spPr>
        <p:txBody>
          <a:bodyPr vert="horz" wrap="square" lIns="0" tIns="25816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0" name="Рисунок 19" descr="C:\Users\Windows 7\Desktop\Новая папка (7)\1576383007_5-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13714" y="3439318"/>
            <a:ext cx="329858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9847" y="1363222"/>
            <a:ext cx="115015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реакции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2Hg + O</a:t>
            </a:r>
            <a:r>
              <a:rPr lang="en-US" sz="2800" baseline="-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=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2Hg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кислород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восстанавливается, ртуть окисляется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28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реакции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+3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2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азот присоединяет электроны и восстанавливается, водород отдает электроны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окисляется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77965" y="1557914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298805" y="1581930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815891" y="1510492"/>
            <a:ext cx="691986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-2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370375" y="1510492"/>
            <a:ext cx="683971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+2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98673" y="2867814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080123" y="2867814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257908" y="2796376"/>
            <a:ext cx="683971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834786" y="2796376"/>
            <a:ext cx="607027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-3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9847" y="4214970"/>
            <a:ext cx="114300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latin typeface="Arial" pitchFamily="34" charset="0"/>
                <a:cs typeface="Arial" pitchFamily="34" charset="0"/>
              </a:rPr>
              <a:t>В реакции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 + Cl</a:t>
            </a:r>
            <a:r>
              <a:rPr lang="en-US" sz="2800" baseline="-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=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Ca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Cl</a:t>
            </a:r>
            <a:r>
              <a:rPr lang="en-US" sz="2800" baseline="-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кальций отдает электроны и окисляется, хлор присоединяет электроны и восста­навливается.	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реакции 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Cl</a:t>
            </a:r>
            <a:r>
              <a:rPr lang="en-US" sz="2800" baseline="-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+ H</a:t>
            </a:r>
            <a:r>
              <a:rPr lang="en-US" sz="2800" baseline="-30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= 2HCl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хлор присоединяет электроны и восстанавливается, водород отдает электроны и окисляется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227367" y="4010822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370111" y="4010822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972156" y="4010822"/>
            <a:ext cx="683971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+2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584689" y="4010822"/>
            <a:ext cx="607027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370111" y="5303467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155929" y="5296706"/>
            <a:ext cx="504434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008817" y="5225268"/>
            <a:ext cx="683971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477728" y="5225268"/>
            <a:ext cx="607027" cy="493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-1</a:t>
            </a:r>
            <a:endParaRPr lang="ru-RU" alt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1351" y="2081996"/>
            <a:ext cx="1013450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Пример №3. Уравняйте химическую реакцию:</a:t>
            </a:r>
          </a:p>
          <a:p>
            <a:pPr algn="ctr">
              <a:defRPr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KMnO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KBr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→ MnSO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Br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K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9913" y="2812000"/>
            <a:ext cx="10429948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 +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+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-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+1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-1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+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1+6 -2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+2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+6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-2 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0           +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1+6 -2 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 +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1-2</a:t>
            </a:r>
          </a:p>
          <a:p>
            <a:pPr algn="ctr"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KMnO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KBr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→ MnSO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Br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K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2510624"/>
            <a:ext cx="114300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         +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7              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   -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                         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        +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            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         0       </a:t>
            </a:r>
            <a:endParaRPr lang="ru-RU" sz="3600" baseline="-25000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3600" u="sng" dirty="0" smtClean="0">
                <a:latin typeface="Arial" pitchFamily="34" charset="0"/>
                <a:cs typeface="Arial" pitchFamily="34" charset="0"/>
              </a:rPr>
              <a:t>Mn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+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3600" u="sng" dirty="0" err="1" smtClean="0">
                <a:latin typeface="Arial" pitchFamily="34" charset="0"/>
                <a:cs typeface="Arial" pitchFamily="34" charset="0"/>
              </a:rPr>
              <a:t>Br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→ </a:t>
            </a:r>
            <a:r>
              <a:rPr lang="en-US" sz="3600" u="sng" dirty="0" smtClean="0">
                <a:latin typeface="Arial" pitchFamily="34" charset="0"/>
                <a:cs typeface="Arial" pitchFamily="34" charset="0"/>
              </a:rPr>
              <a:t>Mn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3600" u="sng" dirty="0" smtClean="0">
                <a:latin typeface="Arial" pitchFamily="34" charset="0"/>
                <a:cs typeface="Arial" pitchFamily="34" charset="0"/>
              </a:rPr>
              <a:t>Br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+ K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2439186"/>
            <a:ext cx="10715700" cy="1536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                 +7                      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+2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+ 5ē →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восстановление)</a:t>
            </a:r>
          </a:p>
          <a:p>
            <a:pPr>
              <a:lnSpc>
                <a:spcPct val="80000"/>
              </a:lnSpc>
              <a:defRPr/>
            </a:pP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-1                       0</a:t>
            </a:r>
          </a:p>
          <a:p>
            <a:pPr>
              <a:lnSpc>
                <a:spcPct val="80000"/>
              </a:lnSpc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	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Br - 2ē → Br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окисление)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69913" y="1640097"/>
            <a:ext cx="10429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KMnO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KBr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→ MnSO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Br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K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7441439" y="3367857"/>
            <a:ext cx="1286678" cy="8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228027" y="2795582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5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300467" y="35814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>
            <a:off x="8121664" y="3402805"/>
            <a:ext cx="135732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9013845" y="354915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5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013845" y="272493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98409" y="4725202"/>
            <a:ext cx="11644394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KMnO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KBr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→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MnSO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Br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656259" y="467127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6971" y="4653764"/>
            <a:ext cx="3978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84359" y="4653764"/>
            <a:ext cx="639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13647" y="465376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799531" y="4653764"/>
            <a:ext cx="4122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84557" y="465376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585481" y="465376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 build="p"/>
      <p:bldP spid="10" grpId="0"/>
      <p:bldP spid="11" grpId="0"/>
      <p:bldP spid="21" grpId="0"/>
      <p:bldP spid="22" grpId="0"/>
      <p:bldP spid="23" grpId="0" build="p"/>
      <p:bldP spid="24" grpId="0" build="p"/>
      <p:bldP spid="25" grpId="0" build="p"/>
      <p:bldP spid="26" grpId="0" build="p"/>
      <p:bldP spid="27" grpId="0" build="p"/>
      <p:bldP spid="29" grpId="0" build="p"/>
      <p:bldP spid="30" grpId="0" build="p"/>
      <p:bldP spid="3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9"/>
            <a:ext cx="12169774" cy="1323383"/>
          </a:xfrm>
          <a:prstGeom prst="rect">
            <a:avLst/>
          </a:prstGeom>
          <a:noFill/>
        </p:spPr>
        <p:txBody>
          <a:bodyPr wrap="square" lIns="91375" tIns="45692" rIns="91375" bIns="45692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8"/>
            <a:ext cx="11644394" cy="66103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81" y="2367748"/>
            <a:ext cx="10787139" cy="120027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Письменно ответить на вопросы 1- 3 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369847" y="1367616"/>
            <a:ext cx="11430080" cy="14287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just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Окислительно-восстановительные реакции (ОВР) – химические реакции, при протекании которых степени окисления элементов изменяются.</a:t>
            </a:r>
          </a:p>
        </p:txBody>
      </p:sp>
      <p:sp>
        <p:nvSpPr>
          <p:cNvPr id="12" name="Rectangle 3"/>
          <p:cNvSpPr txBox="1">
            <a:spLocks noRot="1" noChangeArrowheads="1"/>
          </p:cNvSpPr>
          <p:nvPr/>
        </p:nvSpPr>
        <p:spPr>
          <a:xfrm>
            <a:off x="512723" y="2796375"/>
            <a:ext cx="11149289" cy="1046727"/>
          </a:xfrm>
          <a:prstGeom prst="rect">
            <a:avLst/>
          </a:prstGeom>
        </p:spPr>
        <p:txBody>
          <a:bodyPr/>
          <a:lstStyle/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Типы 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600" b="0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окислительно-восстановительных реакций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600" b="0" i="0" u="sng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Group 21"/>
          <p:cNvGraphicFramePr>
            <a:graphicFrameLocks noGrp="1"/>
          </p:cNvGraphicFramePr>
          <p:nvPr>
            <p:ph sz="half" idx="2"/>
          </p:nvPr>
        </p:nvGraphicFramePr>
        <p:xfrm>
          <a:off x="512723" y="4296574"/>
          <a:ext cx="11130274" cy="2360009"/>
        </p:xfrm>
        <a:graphic>
          <a:graphicData uri="http://schemas.openxmlformats.org/drawingml/2006/table">
            <a:tbl>
              <a:tblPr/>
              <a:tblGrid>
                <a:gridCol w="3429024"/>
                <a:gridCol w="3872842"/>
                <a:gridCol w="3828408"/>
              </a:tblGrid>
              <a:tr h="23600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Межмолекулярные </a:t>
                      </a:r>
                    </a:p>
                  </a:txBody>
                  <a:tcPr marL="121698" marR="121698" marT="46810" marB="468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Внутримолекулярные 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Самоокисления- самовосстановления (</a:t>
                      </a:r>
                      <a:r>
                        <a:rPr kumimoji="0" lang="ru-RU" sz="2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диспропорционирования</a:t>
                      </a:r>
                      <a:r>
                        <a:rPr kumimoji="0" lang="ru-RU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)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298409" y="1367616"/>
            <a:ext cx="11572956" cy="85725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Межмолекулярные (ОВР)</a:t>
            </a: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98409" y="2510624"/>
            <a:ext cx="11572956" cy="3761604"/>
          </a:xfrm>
          <a:prstGeom prst="rect">
            <a:avLst/>
          </a:prstGeom>
        </p:spPr>
        <p:txBody>
          <a:bodyPr/>
          <a:lstStyle/>
          <a:p>
            <a:pPr marL="410988" marR="0" lvl="0" indent="-410988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 этих реакциях элемент - окислитель и элемент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восстановитель входят в состав молекул различных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еществ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410988" marR="0" lvl="0" indent="-410988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</a:t>
            </a:r>
            <a:r>
              <a:rPr kumimoji="0" lang="ru-RU" sz="3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r>
              <a:rPr kumimoji="0" lang="en-US" sz="38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0         </a:t>
            </a:r>
            <a:r>
              <a:rPr kumimoji="0" lang="ru-RU" sz="38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US" sz="38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0           </a:t>
            </a:r>
            <a:r>
              <a:rPr kumimoji="0" lang="ru-RU" sz="38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en-US" sz="38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-3  +1</a:t>
            </a:r>
            <a:endParaRPr lang="ru-RU" sz="3800" dirty="0" smtClean="0"/>
          </a:p>
          <a:p>
            <a:pPr marL="410988" marR="0" lvl="0" indent="-410988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        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</a:t>
            </a:r>
            <a:r>
              <a:rPr kumimoji="0" lang="en-US" sz="38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+ </a:t>
            </a: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en-US" sz="38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→ </a:t>
            </a: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NH</a:t>
            </a:r>
            <a:r>
              <a:rPr kumimoji="0" lang="en-US" sz="38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608489" y="867550"/>
            <a:ext cx="10952798" cy="207170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Внутримолекулярные 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(</a:t>
            </a:r>
            <a:r>
              <a:rPr kumimoji="0" lang="ru-RU" sz="36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ОВР)</a:t>
            </a: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26971" y="2724938"/>
            <a:ext cx="11715832" cy="3857652"/>
          </a:xfrm>
          <a:prstGeom prst="rect">
            <a:avLst/>
          </a:prstGeom>
        </p:spPr>
        <p:txBody>
          <a:bodyPr/>
          <a:lstStyle/>
          <a:p>
            <a:pPr marL="410988" marR="0" lvl="0" indent="-410988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 этих реакциях элемент-окислитель и элемент –восстановитель</a:t>
            </a:r>
          </a:p>
          <a:p>
            <a:pPr marL="410988" marR="0" lvl="0" indent="-410988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входят в состав одного вещества.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-3          +6                   0          +3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ctr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NH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Cr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7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→ N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+ Cr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+ H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655599" y="1367616"/>
            <a:ext cx="10952798" cy="884500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 lnSpcReduction="10000"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Самоокисления - самовосстановления (</a:t>
            </a:r>
            <a:r>
              <a:rPr kumimoji="0" lang="ru-RU" sz="32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диспропорционирования</a:t>
            </a: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)</a:t>
            </a:r>
            <a:r>
              <a:rPr kumimoji="0" lang="en-US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(</a:t>
            </a:r>
            <a:r>
              <a:rPr kumimoji="0" lang="ru-RU" sz="32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ОВР)</a:t>
            </a: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-1" y="2582062"/>
            <a:ext cx="11871365" cy="369016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0988" marR="0" lvl="0" indent="-410988" algn="just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    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Это ОВР, при протекании которых один и тот же элемент, находится в промежуточной степени окисления, и окисляется и восстанавливается. Часть атомов данного элемента отдает электроны другой части атомов этого же элемента.</a:t>
            </a:r>
          </a:p>
          <a:p>
            <a:pPr marL="410988" marR="0" lvl="0" indent="-410988" algn="l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</a:t>
            </a:r>
            <a:r>
              <a:rPr kumimoji="0" lang="ru-RU" sz="28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</a:t>
            </a:r>
            <a:r>
              <a:rPr kumimoji="0" lang="en-US" sz="28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+4                                </a:t>
            </a:r>
            <a:r>
              <a:rPr kumimoji="0" lang="ru-RU" sz="28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</a:t>
            </a:r>
            <a:r>
              <a:rPr kumimoji="0" lang="en-US" sz="28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+3</a:t>
            </a:r>
            <a:r>
              <a:rPr kumimoji="0" lang="ru-RU" sz="28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2800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+5</a:t>
            </a: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ctr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NO</a:t>
            </a:r>
            <a:r>
              <a:rPr kumimoji="0" lang="en-US" sz="32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+ H</a:t>
            </a:r>
            <a:r>
              <a:rPr kumimoji="0" lang="en-US" sz="32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 → HNO</a:t>
            </a:r>
            <a:r>
              <a:rPr kumimoji="0" lang="en-US" sz="32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+ HNO</a:t>
            </a:r>
            <a:r>
              <a:rPr kumimoji="0" lang="en-US" sz="3200" b="1" i="0" u="none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1285" y="1796244"/>
            <a:ext cx="114300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Пример 1. Определите степени окисления марганца и хрома в соединениях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KMnO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зная, что сумма степеней окисления элементов в соединении равна нулю.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27103" y="1581930"/>
            <a:ext cx="22252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KMnO</a:t>
            </a:r>
            <a:r>
              <a:rPr lang="ru-RU" sz="4800" b="1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1212873" y="1724806"/>
            <a:ext cx="8229600" cy="4197350"/>
          </a:xfrm>
          <a:prstGeom prst="rect">
            <a:avLst/>
          </a:prstGeo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Составим уравнение: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(+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 (-2)·4)=0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– 8 =0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+1 +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+ 8</a:t>
            </a:r>
          </a:p>
          <a:p>
            <a:pPr>
              <a:buFont typeface="Wingdings" pitchFamily="2" charset="2"/>
              <a:buNone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+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8 -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+7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3" descr="https://avatars.mds.yandex.net/get-zen_doc/225409/pub_5c612f21dc026500aca15cbb_5c6137049e90b000addf1d26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2077" y="2010558"/>
            <a:ext cx="46878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227103" y="5868210"/>
            <a:ext cx="25683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Mn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4800" b="1" baseline="-25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227103" y="5653896"/>
            <a:ext cx="906789" cy="5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alt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27367" y="5701318"/>
            <a:ext cx="637484" cy="5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-2</a:t>
            </a:r>
            <a:endParaRPr lang="ru-RU" alt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370111" y="5701318"/>
            <a:ext cx="720840" cy="5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+7</a:t>
            </a:r>
            <a:endParaRPr lang="ru-RU" alt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1212873" y="1867682"/>
            <a:ext cx="8229600" cy="40544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Составим уравнение: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(+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1·2 +2х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 (-2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)·7)=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0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2х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14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=0</a:t>
            </a: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+2 +2х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+14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2х= 12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+6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3" descr="https://avatars.mds.yandex.net/get-zen_doc/225409/pub_5c612f21dc026500aca15cbb_5c6137049e90b000addf1d26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2077" y="2010558"/>
            <a:ext cx="46878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34760" y="5629880"/>
            <a:ext cx="906789" cy="5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+1</a:t>
            </a:r>
            <a:endParaRPr lang="ru-RU" alt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732891" y="5653896"/>
            <a:ext cx="637484" cy="5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-2</a:t>
            </a:r>
            <a:endParaRPr lang="ru-RU" alt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649403" y="5629880"/>
            <a:ext cx="720840" cy="524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+6</a:t>
            </a:r>
            <a:endParaRPr lang="ru-RU" altLang="ru-RU" sz="2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98541" y="1439054"/>
            <a:ext cx="27622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54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ru-RU" sz="54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5400" b="1" baseline="-25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5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94476" y="5796772"/>
            <a:ext cx="30187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5400" b="1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Cr</a:t>
            </a:r>
            <a:r>
              <a:rPr lang="ru-RU" sz="5400" b="1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ru-RU" sz="5400" b="1" baseline="-25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РЕШЕНИЕ ЗАДАЧ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69848" y="1653368"/>
            <a:ext cx="11215766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8438" algn="l"/>
                <a:tab pos="2435225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Пример 2.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Какой элемент окисляется и какой восстанавливается в следующих реакциях между простыми веществами?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8438" algn="l"/>
                <a:tab pos="2435225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98438" algn="l"/>
                <a:tab pos="24352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2Hg + 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2HgO;	2) N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+ 3H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2NH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98438" algn="l"/>
                <a:tab pos="2435225" algn="l"/>
              </a:tabLs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98438" algn="l"/>
                <a:tab pos="2435225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 + Cl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CaCl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	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4) Cl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H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= 2HCl.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4312</TotalTime>
  <Words>525</Words>
  <PresentationFormat>Произвольный</PresentationFormat>
  <Paragraphs>149</Paragraphs>
  <Slides>15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РЕШЕНИЕ ЗАДАЧ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145</cp:revision>
  <dcterms:created xsi:type="dcterms:W3CDTF">2020-05-06T17:43:33Z</dcterms:created>
  <dcterms:modified xsi:type="dcterms:W3CDTF">2020-10-27T19:37:15Z</dcterms:modified>
</cp:coreProperties>
</file>