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422" r:id="rId3"/>
    <p:sldId id="423" r:id="rId4"/>
    <p:sldId id="426" r:id="rId5"/>
    <p:sldId id="428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27" r:id="rId14"/>
    <p:sldId id="429" r:id="rId15"/>
    <p:sldId id="451" r:id="rId16"/>
    <p:sldId id="452" r:id="rId17"/>
    <p:sldId id="453" r:id="rId18"/>
    <p:sldId id="454" r:id="rId19"/>
    <p:sldId id="430" r:id="rId20"/>
    <p:sldId id="399" r:id="rId21"/>
  </p:sldIdLst>
  <p:sldSz cx="12169775" cy="7021513"/>
  <p:notesSz cx="6858000" cy="9144000"/>
  <p:defaultTextStyle>
    <a:defPPr>
      <a:defRPr lang="ru-RU"/>
    </a:defPPr>
    <a:lvl1pPr marL="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597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3959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1944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39928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791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590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3886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9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7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6"/>
            <a:ext cx="10344309" cy="1505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1"/>
            <a:ext cx="10344310" cy="41609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6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5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1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2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0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8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3"/>
            <a:ext cx="5377097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3"/>
            <a:ext cx="5379210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7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7987" indent="0">
              <a:buNone/>
              <a:defRPr sz="3400"/>
            </a:lvl2pPr>
            <a:lvl3pPr marL="1095975" indent="0">
              <a:buNone/>
              <a:defRPr sz="3000"/>
            </a:lvl3pPr>
            <a:lvl4pPr marL="1643959" indent="0">
              <a:buNone/>
              <a:defRPr sz="2400"/>
            </a:lvl4pPr>
            <a:lvl5pPr marL="2191944" indent="0">
              <a:buNone/>
              <a:defRPr sz="2400"/>
            </a:lvl5pPr>
            <a:lvl6pPr marL="2739928" indent="0">
              <a:buNone/>
              <a:defRPr sz="2400"/>
            </a:lvl6pPr>
            <a:lvl7pPr marL="3287915" indent="0">
              <a:buNone/>
              <a:defRPr sz="2400"/>
            </a:lvl7pPr>
            <a:lvl8pPr marL="3835900" indent="0">
              <a:buNone/>
              <a:defRPr sz="2400"/>
            </a:lvl8pPr>
            <a:lvl9pPr marL="438388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2"/>
            <a:ext cx="7301865" cy="824051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597" tIns="54799" rIns="109597" bIns="547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597" tIns="54799" rIns="109597" bIns="547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597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88" indent="-410988" algn="l" defTabSz="109597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76" indent="-342492" algn="l" defTabSz="109597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6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51" indent="-273993" algn="l" defTabSz="109597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35" indent="-273993" algn="l" defTabSz="109597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22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07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895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879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87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7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59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44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28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1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886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5"/>
            <a:ext cx="12152345" cy="2208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69980" y="1653371"/>
            <a:ext cx="7215238" cy="6326389"/>
          </a:xfrm>
          <a:prstGeom prst="rect">
            <a:avLst/>
          </a:prstGeom>
        </p:spPr>
        <p:txBody>
          <a:bodyPr wrap="square" lIns="0" tIns="29505" rIns="0" bIns="0">
            <a:spAutoFit/>
          </a:bodyPr>
          <a:lstStyle/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Составление окислительно-восстановительные реакции.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endParaRPr lang="uz-Cyrl-UZ" sz="2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ru-RU" alt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" algn="ctr">
              <a:lnSpc>
                <a:spcPts val="4289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369853" y="3367880"/>
            <a:ext cx="725751" cy="23574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7"/>
            <a:ext cx="4308674" cy="1292177"/>
          </a:xfrm>
          <a:prstGeom prst="rect">
            <a:avLst/>
          </a:prstGeom>
        </p:spPr>
        <p:txBody>
          <a:bodyPr wrap="square" lIns="0" tIns="308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61" defTabSz="1934242">
              <a:spcBef>
                <a:spcPts val="240"/>
              </a:spcBef>
              <a:defRPr/>
            </a:pPr>
            <a:r>
              <a:rPr lang="uz-Cyrl-UZ" sz="81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1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3" y="918326"/>
            <a:ext cx="473797" cy="61763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6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5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91156"/>
          </a:xfrm>
          <a:prstGeom prst="rect">
            <a:avLst/>
          </a:prstGeom>
        </p:spPr>
        <p:txBody>
          <a:bodyPr vert="horz" wrap="square" lIns="0" tIns="3397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6"/>
            <a:ext cx="1071570" cy="467669"/>
          </a:xfrm>
          <a:prstGeom prst="rect">
            <a:avLst/>
          </a:prstGeom>
        </p:spPr>
        <p:txBody>
          <a:bodyPr vert="horz" wrap="square" lIns="0" tIns="25816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14" y="3439318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9847" y="1367616"/>
            <a:ext cx="11501518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Записать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схему реакции, например: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en-US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Определите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степени окисления элементов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найти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элементы, которые изменяют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степени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окисления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: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36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ru-RU" sz="3600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36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36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ru-RU" sz="36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41285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973672"/>
            <a:ext cx="11501517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Написать уравнение процессов окисления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восстановления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обязательно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учитывать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атомов элементов, участвующих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процессах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3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3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3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3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ru-RU" sz="36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581930"/>
            <a:ext cx="11715832" cy="49292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4. Уравнять число  отданных и принятых электронов и определить коэффициенты при окислителе и восстановителе.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2-процесс </a:t>
            </a:r>
            <a:r>
              <a:rPr lang="ru-RU" dirty="0">
                <a:latin typeface="Arial" pitchFamily="34" charset="0"/>
                <a:cs typeface="Arial" pitchFamily="34" charset="0"/>
              </a:rPr>
              <a:t>окисления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0 </a:t>
            </a:r>
            <a:r>
              <a:rPr lang="ru-RU" dirty="0">
                <a:latin typeface="Arial" pitchFamily="34" charset="0"/>
                <a:cs typeface="Arial" pitchFamily="34" charset="0"/>
              </a:rPr>
              <a:t>-восстановитель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3-процесс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восстановления,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+1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окислитель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А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6Н</a:t>
            </a:r>
            <a:r>
              <a:rPr lang="ru-RU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3Н</a:t>
            </a:r>
            <a:r>
              <a:rPr lang="ru-RU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69847" y="1581930"/>
            <a:ext cx="11585645" cy="3880261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5.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Перенести 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полученные коэффициенты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учетом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числа атомов элементов,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участвующих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процессах, в молекулярное уравнение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используя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закон сохранения массы,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уравнять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его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AlCl</a:t>
            </a:r>
            <a:r>
              <a:rPr lang="ru-RU" sz="32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H</a:t>
            </a:r>
            <a:r>
              <a:rPr lang="ru-RU" sz="32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84887" y="4273474"/>
            <a:ext cx="384927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3" tIns="45693" rIns="91383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4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1681" y="4225136"/>
            <a:ext cx="384927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3" tIns="45693" rIns="91383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4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727961" y="4273474"/>
            <a:ext cx="484313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3" tIns="45693" rIns="91383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4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41813" y="4273474"/>
            <a:ext cx="384927" cy="52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3" tIns="45693" rIns="91383" bIns="45693" numCol="1" anchor="ctr" anchorCtr="0" compatLnSpc="1">
            <a:prstTxWarp prst="textNoShape">
              <a:avLst/>
            </a:prstTxWarp>
            <a:spAutoFit/>
          </a:bodyPr>
          <a:lstStyle/>
          <a:p>
            <a:pPr defTabSz="913842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4161" y="1367616"/>
            <a:ext cx="11215766" cy="848932"/>
          </a:xfrm>
          <a:prstGeom prst="rect">
            <a:avLst/>
          </a:prstGeom>
        </p:spPr>
        <p:txBody>
          <a:bodyPr vert="horz" lIns="0" tIns="0" rIns="0" bIns="0" rtlCol="0" anchor="ctr">
            <a:normAutofit fontScale="25000" lnSpcReduction="20000"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</a:t>
            </a: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+</a:t>
            </a: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6</a:t>
            </a:r>
            <a:r>
              <a:rPr kumimoji="0" lang="en-US" sz="1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HCl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→ 2</a:t>
            </a:r>
            <a:r>
              <a:rPr kumimoji="0" lang="en-US" sz="1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AlCl</a:t>
            </a:r>
            <a:r>
              <a:rPr kumimoji="0" lang="ru-RU" sz="1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+</a:t>
            </a: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3</a:t>
            </a: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</a:t>
            </a:r>
            <a:r>
              <a:rPr kumimoji="0" lang="ru-RU" sz="5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4294967295"/>
          </p:nvPr>
        </p:nvSpPr>
        <p:spPr>
          <a:xfrm>
            <a:off x="441285" y="2796374"/>
            <a:ext cx="11358642" cy="328614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Проверить число атомов каждого элемента в левой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правой частях уравнения: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левой части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правой части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 атома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=    2 атома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атомов Н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=    6 атомов Н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атомов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=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атомов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8489" y="2234468"/>
            <a:ext cx="10952798" cy="4633874"/>
          </a:xfrm>
          <a:prstGeom prst="rect">
            <a:avLst/>
          </a:prstGeom>
        </p:spPr>
        <p:txBody>
          <a:bodyPr/>
          <a:lstStyle/>
          <a:p>
            <a:pPr marL="410988" marR="0" lvl="0" indent="-410988" algn="just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Над символом каждого элемента напишите его степень окисления (СО)</a:t>
            </a:r>
          </a:p>
          <a:p>
            <a:pPr marL="410988" marR="0" lvl="0" indent="-410988" algn="just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     -1 +5 -2           -1 +6 -2        +4 -2        +1 -2</a:t>
            </a:r>
            <a:endParaRPr kumimoji="0" lang="ru-RU" sz="3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just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S + HNO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H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NO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H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8489" y="1337894"/>
            <a:ext cx="10952798" cy="967083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      -1 +5 -2           -1 +6 </a:t>
            </a:r>
            <a: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-2        +4</a:t>
            </a:r>
            <a: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-2        +1</a:t>
            </a:r>
            <a: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-2</a:t>
            </a:r>
            <a: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S + HNO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H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+ NO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+ H</a:t>
            </a:r>
            <a:r>
              <a:rPr kumimoji="0" lang="en-US" sz="3000" b="1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98409" y="2382994"/>
            <a:ext cx="11644394" cy="4056720"/>
          </a:xfrm>
          <a:prstGeom prst="rect">
            <a:avLst/>
          </a:prstGeom>
        </p:spPr>
        <p:txBody>
          <a:bodyPr/>
          <a:lstStyle/>
          <a:p>
            <a:pPr marL="410988" marR="0" lvl="0" indent="-410988" algn="l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Найдите элемент, атомы которого понижают СО.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Определите число принятых атомом электронов.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ctr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+5           </a:t>
            </a:r>
            <a:r>
              <a:rPr kumimoji="0" lang="ru-RU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+4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N + 1e → N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3. Найдите элемент, атомы которого повышают СО. Определите число отданных атомом электронов.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0                    +6</a:t>
            </a:r>
            <a:endParaRPr kumimoji="0" lang="ru-RU" sz="3000" b="1" i="0" u="none" strike="noStrike" kern="1200" cap="none" spc="0" normalizeH="0" baseline="-25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ctr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S – 6e → 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8489" y="1285109"/>
            <a:ext cx="10952798" cy="5726109"/>
          </a:xfrm>
          <a:prstGeom prst="rect">
            <a:avLst/>
          </a:prstGeom>
        </p:spPr>
        <p:txBody>
          <a:bodyPr/>
          <a:lstStyle/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Сравните число отданных и принятых электронов. Если они не равны, подберите множители к схемам процессов окисления и восстановления так, чтобы при умножении на них эти числа стали равны. 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+5                    +4</a:t>
            </a:r>
            <a:endParaRPr kumimoji="0" lang="ru-RU" sz="3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N + 1e → N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(восстановление)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                  +6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 – 6e → S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(окисление)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013053" y="4510888"/>
            <a:ext cx="142876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409" y="1354535"/>
            <a:ext cx="11644394" cy="52994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Перенесите основные коэффициенты в уравнение реакции. В дальнейшем их изменять нельзя!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Подберите остальные коэффициенты.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+5                    +4</a:t>
            </a:r>
            <a:endParaRPr kumimoji="0" lang="ru-RU" sz="3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N + 1e → N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                   +6</a:t>
            </a:r>
            <a:r>
              <a:rPr kumimoji="0" lang="ru-RU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 – 6e → S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S +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HNO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→ H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870971" y="4152904"/>
            <a:ext cx="157163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27103" y="5441174"/>
            <a:ext cx="39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31478" y="3725070"/>
            <a:ext cx="3853762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коэффициенты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4298937" y="3653632"/>
            <a:ext cx="2129711" cy="468101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400352" y="4121733"/>
            <a:ext cx="2129711" cy="54611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56127" y="5441174"/>
            <a:ext cx="39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42011" y="5439582"/>
            <a:ext cx="39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442343" y="4152904"/>
            <a:ext cx="157163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build="p"/>
      <p:bldP spid="11" grpId="0"/>
      <p:bldP spid="12" grpId="0" animBg="1"/>
      <p:bldP spid="13" grpId="0" animBg="1"/>
      <p:bldP spid="14" grpId="0" build="p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65295" y="2338877"/>
            <a:ext cx="7556134" cy="78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4300" dirty="0"/>
              <a:t>ZnSO</a:t>
            </a:r>
            <a:r>
              <a:rPr lang="en-US" altLang="ru-RU" sz="4300" baseline="-25000" dirty="0"/>
              <a:t>4</a:t>
            </a:r>
            <a:r>
              <a:rPr lang="ru-RU" altLang="ru-RU" sz="4300" dirty="0"/>
              <a:t> </a:t>
            </a:r>
            <a:r>
              <a:rPr lang="en-US" altLang="ru-RU" sz="4300" dirty="0"/>
              <a:t>+</a:t>
            </a:r>
            <a:r>
              <a:rPr lang="ru-RU" altLang="ru-RU" sz="4300" dirty="0"/>
              <a:t> </a:t>
            </a:r>
            <a:r>
              <a:rPr lang="en-US" altLang="ru-RU" sz="4300" dirty="0" smtClean="0"/>
              <a:t> Al</a:t>
            </a:r>
            <a:r>
              <a:rPr lang="en-US" altLang="ru-RU" sz="4300" i="1" dirty="0" smtClean="0"/>
              <a:t>   </a:t>
            </a:r>
            <a:r>
              <a:rPr lang="ru-RU" altLang="ru-RU" sz="4300" dirty="0" smtClean="0"/>
              <a:t>→</a:t>
            </a:r>
            <a:r>
              <a:rPr lang="en-US" altLang="ru-RU" sz="4300" i="1" dirty="0" smtClean="0"/>
              <a:t>    </a:t>
            </a:r>
            <a:r>
              <a:rPr lang="en-US" altLang="ru-RU" sz="4300" dirty="0" smtClean="0"/>
              <a:t>Al</a:t>
            </a:r>
            <a:r>
              <a:rPr lang="en-US" altLang="ru-RU" sz="4300" baseline="-25000" dirty="0" smtClean="0"/>
              <a:t>2</a:t>
            </a:r>
            <a:r>
              <a:rPr lang="en-US" altLang="ru-RU" sz="4300" dirty="0" smtClean="0"/>
              <a:t>(SO</a:t>
            </a:r>
            <a:r>
              <a:rPr lang="en-US" altLang="ru-RU" sz="4300" baseline="-25000" dirty="0" smtClean="0"/>
              <a:t>4</a:t>
            </a:r>
            <a:r>
              <a:rPr lang="en-US" altLang="ru-RU" sz="4300" dirty="0"/>
              <a:t>)</a:t>
            </a:r>
            <a:r>
              <a:rPr lang="en-US" altLang="ru-RU" sz="4300" baseline="-25000" dirty="0"/>
              <a:t> </a:t>
            </a:r>
            <a:r>
              <a:rPr lang="ru-RU" altLang="ru-RU" sz="4300" baseline="-25000" dirty="0"/>
              <a:t>3</a:t>
            </a:r>
            <a:r>
              <a:rPr lang="en-US" altLang="ru-RU" sz="4300" dirty="0"/>
              <a:t> </a:t>
            </a:r>
            <a:r>
              <a:rPr lang="en-US" altLang="ru-RU" sz="4300" dirty="0" smtClean="0"/>
              <a:t> +  Zn</a:t>
            </a:r>
            <a:endParaRPr lang="ru-RU" altLang="ru-RU" sz="4300" baseline="-250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21662" y="2185010"/>
            <a:ext cx="523759" cy="6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+2</a:t>
            </a:r>
            <a:endParaRPr lang="ru-RU" altLang="ru-RU" sz="3200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6650" y="2323706"/>
            <a:ext cx="523759" cy="4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–2</a:t>
            </a:r>
            <a:endParaRPr lang="ru-RU" altLang="ru-RU" sz="3200" baseline="30000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87547" y="2239345"/>
            <a:ext cx="397208" cy="6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0</a:t>
            </a:r>
            <a:endParaRPr lang="ru-RU" altLang="ru-RU" sz="320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264143" y="2351880"/>
            <a:ext cx="523759" cy="4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+3</a:t>
            </a:r>
            <a:endParaRPr lang="ru-RU" altLang="ru-RU" sz="3200" baseline="30000" dirty="0"/>
          </a:p>
        </p:txBody>
      </p:sp>
      <p:sp>
        <p:nvSpPr>
          <p:cNvPr id="13" name="Дуга 12"/>
          <p:cNvSpPr/>
          <p:nvPr/>
        </p:nvSpPr>
        <p:spPr>
          <a:xfrm rot="10800000">
            <a:off x="2547714" y="2670448"/>
            <a:ext cx="6583510" cy="890693"/>
          </a:xfrm>
          <a:prstGeom prst="arc">
            <a:avLst>
              <a:gd name="adj1" fmla="val 10814465"/>
              <a:gd name="adj2" fmla="val 0"/>
            </a:avLst>
          </a:prstGeom>
          <a:ln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122822" tIns="61411" rIns="122822" bIns="61411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>
            <a:off x="5146468" y="1734246"/>
            <a:ext cx="1200075" cy="1092235"/>
          </a:xfrm>
          <a:prstGeom prst="arc">
            <a:avLst>
              <a:gd name="adj1" fmla="val 10814465"/>
              <a:gd name="adj2" fmla="val 0"/>
            </a:avLst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122822" tIns="61411" rIns="122822" bIns="61411"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04927" y="1719076"/>
            <a:ext cx="762607" cy="4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ru-RU" altLang="ru-RU" dirty="0"/>
              <a:t>– </a:t>
            </a:r>
            <a:r>
              <a:rPr lang="en-US" altLang="ru-RU" dirty="0"/>
              <a:t>3</a:t>
            </a:r>
            <a:r>
              <a:rPr lang="en-US" altLang="ru-RU" i="1" dirty="0"/>
              <a:t>e</a:t>
            </a:r>
            <a:r>
              <a:rPr lang="ru-RU" altLang="ru-RU" i="1" baseline="30000" dirty="0"/>
              <a:t>-</a:t>
            </a:r>
            <a:endParaRPr lang="ru-RU" altLang="ru-RU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40092" y="3502627"/>
            <a:ext cx="2626221" cy="4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22" tIns="61411" rIns="122822" bIns="61411">
            <a:spAutoFit/>
          </a:bodyPr>
          <a:lstStyle/>
          <a:p>
            <a:pPr algn="ctr" eaLnBrk="1" hangingPunct="1"/>
            <a:r>
              <a:rPr lang="ru-RU" altLang="ru-RU" dirty="0"/>
              <a:t>восстановление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304927" y="3041028"/>
            <a:ext cx="762607" cy="4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ru-RU" altLang="ru-RU" dirty="0"/>
              <a:t>+ </a:t>
            </a:r>
            <a:r>
              <a:rPr lang="en-US" altLang="ru-RU" dirty="0"/>
              <a:t>2</a:t>
            </a:r>
            <a:r>
              <a:rPr lang="en-US" altLang="ru-RU" i="1" dirty="0"/>
              <a:t>e</a:t>
            </a:r>
            <a:r>
              <a:rPr lang="ru-RU" altLang="ru-RU" i="1" baseline="30000" dirty="0"/>
              <a:t>-</a:t>
            </a:r>
            <a:endParaRPr lang="ru-RU" altLang="ru-RU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728319" y="2323706"/>
            <a:ext cx="523759" cy="4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–2</a:t>
            </a:r>
            <a:endParaRPr lang="ru-RU" altLang="ru-RU" sz="3200" baseline="30000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259579" y="2308615"/>
            <a:ext cx="397208" cy="6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3200" baseline="30000" dirty="0"/>
              <a:t>0</a:t>
            </a:r>
            <a:endParaRPr lang="ru-RU" altLang="ru-RU" sz="32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360048" y="3207897"/>
            <a:ext cx="0" cy="1855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085283" y="3010690"/>
            <a:ext cx="585249" cy="12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7300" baseline="30000" dirty="0"/>
              <a:t>3</a:t>
            </a:r>
            <a:endParaRPr lang="ru-RU" altLang="ru-RU" sz="7300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9085283" y="3963996"/>
            <a:ext cx="585249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7300" baseline="30000" dirty="0"/>
              <a:t>2</a:t>
            </a:r>
            <a:endParaRPr lang="ru-RU" altLang="ru-RU" sz="7300" dirty="0"/>
          </a:p>
        </p:txBody>
      </p:sp>
      <p:grpSp>
        <p:nvGrpSpPr>
          <p:cNvPr id="23" name="Группа 43"/>
          <p:cNvGrpSpPr>
            <a:grpSpLocks/>
          </p:cNvGrpSpPr>
          <p:nvPr/>
        </p:nvGrpSpPr>
        <p:grpSpPr bwMode="auto">
          <a:xfrm>
            <a:off x="2798738" y="3797356"/>
            <a:ext cx="5075631" cy="993586"/>
            <a:chOff x="1993370" y="4083915"/>
            <a:chExt cx="3813744" cy="727621"/>
          </a:xfrm>
        </p:grpSpPr>
        <p:sp>
          <p:nvSpPr>
            <p:cNvPr id="24" name="Прямоугольник 28"/>
            <p:cNvSpPr>
              <a:spLocks noChangeArrowheads="1"/>
            </p:cNvSpPr>
            <p:nvPr/>
          </p:nvSpPr>
          <p:spPr bwMode="auto">
            <a:xfrm>
              <a:off x="5461191" y="4136762"/>
              <a:ext cx="345923" cy="42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aseline="30000" dirty="0"/>
                <a:t>+3</a:t>
              </a:r>
              <a:endParaRPr lang="ru-RU" altLang="ru-RU" sz="3200" dirty="0"/>
            </a:p>
          </p:txBody>
        </p:sp>
        <p:sp>
          <p:nvSpPr>
            <p:cNvPr id="25" name="Прямоугольник 27"/>
            <p:cNvSpPr>
              <a:spLocks noChangeArrowheads="1"/>
            </p:cNvSpPr>
            <p:nvPr/>
          </p:nvSpPr>
          <p:spPr bwMode="auto">
            <a:xfrm>
              <a:off x="1993370" y="4259329"/>
              <a:ext cx="3666646" cy="55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4300" dirty="0"/>
                <a:t>Al</a:t>
              </a:r>
              <a:r>
                <a:rPr lang="ru-RU" altLang="ru-RU" sz="4300" dirty="0"/>
                <a:t> </a:t>
              </a:r>
              <a:r>
                <a:rPr lang="en-US" altLang="ru-RU" sz="4300" dirty="0"/>
                <a:t>–</a:t>
              </a:r>
              <a:r>
                <a:rPr lang="ru-RU" altLang="ru-RU" sz="4300" dirty="0"/>
                <a:t> </a:t>
              </a:r>
              <a:r>
                <a:rPr lang="en-US" altLang="ru-RU" sz="4300" dirty="0"/>
                <a:t>3</a:t>
              </a:r>
              <a:r>
                <a:rPr lang="en-US" altLang="ru-RU" sz="4300" i="1" dirty="0"/>
                <a:t>e</a:t>
              </a:r>
              <a:r>
                <a:rPr lang="ru-RU" altLang="ru-RU" sz="4300" i="1" baseline="30000" dirty="0"/>
                <a:t>-</a:t>
              </a:r>
              <a:r>
                <a:rPr lang="en-US" altLang="ru-RU" sz="4300" i="1" dirty="0"/>
                <a:t>           </a:t>
              </a:r>
              <a:r>
                <a:rPr lang="ru-RU" altLang="ru-RU" sz="4300" i="1" dirty="0"/>
                <a:t> </a:t>
              </a:r>
              <a:r>
                <a:rPr lang="en-US" altLang="ru-RU" sz="4300" i="1" dirty="0" smtClean="0"/>
                <a:t>         </a:t>
              </a:r>
              <a:r>
                <a:rPr lang="en-US" altLang="ru-RU" sz="4300" dirty="0" smtClean="0"/>
                <a:t>Al</a:t>
              </a:r>
              <a:endParaRPr lang="ru-RU" altLang="ru-RU" sz="4300" baseline="-25000" dirty="0"/>
            </a:p>
          </p:txBody>
        </p:sp>
        <p:sp>
          <p:nvSpPr>
            <p:cNvPr id="26" name="Прямоугольник 29"/>
            <p:cNvSpPr>
              <a:spLocks noChangeArrowheads="1"/>
            </p:cNvSpPr>
            <p:nvPr/>
          </p:nvSpPr>
          <p:spPr bwMode="auto">
            <a:xfrm>
              <a:off x="2801001" y="4083915"/>
              <a:ext cx="243544" cy="42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aseline="30000" dirty="0"/>
                <a:t>0</a:t>
              </a:r>
              <a:endParaRPr lang="ru-RU" altLang="ru-RU" sz="3200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822504" y="4607639"/>
              <a:ext cx="12525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35"/>
            <p:cNvSpPr txBox="1">
              <a:spLocks noChangeArrowheads="1"/>
            </p:cNvSpPr>
            <p:nvPr/>
          </p:nvSpPr>
          <p:spPr bwMode="auto">
            <a:xfrm>
              <a:off x="3651893" y="4218640"/>
              <a:ext cx="1540751" cy="304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dirty="0"/>
                <a:t>окисление</a:t>
              </a:r>
            </a:p>
          </p:txBody>
        </p:sp>
      </p:grpSp>
      <p:grpSp>
        <p:nvGrpSpPr>
          <p:cNvPr id="29" name="Группа 42"/>
          <p:cNvGrpSpPr>
            <a:grpSpLocks/>
          </p:cNvGrpSpPr>
          <p:nvPr/>
        </p:nvGrpSpPr>
        <p:grpSpPr bwMode="auto">
          <a:xfrm>
            <a:off x="2727301" y="3010690"/>
            <a:ext cx="5857916" cy="897293"/>
            <a:chOff x="1707677" y="3363839"/>
            <a:chExt cx="4376491" cy="656335"/>
          </a:xfrm>
        </p:grpSpPr>
        <p:sp>
          <p:nvSpPr>
            <p:cNvPr id="30" name="Прямоугольник 22"/>
            <p:cNvSpPr>
              <a:spLocks noChangeArrowheads="1"/>
            </p:cNvSpPr>
            <p:nvPr/>
          </p:nvSpPr>
          <p:spPr bwMode="auto">
            <a:xfrm>
              <a:off x="1707677" y="3468613"/>
              <a:ext cx="4376491" cy="55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4300" dirty="0"/>
                <a:t>Zn</a:t>
              </a:r>
              <a:r>
                <a:rPr lang="ru-RU" altLang="ru-RU" sz="4300" dirty="0"/>
                <a:t> </a:t>
              </a:r>
              <a:r>
                <a:rPr lang="en-US" altLang="ru-RU" sz="4300" dirty="0"/>
                <a:t>+</a:t>
              </a:r>
              <a:r>
                <a:rPr lang="ru-RU" altLang="ru-RU" sz="4300" dirty="0"/>
                <a:t> </a:t>
              </a:r>
              <a:r>
                <a:rPr lang="en-US" altLang="ru-RU" sz="4300" dirty="0"/>
                <a:t>2</a:t>
              </a:r>
              <a:r>
                <a:rPr lang="en-US" altLang="ru-RU" sz="4300" i="1" dirty="0"/>
                <a:t>e</a:t>
              </a:r>
              <a:r>
                <a:rPr lang="ru-RU" altLang="ru-RU" sz="4300" i="1" baseline="30000" dirty="0"/>
                <a:t>-</a:t>
              </a:r>
              <a:r>
                <a:rPr lang="en-US" altLang="ru-RU" sz="4300" i="1" dirty="0"/>
                <a:t>                 </a:t>
              </a:r>
              <a:r>
                <a:rPr lang="en-US" altLang="ru-RU" sz="4300" i="1" dirty="0" smtClean="0"/>
                <a:t>      </a:t>
              </a:r>
              <a:r>
                <a:rPr lang="en-US" altLang="ru-RU" sz="4300" dirty="0" smtClean="0"/>
                <a:t>Zn</a:t>
              </a:r>
              <a:endParaRPr lang="ru-RU" altLang="ru-RU" sz="4300" baseline="-25000" dirty="0"/>
            </a:p>
          </p:txBody>
        </p:sp>
        <p:sp>
          <p:nvSpPr>
            <p:cNvPr id="31" name="Прямоугольник 23"/>
            <p:cNvSpPr>
              <a:spLocks noChangeArrowheads="1"/>
            </p:cNvSpPr>
            <p:nvPr/>
          </p:nvSpPr>
          <p:spPr bwMode="auto">
            <a:xfrm>
              <a:off x="5596109" y="3363839"/>
              <a:ext cx="243526" cy="42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aseline="30000" dirty="0"/>
                <a:t>0</a:t>
              </a:r>
              <a:endParaRPr lang="ru-RU" altLang="ru-RU" sz="3200" dirty="0"/>
            </a:p>
          </p:txBody>
        </p:sp>
        <p:sp>
          <p:nvSpPr>
            <p:cNvPr id="32" name="Прямоугольник 24"/>
            <p:cNvSpPr>
              <a:spLocks noChangeArrowheads="1"/>
            </p:cNvSpPr>
            <p:nvPr/>
          </p:nvSpPr>
          <p:spPr bwMode="auto">
            <a:xfrm>
              <a:off x="2195736" y="3363839"/>
              <a:ext cx="345898" cy="42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3200" baseline="30000" dirty="0"/>
                <a:t>+2</a:t>
              </a:r>
              <a:endParaRPr lang="ru-RU" altLang="ru-RU" sz="3200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3436367" y="3858412"/>
              <a:ext cx="1701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41"/>
            <p:cNvSpPr txBox="1">
              <a:spLocks noChangeArrowheads="1"/>
            </p:cNvSpPr>
            <p:nvPr/>
          </p:nvSpPr>
          <p:spPr bwMode="auto">
            <a:xfrm>
              <a:off x="3291853" y="3507853"/>
              <a:ext cx="1974153" cy="303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dirty="0" smtClean="0"/>
                <a:t>Восстановление</a:t>
              </a:r>
              <a:endParaRPr lang="ru-RU" altLang="ru-RU" dirty="0"/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947676" y="5162651"/>
            <a:ext cx="7334919" cy="78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ru-RU" altLang="ru-RU" sz="4300" dirty="0" smtClean="0"/>
              <a:t>2</a:t>
            </a:r>
            <a:r>
              <a:rPr lang="en-US" altLang="ru-RU" sz="4300" dirty="0" smtClean="0"/>
              <a:t> Al</a:t>
            </a:r>
            <a:r>
              <a:rPr lang="ru-RU" altLang="ru-RU" sz="4300" dirty="0" smtClean="0"/>
              <a:t> </a:t>
            </a:r>
            <a:r>
              <a:rPr lang="ru-RU" altLang="ru-RU" sz="4300" dirty="0"/>
              <a:t>+ </a:t>
            </a:r>
            <a:r>
              <a:rPr lang="ru-RU" altLang="ru-RU" sz="4300" dirty="0" smtClean="0"/>
              <a:t>3</a:t>
            </a:r>
            <a:r>
              <a:rPr lang="en-US" altLang="ru-RU" sz="4300" dirty="0" smtClean="0"/>
              <a:t> </a:t>
            </a:r>
            <a:r>
              <a:rPr lang="en-US" altLang="ru-RU" sz="4300" dirty="0" err="1" smtClean="0"/>
              <a:t>ZnSO</a:t>
            </a:r>
            <a:r>
              <a:rPr lang="ru-RU" altLang="ru-RU" sz="4300" baseline="-25000" dirty="0"/>
              <a:t>4</a:t>
            </a:r>
            <a:r>
              <a:rPr lang="ru-RU" altLang="ru-RU" sz="4300" dirty="0"/>
              <a:t> = </a:t>
            </a:r>
            <a:r>
              <a:rPr lang="en-US" altLang="ru-RU" sz="4300" dirty="0"/>
              <a:t>Al</a:t>
            </a:r>
            <a:r>
              <a:rPr lang="ru-RU" altLang="ru-RU" sz="4300" baseline="-25000" dirty="0"/>
              <a:t>2</a:t>
            </a:r>
            <a:r>
              <a:rPr lang="ru-RU" altLang="ru-RU" sz="4300" dirty="0"/>
              <a:t>(</a:t>
            </a:r>
            <a:r>
              <a:rPr lang="en-US" altLang="ru-RU" sz="4300" dirty="0"/>
              <a:t>SO</a:t>
            </a:r>
            <a:r>
              <a:rPr lang="ru-RU" altLang="ru-RU" sz="4300" baseline="-25000" dirty="0"/>
              <a:t>4</a:t>
            </a:r>
            <a:r>
              <a:rPr lang="ru-RU" altLang="ru-RU" sz="4300" dirty="0"/>
              <a:t>)</a:t>
            </a:r>
            <a:r>
              <a:rPr lang="ru-RU" altLang="ru-RU" sz="4300" baseline="-25000" dirty="0"/>
              <a:t>3</a:t>
            </a:r>
            <a:r>
              <a:rPr lang="ru-RU" altLang="ru-RU" sz="4300" dirty="0"/>
              <a:t> + </a:t>
            </a:r>
            <a:r>
              <a:rPr lang="ru-RU" altLang="ru-RU" sz="4300" dirty="0" smtClean="0"/>
              <a:t>3</a:t>
            </a:r>
            <a:r>
              <a:rPr lang="en-US" altLang="ru-RU" sz="4300" dirty="0" smtClean="0"/>
              <a:t> Zn</a:t>
            </a:r>
            <a:endParaRPr lang="ru-RU" altLang="ru-RU" sz="43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085283" y="3225004"/>
            <a:ext cx="0" cy="1855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8442341" y="3966164"/>
            <a:ext cx="585249" cy="12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7300" baseline="30000" dirty="0"/>
              <a:t>3</a:t>
            </a:r>
            <a:endParaRPr lang="ru-RU" altLang="ru-RU" sz="7300" dirty="0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8442341" y="3035302"/>
            <a:ext cx="585249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22" tIns="61411" rIns="122822" bIns="61411">
            <a:spAutoFit/>
          </a:bodyPr>
          <a:lstStyle/>
          <a:p>
            <a:pPr eaLnBrk="1" hangingPunct="1"/>
            <a:r>
              <a:rPr lang="en-US" altLang="ru-RU" sz="7300" baseline="30000" dirty="0"/>
              <a:t>2</a:t>
            </a:r>
            <a:endParaRPr lang="ru-RU" altLang="ru-RU" sz="7300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1" grpId="0"/>
      <p:bldP spid="22" grpId="0"/>
      <p:bldP spid="35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тосинте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4617">
            <a:off x="7748947" y="1386144"/>
            <a:ext cx="3108657" cy="3188589"/>
          </a:xfrm>
          <a:prstGeom prst="plaque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pic>
        <p:nvPicPr>
          <p:cNvPr id="4" name="Рисунок 3" descr="обмен вещест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4510">
            <a:off x="645292" y="1313448"/>
            <a:ext cx="2550527" cy="2413511"/>
          </a:xfrm>
          <a:prstGeom prst="plaque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дых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6010">
            <a:off x="3919861" y="1382599"/>
            <a:ext cx="3278703" cy="2820177"/>
          </a:xfrm>
          <a:prstGeom prst="plaque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гни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69433">
            <a:off x="1296604" y="3719204"/>
            <a:ext cx="2703982" cy="2773508"/>
          </a:xfrm>
          <a:prstGeom prst="plaque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13252" y="4631677"/>
            <a:ext cx="7415399" cy="20937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22763" tIns="61379" rIns="122763" bIns="61379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Жизнь – непрерывная цепь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окислительно-восстановительных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процессов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Антуан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Лавуазье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9"/>
            <a:ext cx="12169774" cy="1323383"/>
          </a:xfrm>
          <a:prstGeom prst="rect">
            <a:avLst/>
          </a:prstGeom>
          <a:noFill/>
        </p:spPr>
        <p:txBody>
          <a:bodyPr wrap="square" lIns="91375" tIns="45692" rIns="91375" bIns="45692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8"/>
            <a:ext cx="11644394" cy="66103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81" y="2739058"/>
            <a:ext cx="10787139" cy="120027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1- 3 (стр. 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277" y="1224744"/>
            <a:ext cx="2253294" cy="28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85270" y="3891093"/>
            <a:ext cx="3146225" cy="129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pPr algn="ctr"/>
            <a:r>
              <a:rPr lang="ru-RU" altLang="ru-RU" sz="3800" b="1" dirty="0">
                <a:latin typeface="Arial" pitchFamily="34" charset="0"/>
                <a:cs typeface="Arial" pitchFamily="34" charset="0"/>
              </a:rPr>
              <a:t>Атом, ион,</a:t>
            </a:r>
          </a:p>
          <a:p>
            <a:pPr algn="ctr"/>
            <a:r>
              <a:rPr lang="ru-RU" altLang="ru-RU" sz="3800" b="1" dirty="0">
                <a:latin typeface="Arial" pitchFamily="34" charset="0"/>
                <a:cs typeface="Arial" pitchFamily="34" charset="0"/>
              </a:rPr>
              <a:t>молекула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98874" y="1672491"/>
            <a:ext cx="1167725" cy="79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r>
              <a:rPr lang="ru-RU" altLang="ru-RU" sz="4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GB" altLang="ru-RU" sz="4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ē</a:t>
            </a:r>
            <a:endParaRPr lang="ru-RU" altLang="ru-RU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125673" y="2070696"/>
            <a:ext cx="228205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56031" y="5215751"/>
            <a:ext cx="5454909" cy="113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 окисления понижается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6087003" y="3510760"/>
            <a:ext cx="4192704" cy="79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r>
              <a:rPr lang="ru-RU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+ 2ē → </a:t>
            </a:r>
            <a:r>
              <a:rPr lang="en-US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altLang="ru-RU" sz="4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080662" y="4461592"/>
            <a:ext cx="4817684" cy="79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r>
              <a:rPr lang="ru-RU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ru-RU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+ 3ē → </a:t>
            </a:r>
            <a:r>
              <a:rPr lang="en-US" altLang="ru-RU" sz="4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ru-RU" altLang="ru-RU" sz="4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97197" y="3225003"/>
            <a:ext cx="977560" cy="3229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122778" tIns="61387" rIns="122778" bIns="61387" anchor="ctr"/>
          <a:lstStyle/>
          <a:p>
            <a:pPr algn="ctr">
              <a:defRPr/>
            </a:pPr>
            <a:r>
              <a:rPr lang="ru-RU" sz="3800" b="1" dirty="0">
                <a:latin typeface="Arial" pitchFamily="34" charset="0"/>
                <a:cs typeface="Arial" pitchFamily="34" charset="0"/>
              </a:rPr>
              <a:t>Окислители</a:t>
            </a: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7635692" y="856565"/>
            <a:ext cx="3306983" cy="24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778" tIns="61387" rIns="122778" bIns="61387">
            <a:spAutoFit/>
          </a:bodyPr>
          <a:lstStyle/>
          <a:p>
            <a:endParaRPr lang="ru-RU" altLang="ru-RU" sz="38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</a:t>
            </a:r>
            <a:endParaRPr lang="en-US" altLang="ru-RU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ru-RU" sz="3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3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513517" y="3296443"/>
            <a:ext cx="879375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        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527024" y="3288316"/>
            <a:ext cx="1210058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/>
              <a:t>            </a:t>
            </a:r>
            <a:r>
              <a:rPr lang="ru-RU" altLang="ru-RU" b="1">
                <a:solidFill>
                  <a:srgbClr val="C00000"/>
                </a:solidFill>
              </a:rPr>
              <a:t>-2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21967" y="4216390"/>
            <a:ext cx="892176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dirty="0"/>
              <a:t>      </a:t>
            </a:r>
            <a:r>
              <a:rPr lang="ru-RU" altLang="ru-RU" b="1" dirty="0">
                <a:solidFill>
                  <a:srgbClr val="C00000"/>
                </a:solidFill>
              </a:rPr>
              <a:t>+3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013847" y="4225136"/>
            <a:ext cx="1188724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dirty="0"/>
              <a:t>             </a:t>
            </a:r>
            <a:r>
              <a:rPr lang="ru-RU" altLang="ru-RU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656524" y="1796246"/>
            <a:ext cx="3565227" cy="10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Восстановление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8410" y="1653371"/>
            <a:ext cx="11572956" cy="3664744"/>
          </a:xfrm>
          <a:prstGeom prst="rect">
            <a:avLst/>
          </a:prstGeom>
        </p:spPr>
        <p:txBody>
          <a:bodyPr lIns="91407" tIns="45704" rIns="91407" bIns="45704">
            <a:normAutofit/>
          </a:bodyPr>
          <a:lstStyle/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Окислитель 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вещество, содержащее  атомы, ионы или молекулы, принимающие  электроны.</a:t>
            </a: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Восстановление 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–  процесс  приема  электронов атомом, молекулой или ионом. </a:t>
            </a: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Степень  окисления  элемента понижается</a:t>
            </a:r>
            <a:r>
              <a:rPr lang="ru-RU" alt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883" y="1365283"/>
            <a:ext cx="1971283" cy="28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0622" y="4001613"/>
            <a:ext cx="3106844" cy="14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 sz="4300" b="1" dirty="0">
                <a:latin typeface="Arial" pitchFamily="34" charset="0"/>
                <a:cs typeface="Arial" pitchFamily="34" charset="0"/>
              </a:rPr>
              <a:t>Атом, ион,</a:t>
            </a:r>
          </a:p>
          <a:p>
            <a:r>
              <a:rPr lang="ru-RU" altLang="ru-RU" sz="4300" b="1" dirty="0">
                <a:latin typeface="Arial" pitchFamily="34" charset="0"/>
                <a:cs typeface="Arial" pitchFamily="34" charset="0"/>
              </a:rPr>
              <a:t>молекула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492477" y="1820392"/>
            <a:ext cx="1364874" cy="14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93" tIns="61395" rIns="122793" bIns="61395">
            <a:spAutoFit/>
          </a:bodyPr>
          <a:lstStyle/>
          <a:p>
            <a:endParaRPr lang="ru-RU" altLang="ru-RU" sz="4300" b="1" dirty="0">
              <a:solidFill>
                <a:srgbClr val="FF0000"/>
              </a:solidFill>
            </a:endParaRPr>
          </a:p>
          <a:p>
            <a:r>
              <a:rPr lang="ru-RU" altLang="ru-RU" sz="4300" b="1" dirty="0">
                <a:solidFill>
                  <a:srgbClr val="FF0000"/>
                </a:solidFill>
              </a:rPr>
              <a:t>- </a:t>
            </a:r>
            <a:r>
              <a:rPr lang="en-GB" altLang="ru-RU" sz="4300" b="1" dirty="0">
                <a:solidFill>
                  <a:srgbClr val="FF0000"/>
                </a:solidFill>
              </a:rPr>
              <a:t>ē</a:t>
            </a:r>
            <a:endParaRPr lang="ru-RU" altLang="ru-RU" sz="43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12261" y="2663950"/>
            <a:ext cx="20113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21601" y="2112958"/>
            <a:ext cx="2576570" cy="11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 Окисление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92660" y="5427045"/>
            <a:ext cx="4851008" cy="113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93" tIns="61395" rIns="122793" bIns="61395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 окисления повышается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24389" y="1345791"/>
            <a:ext cx="3615316" cy="30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Восстановитель</a:t>
            </a:r>
            <a:endParaRPr lang="ru-RU" alt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endParaRPr lang="ru-RU" alt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087001" y="3668420"/>
            <a:ext cx="3724898" cy="78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 sz="4300" b="1" dirty="0">
                <a:solidFill>
                  <a:srgbClr val="002060"/>
                </a:solidFill>
              </a:rPr>
              <a:t>     </a:t>
            </a:r>
            <a:r>
              <a:rPr lang="ru-RU" altLang="ru-RU" sz="4300" b="1" dirty="0" err="1">
                <a:solidFill>
                  <a:srgbClr val="002060"/>
                </a:solidFill>
              </a:rPr>
              <a:t>Са</a:t>
            </a:r>
            <a:r>
              <a:rPr lang="ru-RU" altLang="ru-RU" sz="4300" b="1" dirty="0">
                <a:solidFill>
                  <a:srgbClr val="002060"/>
                </a:solidFill>
              </a:rPr>
              <a:t> - 2ē → </a:t>
            </a:r>
            <a:r>
              <a:rPr lang="ru-RU" altLang="ru-RU" sz="4300" b="1" dirty="0" err="1">
                <a:solidFill>
                  <a:srgbClr val="002060"/>
                </a:solidFill>
              </a:rPr>
              <a:t>Са</a:t>
            </a:r>
            <a:endParaRPr lang="ru-RU" altLang="ru-RU" sz="43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52561" y="3416486"/>
            <a:ext cx="941245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         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59687" y="3416486"/>
            <a:ext cx="1325264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/>
              <a:t>             </a:t>
            </a:r>
            <a:r>
              <a:rPr lang="ru-RU" altLang="ru-RU" b="1">
                <a:solidFill>
                  <a:srgbClr val="C00000"/>
                </a:solidFill>
              </a:rPr>
              <a:t>+2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285607" y="4505474"/>
            <a:ext cx="3516380" cy="78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93" tIns="61395" rIns="122793" bIns="61395">
            <a:spAutoFit/>
          </a:bodyPr>
          <a:lstStyle/>
          <a:p>
            <a:r>
              <a:rPr lang="ru-RU" altLang="ru-RU" sz="4300" b="1" dirty="0">
                <a:solidFill>
                  <a:srgbClr val="002060"/>
                </a:solidFill>
              </a:rPr>
              <a:t>    </a:t>
            </a:r>
            <a:r>
              <a:rPr lang="en-US" altLang="ru-RU" sz="4300" b="1" dirty="0">
                <a:solidFill>
                  <a:srgbClr val="002060"/>
                </a:solidFill>
              </a:rPr>
              <a:t>Fe</a:t>
            </a:r>
            <a:r>
              <a:rPr lang="ru-RU" altLang="ru-RU" sz="4300" b="1" dirty="0">
                <a:solidFill>
                  <a:srgbClr val="002060"/>
                </a:solidFill>
              </a:rPr>
              <a:t> - 1ē → </a:t>
            </a:r>
            <a:r>
              <a:rPr lang="en-US" altLang="ru-RU" sz="4300" b="1" dirty="0">
                <a:solidFill>
                  <a:srgbClr val="002060"/>
                </a:solidFill>
              </a:rPr>
              <a:t>Fe</a:t>
            </a:r>
            <a:endParaRPr lang="ru-RU" altLang="ru-RU" sz="43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67256" y="4278016"/>
            <a:ext cx="1003583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93" tIns="61395" rIns="122793" bIns="61395">
            <a:spAutoFit/>
          </a:bodyPr>
          <a:lstStyle/>
          <a:p>
            <a:r>
              <a:rPr lang="ru-RU" altLang="ru-RU"/>
              <a:t>    </a:t>
            </a:r>
            <a:r>
              <a:rPr lang="ru-RU" altLang="ru-RU" b="1">
                <a:solidFill>
                  <a:srgbClr val="C00000"/>
                </a:solidFill>
              </a:rPr>
              <a:t>+2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918166" y="4242164"/>
            <a:ext cx="1430370" cy="4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93" tIns="61395" rIns="122793" bIns="61395">
            <a:spAutoFit/>
          </a:bodyPr>
          <a:lstStyle/>
          <a:p>
            <a:r>
              <a:rPr lang="ru-RU" altLang="ru-RU"/>
              <a:t>       </a:t>
            </a:r>
            <a:r>
              <a:rPr lang="ru-RU" altLang="ru-RU" b="1">
                <a:solidFill>
                  <a:srgbClr val="C00000"/>
                </a:solidFill>
              </a:rPr>
              <a:t>+3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30695" y="3153566"/>
            <a:ext cx="862521" cy="35739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122793" tIns="61395" rIns="122793" bIns="61395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Восстановители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8410" y="1573028"/>
            <a:ext cx="11632619" cy="5223876"/>
          </a:xfrm>
          <a:prstGeom prst="rect">
            <a:avLst/>
          </a:prstGeom>
        </p:spPr>
        <p:txBody>
          <a:bodyPr lIns="91429" tIns="45714" rIns="91429" bIns="45714"/>
          <a:lstStyle/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Восстановитель</a:t>
            </a:r>
            <a:r>
              <a:rPr lang="ru-RU" alt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–  вещество, содержащее атомы, ионы или молекулы, отдающие  электроны.</a:t>
            </a: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Окисление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–  процесс  отдачи  электронов атомом, молекулой или ионом. </a:t>
            </a: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alt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0988" indent="-410988" algn="just">
              <a:lnSpc>
                <a:spcPct val="90000"/>
              </a:lnSpc>
              <a:spcBef>
                <a:spcPct val="20000"/>
              </a:spcBef>
            </a:pPr>
            <a:r>
              <a:rPr lang="en-US" alt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Степень  окисления  элемента повышается.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2723" y="1653368"/>
          <a:ext cx="11079565" cy="4455085"/>
        </p:xfrm>
        <a:graphic>
          <a:graphicData uri="http://schemas.openxmlformats.org/drawingml/2006/table">
            <a:tbl>
              <a:tblPr/>
              <a:tblGrid>
                <a:gridCol w="2427617"/>
                <a:gridCol w="2142387"/>
                <a:gridCol w="2076890"/>
                <a:gridCol w="2216336"/>
                <a:gridCol w="2216335"/>
              </a:tblGrid>
              <a:tr h="2267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Степени окисления серы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–2</a:t>
                      </a:r>
                      <a:endParaRPr kumimoji="0" lang="ru-RU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Низшая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</a:t>
                      </a:r>
                      <a:endParaRPr kumimoji="0" lang="ru-RU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+6</a:t>
                      </a:r>
                      <a:endParaRPr kumimoji="0" lang="ru-RU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8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Высшая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7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Примеры веществ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S, Na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Na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33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A8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A8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1285" y="1367616"/>
            <a:ext cx="5357850" cy="5214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электронного баланса</a:t>
            </a:r>
          </a:p>
          <a:p>
            <a:pPr algn="ctr">
              <a:lnSpc>
                <a:spcPct val="9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применяется при рассмотрении ОВР, протекающих при: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сплавлении веществ,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термическом разложении,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взаимодействии твердого вещества с газообразным (обжиг),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взаимодействии сухих солей и металлов с практически безводными кислотами.</a:t>
            </a:r>
          </a:p>
          <a:p>
            <a:endParaRPr lang="ru-RU" dirty="0"/>
          </a:p>
        </p:txBody>
      </p:sp>
      <p:sp>
        <p:nvSpPr>
          <p:cNvPr id="4" name="Содержимое 4"/>
          <p:cNvSpPr>
            <a:spLocks noGrp="1"/>
          </p:cNvSpPr>
          <p:nvPr>
            <p:ph sz="half" idx="2"/>
          </p:nvPr>
        </p:nvSpPr>
        <p:spPr>
          <a:xfrm>
            <a:off x="5870573" y="1367616"/>
            <a:ext cx="5857916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ионно-электронного баланса </a:t>
            </a: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(метод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полуреакций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применяется при рассмотрении ОВР, протекающих в водных растворах.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 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796244"/>
            <a:ext cx="11572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Пример: 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Используя метод электронного баланса,</a:t>
            </a:r>
          </a:p>
          <a:p>
            <a:pPr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расставьте коэффициенты в  уравнении химической реакции: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Определите окислитель и восстановитель.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886</Words>
  <PresentationFormat>Произвольный</PresentationFormat>
  <Paragraphs>226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130</cp:revision>
  <dcterms:created xsi:type="dcterms:W3CDTF">2020-05-06T17:43:33Z</dcterms:created>
  <dcterms:modified xsi:type="dcterms:W3CDTF">2020-10-27T21:10:48Z</dcterms:modified>
</cp:coreProperties>
</file>