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notesSlides/notesSlide18.xml" ContentType="application/vnd.openxmlformats-officedocument.presentationml.notesSlide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ppt/slideLayouts/slideLayout13.xml" ContentType="application/vnd.openxmlformats-officedocument.presentationml.slideLayout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Default Extension="png" ContentType="image/png"/>
  <Override PartName="/ppt/notesSlides/notesSlide1.xml" ContentType="application/vnd.openxmlformats-officedocument.presentationml.notesSlide+xml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notesSlides/notesSlide17.xml" ContentType="application/vnd.openxmlformats-officedocument.presentationml.notesSlid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2"/>
  </p:notesMasterIdLst>
  <p:sldIdLst>
    <p:sldId id="342" r:id="rId2"/>
    <p:sldId id="422" r:id="rId3"/>
    <p:sldId id="423" r:id="rId4"/>
    <p:sldId id="426" r:id="rId5"/>
    <p:sldId id="428" r:id="rId6"/>
    <p:sldId id="438" r:id="rId7"/>
    <p:sldId id="439" r:id="rId8"/>
    <p:sldId id="440" r:id="rId9"/>
    <p:sldId id="441" r:id="rId10"/>
    <p:sldId id="442" r:id="rId11"/>
    <p:sldId id="443" r:id="rId12"/>
    <p:sldId id="444" r:id="rId13"/>
    <p:sldId id="427" r:id="rId14"/>
    <p:sldId id="429" r:id="rId15"/>
    <p:sldId id="451" r:id="rId16"/>
    <p:sldId id="452" r:id="rId17"/>
    <p:sldId id="453" r:id="rId18"/>
    <p:sldId id="454" r:id="rId19"/>
    <p:sldId id="430" r:id="rId20"/>
    <p:sldId id="399" r:id="rId21"/>
  </p:sldIdLst>
  <p:sldSz cx="12169775" cy="7021513"/>
  <p:notesSz cx="6858000" cy="9144000"/>
  <p:defaultTextStyle>
    <a:defPPr>
      <a:defRPr lang="ru-RU"/>
    </a:defPPr>
    <a:lvl1pPr marL="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1pPr>
    <a:lvl2pPr marL="547987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2pPr>
    <a:lvl3pPr marL="109597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3pPr>
    <a:lvl4pPr marL="1643959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4pPr>
    <a:lvl5pPr marL="2191944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5pPr>
    <a:lvl6pPr marL="2739928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6pPr>
    <a:lvl7pPr marL="3287915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7pPr>
    <a:lvl8pPr marL="3835900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8pPr>
    <a:lvl9pPr marL="4383886" algn="l" defTabSz="1095975" rtl="0" eaLnBrk="1" latinLnBrk="0" hangingPunct="1">
      <a:defRPr sz="21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6" d="100"/>
          <a:sy n="66" d="100"/>
        </p:scale>
        <p:origin x="-324" y="-108"/>
      </p:cViewPr>
      <p:guideLst>
        <p:guide orient="horz" pos="2212"/>
        <p:guide pos="3833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D688813-52B9-43E3-8D26-487D677443D8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57200" y="685800"/>
            <a:ext cx="59436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44C7D7E-D05D-41A6-BE46-D5DFA5AE9DD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6923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384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0762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7686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4609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152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198448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5370" algn="l" defTabSz="913842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2</a:t>
            </a:fld>
            <a:endParaRPr lang="ru-RU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11</a:t>
            </a:fld>
            <a:endParaRPr lang="ru-RU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12</a:t>
            </a:fld>
            <a:endParaRPr lang="ru-RU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13</a:t>
            </a:fld>
            <a:endParaRPr lang="ru-RU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14</a:t>
            </a:fld>
            <a:endParaRPr lang="ru-RU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15</a:t>
            </a:fld>
            <a:endParaRPr lang="ru-RU"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16</a:t>
            </a:fld>
            <a:endParaRPr lang="ru-RU"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17</a:t>
            </a:fld>
            <a:endParaRPr lang="ru-RU"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18</a:t>
            </a:fld>
            <a:endParaRPr lang="ru-RU"/>
          </a:p>
        </p:txBody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19</a:t>
            </a:fld>
            <a:endParaRPr lang="ru-RU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3</a:t>
            </a:fld>
            <a:endParaRPr lang="ru-RU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4</a:t>
            </a:fld>
            <a:endParaRPr lang="ru-RU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5</a:t>
            </a:fld>
            <a:endParaRPr lang="ru-RU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6</a:t>
            </a:fld>
            <a:endParaRPr lang="ru-RU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7</a:t>
            </a:fld>
            <a:endParaRPr lang="ru-RU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8</a:t>
            </a:fld>
            <a:endParaRPr lang="ru-RU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9</a:t>
            </a:fld>
            <a:endParaRPr lang="ru-RU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>
          <a:xfrm>
            <a:off x="457200" y="685800"/>
            <a:ext cx="5943600" cy="3429000"/>
          </a:xfrm>
        </p:spPr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Пытались </a:t>
            </a:r>
            <a:r>
              <a:rPr lang="ru-RU" dirty="0" err="1" smtClean="0"/>
              <a:t>взаимосвязьвеществ</a:t>
            </a:r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44C7D7E-D05D-41A6-BE46-D5DFA5AE9DD5}" type="slidenum">
              <a:rPr lang="ru-RU" smtClean="0"/>
              <a:pPr/>
              <a:t>10</a:t>
            </a:fld>
            <a:endParaRPr lang="ru-RU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2733" y="2181226"/>
            <a:ext cx="10344309" cy="150507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5466" y="3978857"/>
            <a:ext cx="8518843" cy="1794387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547987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109597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643959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2191944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73992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328791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8359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438388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23087" y="281187"/>
            <a:ext cx="2738199" cy="5991041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8490" y="281187"/>
            <a:ext cx="8011769" cy="5991041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2739" y="286638"/>
            <a:ext cx="10344310" cy="83705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273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2371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34697" y="1430317"/>
            <a:ext cx="3322349" cy="3488681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273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2371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34697" y="5099321"/>
            <a:ext cx="3322349" cy="981714"/>
          </a:xfrm>
        </p:spPr>
        <p:txBody>
          <a:bodyPr>
            <a:noAutofit/>
          </a:bodyPr>
          <a:lstStyle>
            <a:lvl1pPr marL="0" indent="0">
              <a:buNone/>
              <a:defRPr sz="1300"/>
            </a:lvl1pPr>
            <a:lvl2pPr marL="153419" indent="-153419">
              <a:buFont typeface="Arial" panose="020B0604020202020204" pitchFamily="34" charset="0"/>
              <a:buChar char="•"/>
              <a:defRPr sz="1300"/>
            </a:lvl2pPr>
            <a:lvl3pPr marL="306835" indent="-153419">
              <a:defRPr sz="1300"/>
            </a:lvl3pPr>
            <a:lvl4pPr marL="536964" indent="-230126">
              <a:defRPr sz="1300"/>
            </a:lvl4pPr>
            <a:lvl5pPr marL="767092" indent="-230126">
              <a:defRPr sz="13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2739" y="955711"/>
            <a:ext cx="10344310" cy="41609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="" xmlns:p14="http://schemas.microsoft.com/office/powerpoint/2010/main" val="323486926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>
  <p:cSld name="Two Content"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41086" y="1160211"/>
            <a:ext cx="11927185" cy="5732632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7" name="bg object 17"/>
          <p:cNvSpPr/>
          <p:nvPr/>
        </p:nvSpPr>
        <p:spPr>
          <a:xfrm>
            <a:off x="141105" y="153987"/>
            <a:ext cx="11927185" cy="928871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56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523688" y="1559664"/>
            <a:ext cx="3850634" cy="466188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0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6267451" y="1614947"/>
            <a:ext cx="5293853" cy="60016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pPr/>
              <a:t>10/28/2020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rPr/>
              <a:pPr/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xmlns="" val="3707351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1328" y="4511972"/>
            <a:ext cx="10344309" cy="1394550"/>
          </a:xfrm>
        </p:spPr>
        <p:txBody>
          <a:bodyPr anchor="t"/>
          <a:lstStyle>
            <a:lvl1pPr algn="l">
              <a:defRPr sz="48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1328" y="2976020"/>
            <a:ext cx="10344309" cy="1535955"/>
          </a:xfrm>
        </p:spPr>
        <p:txBody>
          <a:bodyPr anchor="b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547987" indent="0">
              <a:buNone/>
              <a:defRPr sz="2100">
                <a:solidFill>
                  <a:schemeClr val="tx1">
                    <a:tint val="75000"/>
                  </a:schemeClr>
                </a:solidFill>
              </a:defRPr>
            </a:lvl2pPr>
            <a:lvl3pPr marL="1095975" indent="0">
              <a:buNone/>
              <a:defRPr sz="1900">
                <a:solidFill>
                  <a:schemeClr val="tx1">
                    <a:tint val="75000"/>
                  </a:schemeClr>
                </a:solidFill>
              </a:defRPr>
            </a:lvl3pPr>
            <a:lvl4pPr marL="1643959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4pPr>
            <a:lvl5pPr marL="2191944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5pPr>
            <a:lvl6pPr marL="2739928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6pPr>
            <a:lvl7pPr marL="3287915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7pPr>
            <a:lvl8pPr marL="3835900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8pPr>
            <a:lvl9pPr marL="4383886" indent="0">
              <a:buNone/>
              <a:defRPr sz="17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608489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186302" y="1638354"/>
            <a:ext cx="5374984" cy="4633874"/>
          </a:xfrm>
        </p:spPr>
        <p:txBody>
          <a:bodyPr/>
          <a:lstStyle>
            <a:lvl1pPr>
              <a:defRPr sz="3400"/>
            </a:lvl1pPr>
            <a:lvl2pPr>
              <a:defRPr sz="3000"/>
            </a:lvl2pPr>
            <a:lvl3pPr>
              <a:defRPr sz="2400"/>
            </a:lvl3pPr>
            <a:lvl4pPr>
              <a:defRPr sz="2100"/>
            </a:lvl4pPr>
            <a:lvl5pPr>
              <a:defRPr sz="2100"/>
            </a:lvl5pPr>
            <a:lvl6pPr>
              <a:defRPr sz="2100"/>
            </a:lvl6pPr>
            <a:lvl7pPr>
              <a:defRPr sz="2100"/>
            </a:lvl7pPr>
            <a:lvl8pPr>
              <a:defRPr sz="2100"/>
            </a:lvl8pPr>
            <a:lvl9pPr>
              <a:defRPr sz="21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571713"/>
            <a:ext cx="5377097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608489" y="2226731"/>
            <a:ext cx="5377097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82077" y="1571713"/>
            <a:ext cx="5379210" cy="655016"/>
          </a:xfrm>
        </p:spPr>
        <p:txBody>
          <a:bodyPr anchor="b"/>
          <a:lstStyle>
            <a:lvl1pPr marL="0" indent="0">
              <a:buNone/>
              <a:defRPr sz="3000" b="1"/>
            </a:lvl1pPr>
            <a:lvl2pPr marL="547987" indent="0">
              <a:buNone/>
              <a:defRPr sz="2400" b="1"/>
            </a:lvl2pPr>
            <a:lvl3pPr marL="1095975" indent="0">
              <a:buNone/>
              <a:defRPr sz="2100" b="1"/>
            </a:lvl3pPr>
            <a:lvl4pPr marL="1643959" indent="0">
              <a:buNone/>
              <a:defRPr sz="1900" b="1"/>
            </a:lvl4pPr>
            <a:lvl5pPr marL="2191944" indent="0">
              <a:buNone/>
              <a:defRPr sz="1900" b="1"/>
            </a:lvl5pPr>
            <a:lvl6pPr marL="2739928" indent="0">
              <a:buNone/>
              <a:defRPr sz="1900" b="1"/>
            </a:lvl6pPr>
            <a:lvl7pPr marL="3287915" indent="0">
              <a:buNone/>
              <a:defRPr sz="1900" b="1"/>
            </a:lvl7pPr>
            <a:lvl8pPr marL="3835900" indent="0">
              <a:buNone/>
              <a:defRPr sz="1900" b="1"/>
            </a:lvl8pPr>
            <a:lvl9pPr marL="4383886" indent="0">
              <a:buNone/>
              <a:defRPr sz="19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6182077" y="2226731"/>
            <a:ext cx="5379210" cy="4045497"/>
          </a:xfrm>
        </p:spPr>
        <p:txBody>
          <a:bodyPr/>
          <a:lstStyle>
            <a:lvl1pPr>
              <a:defRPr sz="3000"/>
            </a:lvl1pPr>
            <a:lvl2pPr>
              <a:defRPr sz="2400"/>
            </a:lvl2pPr>
            <a:lvl3pPr>
              <a:defRPr sz="2100"/>
            </a:lvl3pPr>
            <a:lvl4pPr>
              <a:defRPr sz="1900"/>
            </a:lvl4pPr>
            <a:lvl5pPr>
              <a:defRPr sz="1900"/>
            </a:lvl5pPr>
            <a:lvl6pPr>
              <a:defRPr sz="1900"/>
            </a:lvl6pPr>
            <a:lvl7pPr>
              <a:defRPr sz="1900"/>
            </a:lvl7pPr>
            <a:lvl8pPr>
              <a:defRPr sz="1900"/>
            </a:lvl8pPr>
            <a:lvl9pPr>
              <a:defRPr sz="19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79560"/>
            <a:ext cx="4003772" cy="1189756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58044" y="279567"/>
            <a:ext cx="6803242" cy="5992667"/>
          </a:xfrm>
        </p:spPr>
        <p:txBody>
          <a:bodyPr/>
          <a:lstStyle>
            <a:lvl1pPr>
              <a:defRPr sz="3800"/>
            </a:lvl1pPr>
            <a:lvl2pPr>
              <a:defRPr sz="3400"/>
            </a:lvl2pPr>
            <a:lvl3pPr>
              <a:defRPr sz="3000"/>
            </a:lvl3pPr>
            <a:lvl4pPr>
              <a:defRPr sz="2400"/>
            </a:lvl4pPr>
            <a:lvl5pPr>
              <a:defRPr sz="2400"/>
            </a:lvl5pPr>
            <a:lvl6pPr>
              <a:defRPr sz="2400"/>
            </a:lvl6pPr>
            <a:lvl7pPr>
              <a:defRPr sz="2400"/>
            </a:lvl7pPr>
            <a:lvl8pPr>
              <a:defRPr sz="2400"/>
            </a:lvl8pPr>
            <a:lvl9pPr>
              <a:defRPr sz="24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8489" y="1469317"/>
            <a:ext cx="4003772" cy="4802910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5361" y="4915059"/>
            <a:ext cx="7301865" cy="580251"/>
          </a:xfrm>
        </p:spPr>
        <p:txBody>
          <a:bodyPr anchor="b"/>
          <a:lstStyle>
            <a:lvl1pPr algn="l">
              <a:defRPr sz="24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5361" y="627385"/>
            <a:ext cx="7301865" cy="4212908"/>
          </a:xfrm>
        </p:spPr>
        <p:txBody>
          <a:bodyPr/>
          <a:lstStyle>
            <a:lvl1pPr marL="0" indent="0">
              <a:buNone/>
              <a:defRPr sz="3800"/>
            </a:lvl1pPr>
            <a:lvl2pPr marL="547987" indent="0">
              <a:buNone/>
              <a:defRPr sz="3400"/>
            </a:lvl2pPr>
            <a:lvl3pPr marL="1095975" indent="0">
              <a:buNone/>
              <a:defRPr sz="3000"/>
            </a:lvl3pPr>
            <a:lvl4pPr marL="1643959" indent="0">
              <a:buNone/>
              <a:defRPr sz="2400"/>
            </a:lvl4pPr>
            <a:lvl5pPr marL="2191944" indent="0">
              <a:buNone/>
              <a:defRPr sz="2400"/>
            </a:lvl5pPr>
            <a:lvl6pPr marL="2739928" indent="0">
              <a:buNone/>
              <a:defRPr sz="2400"/>
            </a:lvl6pPr>
            <a:lvl7pPr marL="3287915" indent="0">
              <a:buNone/>
              <a:defRPr sz="2400"/>
            </a:lvl7pPr>
            <a:lvl8pPr marL="3835900" indent="0">
              <a:buNone/>
              <a:defRPr sz="2400"/>
            </a:lvl8pPr>
            <a:lvl9pPr marL="4383886" indent="0">
              <a:buNone/>
              <a:defRPr sz="24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5361" y="5495312"/>
            <a:ext cx="7301865" cy="824051"/>
          </a:xfrm>
        </p:spPr>
        <p:txBody>
          <a:bodyPr/>
          <a:lstStyle>
            <a:lvl1pPr marL="0" indent="0">
              <a:buNone/>
              <a:defRPr sz="1700"/>
            </a:lvl1pPr>
            <a:lvl2pPr marL="547987" indent="0">
              <a:buNone/>
              <a:defRPr sz="1300"/>
            </a:lvl2pPr>
            <a:lvl3pPr marL="1095975" indent="0">
              <a:buNone/>
              <a:defRPr sz="1200"/>
            </a:lvl3pPr>
            <a:lvl4pPr marL="1643959" indent="0">
              <a:buNone/>
              <a:defRPr sz="1100"/>
            </a:lvl4pPr>
            <a:lvl5pPr marL="2191944" indent="0">
              <a:buNone/>
              <a:defRPr sz="1100"/>
            </a:lvl5pPr>
            <a:lvl6pPr marL="2739928" indent="0">
              <a:buNone/>
              <a:defRPr sz="1100"/>
            </a:lvl6pPr>
            <a:lvl7pPr marL="3287915" indent="0">
              <a:buNone/>
              <a:defRPr sz="1100"/>
            </a:lvl7pPr>
            <a:lvl8pPr marL="3835900" indent="0">
              <a:buNone/>
              <a:defRPr sz="1100"/>
            </a:lvl8pPr>
            <a:lvl9pPr marL="4383886" indent="0">
              <a:buNone/>
              <a:defRPr sz="11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489" y="281186"/>
            <a:ext cx="10952798" cy="1170252"/>
          </a:xfrm>
          <a:prstGeom prst="rect">
            <a:avLst/>
          </a:prstGeom>
        </p:spPr>
        <p:txBody>
          <a:bodyPr vert="horz" lIns="109597" tIns="54799" rIns="109597" bIns="54799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8489" y="1638354"/>
            <a:ext cx="10952798" cy="4633874"/>
          </a:xfrm>
          <a:prstGeom prst="rect">
            <a:avLst/>
          </a:prstGeom>
        </p:spPr>
        <p:txBody>
          <a:bodyPr vert="horz" lIns="109597" tIns="54799" rIns="109597" bIns="54799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8489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l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28.10.2020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58007" y="6507903"/>
            <a:ext cx="3853762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ct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21672" y="6507903"/>
            <a:ext cx="2839614" cy="373831"/>
          </a:xfrm>
          <a:prstGeom prst="rect">
            <a:avLst/>
          </a:prstGeom>
        </p:spPr>
        <p:txBody>
          <a:bodyPr vert="horz" lIns="109597" tIns="54799" rIns="109597" bIns="54799" rtlCol="0" anchor="ctr"/>
          <a:lstStyle>
            <a:lvl1pPr algn="r">
              <a:defRPr sz="13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  <p:sldLayoutId id="2147483661" r:id="rId13"/>
  </p:sldLayoutIdLst>
  <p:txStyles>
    <p:titleStyle>
      <a:lvl1pPr algn="ctr" defTabSz="1095975" rtl="0" eaLnBrk="1" latinLnBrk="0" hangingPunct="1">
        <a:spcBef>
          <a:spcPct val="0"/>
        </a:spcBef>
        <a:buNone/>
        <a:defRPr sz="52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410988" indent="-410988" algn="l" defTabSz="1095975" rtl="0" eaLnBrk="1" latinLnBrk="0" hangingPunct="1">
        <a:spcBef>
          <a:spcPct val="20000"/>
        </a:spcBef>
        <a:buFont typeface="Arial" pitchFamily="34" charset="0"/>
        <a:buChar char="•"/>
        <a:defRPr sz="3800" kern="1200">
          <a:solidFill>
            <a:schemeClr val="tx1"/>
          </a:solidFill>
          <a:latin typeface="+mn-lt"/>
          <a:ea typeface="+mn-ea"/>
          <a:cs typeface="+mn-cs"/>
        </a:defRPr>
      </a:lvl1pPr>
      <a:lvl2pPr marL="890476" indent="-342492" algn="l" defTabSz="1095975" rtl="0" eaLnBrk="1" latinLnBrk="0" hangingPunct="1">
        <a:spcBef>
          <a:spcPct val="20000"/>
        </a:spcBef>
        <a:buFont typeface="Arial" pitchFamily="34" charset="0"/>
        <a:buChar char="–"/>
        <a:defRPr sz="3400" kern="1200">
          <a:solidFill>
            <a:schemeClr val="tx1"/>
          </a:solidFill>
          <a:latin typeface="+mn-lt"/>
          <a:ea typeface="+mn-ea"/>
          <a:cs typeface="+mn-cs"/>
        </a:defRPr>
      </a:lvl2pPr>
      <a:lvl3pPr marL="1369966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3000" kern="1200">
          <a:solidFill>
            <a:schemeClr val="tx1"/>
          </a:solidFill>
          <a:latin typeface="+mn-lt"/>
          <a:ea typeface="+mn-ea"/>
          <a:cs typeface="+mn-cs"/>
        </a:defRPr>
      </a:lvl3pPr>
      <a:lvl4pPr marL="1917951" indent="-273993" algn="l" defTabSz="1095975" rtl="0" eaLnBrk="1" latinLnBrk="0" hangingPunct="1">
        <a:spcBef>
          <a:spcPct val="20000"/>
        </a:spcBef>
        <a:buFont typeface="Arial" pitchFamily="34" charset="0"/>
        <a:buChar char="–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65935" indent="-273993" algn="l" defTabSz="1095975" rtl="0" eaLnBrk="1" latinLnBrk="0" hangingPunct="1">
        <a:spcBef>
          <a:spcPct val="20000"/>
        </a:spcBef>
        <a:buFont typeface="Arial" pitchFamily="34" charset="0"/>
        <a:buChar char="»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13922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561907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109895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657879" indent="-273993" algn="l" defTabSz="1095975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1pPr>
      <a:lvl2pPr marL="547987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109597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643959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4pPr>
      <a:lvl5pPr marL="2191944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5pPr>
      <a:lvl6pPr marL="2739928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6pPr>
      <a:lvl7pPr marL="3287915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7pPr>
      <a:lvl8pPr marL="3835900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8pPr>
      <a:lvl9pPr marL="4383886" algn="l" defTabSz="1095975" rtl="0" eaLnBrk="1" latinLnBrk="0" hangingPunct="1">
        <a:defRPr sz="21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5" Type="http://schemas.openxmlformats.org/officeDocument/2006/relationships/image" Target="../media/image4.jpe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3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13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3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3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3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3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3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8.jpeg"/><Relationship Id="rId5" Type="http://schemas.openxmlformats.org/officeDocument/2006/relationships/image" Target="../media/image7.jpeg"/><Relationship Id="rId4" Type="http://schemas.openxmlformats.org/officeDocument/2006/relationships/image" Target="../media/image6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3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/>
            </a:extLst>
          </p:cNvPr>
          <p:cNvSpPr/>
          <p:nvPr/>
        </p:nvSpPr>
        <p:spPr>
          <a:xfrm>
            <a:off x="3169" y="3255"/>
            <a:ext cx="12152345" cy="2208850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15" name="object 4">
            <a:extLst>
              <a:ext uri="{FF2B5EF4-FFF2-40B4-BE49-F238E27FC236}"/>
            </a:extLst>
          </p:cNvPr>
          <p:cNvSpPr txBox="1"/>
          <p:nvPr/>
        </p:nvSpPr>
        <p:spPr>
          <a:xfrm>
            <a:off x="1369980" y="1653371"/>
            <a:ext cx="7215238" cy="6326389"/>
          </a:xfrm>
          <a:prstGeom prst="rect">
            <a:avLst/>
          </a:prstGeom>
        </p:spPr>
        <p:txBody>
          <a:bodyPr wrap="square" lIns="0" tIns="29505" rIns="0" bIns="0">
            <a:spAutoFit/>
          </a:bodyPr>
          <a:lstStyle/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uz-Cyrl-UZ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lnSpc>
                <a:spcPts val="4132"/>
              </a:lnSpc>
              <a:spcBef>
                <a:spcPts val="232"/>
              </a:spcBef>
              <a:defRPr/>
            </a:pPr>
            <a:r>
              <a:rPr lang="uz-Cyrl-UZ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Тема :</a:t>
            </a:r>
            <a:r>
              <a:rPr lang="en-US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 </a:t>
            </a:r>
            <a:endParaRPr lang="ru-RU" sz="4000" b="1" dirty="0" smtClean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lnSpc>
                <a:spcPts val="4132"/>
              </a:lnSpc>
              <a:spcBef>
                <a:spcPts val="232"/>
              </a:spcBef>
              <a:defRPr/>
            </a:pPr>
            <a:r>
              <a:rPr lang="ru-RU" sz="4000" b="1" dirty="0" smtClean="0">
                <a:solidFill>
                  <a:srgbClr val="2365C7"/>
                </a:solidFill>
                <a:latin typeface="Arial" pitchFamily="34" charset="0"/>
                <a:cs typeface="Arial" pitchFamily="34" charset="0"/>
              </a:rPr>
              <a:t>Составление окислительно-восстановительные реакции.</a:t>
            </a:r>
            <a:endParaRPr lang="ru-RU" sz="4000" b="1" dirty="0">
              <a:solidFill>
                <a:srgbClr val="2365C7"/>
              </a:solidFill>
              <a:latin typeface="Arial" pitchFamily="34" charset="0"/>
              <a:cs typeface="Arial" pitchFamily="34" charset="0"/>
            </a:endParaRPr>
          </a:p>
          <a:p>
            <a:pPr marL="38898">
              <a:lnSpc>
                <a:spcPts val="4132"/>
              </a:lnSpc>
              <a:spcBef>
                <a:spcPts val="232"/>
              </a:spcBef>
              <a:defRPr/>
            </a:pPr>
            <a:endParaRPr lang="uz-Cyrl-UZ" sz="2400" b="1" dirty="0">
              <a:solidFill>
                <a:srgbClr val="2365C7"/>
              </a:solidFill>
              <a:latin typeface="Times New Roman" pitchFamily="18" charset="0"/>
              <a:cs typeface="Times New Roman" pitchFamily="18" charset="0"/>
            </a:endParaRPr>
          </a:p>
          <a:p>
            <a:pPr marL="38898" algn="ctr">
              <a:lnSpc>
                <a:spcPts val="4132"/>
              </a:lnSpc>
              <a:spcBef>
                <a:spcPts val="232"/>
              </a:spcBef>
              <a:defRPr/>
            </a:pPr>
            <a:endParaRPr lang="ru-RU" altLang="ru-RU" sz="2400" b="1" i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68400" algn="ctr">
              <a:lnSpc>
                <a:spcPts val="4289"/>
              </a:lnSpc>
              <a:spcBef>
                <a:spcPts val="2599"/>
              </a:spcBef>
              <a:defRPr/>
            </a:pPr>
            <a:endParaRPr lang="uz-Cyrl-UZ" sz="2400" dirty="0">
              <a:solidFill>
                <a:srgbClr val="373435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object 5">
            <a:extLst>
              <a:ext uri="{FF2B5EF4-FFF2-40B4-BE49-F238E27FC236}"/>
            </a:extLst>
          </p:cNvPr>
          <p:cNvSpPr/>
          <p:nvPr/>
        </p:nvSpPr>
        <p:spPr>
          <a:xfrm>
            <a:off x="369853" y="3367880"/>
            <a:ext cx="725751" cy="235745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lIns="0" tIns="0" rIns="0" bIns="0"/>
          <a:lstStyle/>
          <a:p>
            <a:pPr>
              <a:defRPr/>
            </a:pPr>
            <a:endParaRPr sz="2400"/>
          </a:p>
        </p:txBody>
      </p:sp>
      <p:sp>
        <p:nvSpPr>
          <p:cNvPr id="25" name="object 2">
            <a:extLst>
              <a:ext uri="{FF2B5EF4-FFF2-40B4-BE49-F238E27FC236}"/>
            </a:extLst>
          </p:cNvPr>
          <p:cNvSpPr txBox="1">
            <a:spLocks/>
          </p:cNvSpPr>
          <p:nvPr/>
        </p:nvSpPr>
        <p:spPr>
          <a:xfrm>
            <a:off x="1847653" y="487607"/>
            <a:ext cx="4308674" cy="1292177"/>
          </a:xfrm>
          <a:prstGeom prst="rect">
            <a:avLst/>
          </a:prstGeom>
        </p:spPr>
        <p:txBody>
          <a:bodyPr wrap="square" lIns="0" tIns="30891" rIns="0" bIns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61" defTabSz="1934242">
              <a:spcBef>
                <a:spcPts val="240"/>
              </a:spcBef>
              <a:defRPr/>
            </a:pPr>
            <a:r>
              <a:rPr lang="uz-Cyrl-UZ" sz="8100" kern="0" spc="21" dirty="0" smtClean="0">
                <a:solidFill>
                  <a:sysClr val="window" lastClr="FFFFFF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Химия </a:t>
            </a:r>
            <a:endParaRPr lang="uz-Cyrl-UZ" sz="8100" kern="0" spc="21" dirty="0">
              <a:solidFill>
                <a:sysClr val="window" lastClr="FFFFFF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6" name="object 11">
            <a:extLst>
              <a:ext uri="{FF2B5EF4-FFF2-40B4-BE49-F238E27FC236}"/>
            </a:extLst>
          </p:cNvPr>
          <p:cNvSpPr/>
          <p:nvPr/>
        </p:nvSpPr>
        <p:spPr>
          <a:xfrm>
            <a:off x="1041087" y="598129"/>
            <a:ext cx="240860" cy="508735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7" name="object 12">
            <a:extLst>
              <a:ext uri="{FF2B5EF4-FFF2-40B4-BE49-F238E27FC236}"/>
            </a:extLst>
          </p:cNvPr>
          <p:cNvSpPr/>
          <p:nvPr/>
        </p:nvSpPr>
        <p:spPr>
          <a:xfrm>
            <a:off x="1163101" y="918324"/>
            <a:ext cx="451613" cy="616007"/>
          </a:xfrm>
          <a:custGeom>
            <a:avLst/>
            <a:gdLst/>
            <a:ahLst/>
            <a:cxnLst/>
            <a:rect l="l" t="t" r="r" b="b"/>
            <a:pathLst>
              <a:path w="213359" h="284480">
                <a:moveTo>
                  <a:pt x="138573" y="0"/>
                </a:moveTo>
                <a:lnTo>
                  <a:pt x="73845" y="0"/>
                </a:lnTo>
                <a:lnTo>
                  <a:pt x="66311" y="1380"/>
                </a:lnTo>
                <a:lnTo>
                  <a:pt x="60292" y="5191"/>
                </a:lnTo>
                <a:lnTo>
                  <a:pt x="56302" y="10942"/>
                </a:lnTo>
                <a:lnTo>
                  <a:pt x="55041" y="17230"/>
                </a:lnTo>
                <a:lnTo>
                  <a:pt x="54958" y="27298"/>
                </a:lnTo>
                <a:lnTo>
                  <a:pt x="61212" y="34757"/>
                </a:lnTo>
                <a:lnTo>
                  <a:pt x="69683" y="36658"/>
                </a:lnTo>
                <a:lnTo>
                  <a:pt x="69683" y="80002"/>
                </a:lnTo>
                <a:lnTo>
                  <a:pt x="6603" y="211507"/>
                </a:lnTo>
                <a:lnTo>
                  <a:pt x="0" y="236544"/>
                </a:lnTo>
                <a:lnTo>
                  <a:pt x="6546" y="260064"/>
                </a:lnTo>
                <a:lnTo>
                  <a:pt x="23619" y="277514"/>
                </a:lnTo>
                <a:lnTo>
                  <a:pt x="48583" y="284342"/>
                </a:lnTo>
                <a:lnTo>
                  <a:pt x="164190" y="284342"/>
                </a:lnTo>
                <a:lnTo>
                  <a:pt x="189161" y="277510"/>
                </a:lnTo>
                <a:lnTo>
                  <a:pt x="194858" y="271688"/>
                </a:lnTo>
                <a:lnTo>
                  <a:pt x="48583" y="271688"/>
                </a:lnTo>
                <a:lnTo>
                  <a:pt x="30127" y="266638"/>
                </a:lnTo>
                <a:lnTo>
                  <a:pt x="17508" y="253735"/>
                </a:lnTo>
                <a:lnTo>
                  <a:pt x="12672" y="236350"/>
                </a:lnTo>
                <a:lnTo>
                  <a:pt x="17554" y="217850"/>
                </a:lnTo>
                <a:lnTo>
                  <a:pt x="75807" y="117302"/>
                </a:lnTo>
                <a:lnTo>
                  <a:pt x="78923" y="108660"/>
                </a:lnTo>
                <a:lnTo>
                  <a:pt x="80936" y="97586"/>
                </a:lnTo>
                <a:lnTo>
                  <a:pt x="82017" y="87044"/>
                </a:lnTo>
                <a:lnTo>
                  <a:pt x="82340" y="80002"/>
                </a:lnTo>
                <a:lnTo>
                  <a:pt x="82340" y="37127"/>
                </a:lnTo>
                <a:lnTo>
                  <a:pt x="102619" y="37127"/>
                </a:lnTo>
                <a:lnTo>
                  <a:pt x="105456" y="34293"/>
                </a:lnTo>
                <a:lnTo>
                  <a:pt x="105337" y="27179"/>
                </a:lnTo>
                <a:lnTo>
                  <a:pt x="102623" y="24469"/>
                </a:lnTo>
                <a:lnTo>
                  <a:pt x="70352" y="24469"/>
                </a:lnTo>
                <a:lnTo>
                  <a:pt x="67515" y="21631"/>
                </a:lnTo>
                <a:lnTo>
                  <a:pt x="67515" y="14375"/>
                </a:lnTo>
                <a:lnTo>
                  <a:pt x="70795" y="12658"/>
                </a:lnTo>
                <a:lnTo>
                  <a:pt x="156737" y="12658"/>
                </a:lnTo>
                <a:lnTo>
                  <a:pt x="156164" y="10394"/>
                </a:lnTo>
                <a:lnTo>
                  <a:pt x="152018" y="4932"/>
                </a:lnTo>
                <a:lnTo>
                  <a:pt x="145979" y="1311"/>
                </a:lnTo>
                <a:lnTo>
                  <a:pt x="138573" y="0"/>
                </a:lnTo>
                <a:close/>
              </a:path>
              <a:path w="213359" h="284480">
                <a:moveTo>
                  <a:pt x="156737" y="12658"/>
                </a:moveTo>
                <a:lnTo>
                  <a:pt x="141675" y="12658"/>
                </a:lnTo>
                <a:lnTo>
                  <a:pt x="145084" y="14273"/>
                </a:lnTo>
                <a:lnTo>
                  <a:pt x="145223" y="17230"/>
                </a:lnTo>
                <a:lnTo>
                  <a:pt x="145260" y="21631"/>
                </a:lnTo>
                <a:lnTo>
                  <a:pt x="142421" y="24469"/>
                </a:lnTo>
                <a:lnTo>
                  <a:pt x="120911" y="24469"/>
                </a:lnTo>
                <a:lnTo>
                  <a:pt x="118197" y="27179"/>
                </a:lnTo>
                <a:lnTo>
                  <a:pt x="118077" y="34293"/>
                </a:lnTo>
                <a:lnTo>
                  <a:pt x="120911" y="37127"/>
                </a:lnTo>
                <a:lnTo>
                  <a:pt x="130432" y="37127"/>
                </a:lnTo>
                <a:lnTo>
                  <a:pt x="130432" y="80002"/>
                </a:lnTo>
                <a:lnTo>
                  <a:pt x="195218" y="217850"/>
                </a:lnTo>
                <a:lnTo>
                  <a:pt x="200103" y="236350"/>
                </a:lnTo>
                <a:lnTo>
                  <a:pt x="195264" y="253741"/>
                </a:lnTo>
                <a:lnTo>
                  <a:pt x="182645" y="266640"/>
                </a:lnTo>
                <a:lnTo>
                  <a:pt x="164190" y="271688"/>
                </a:lnTo>
                <a:lnTo>
                  <a:pt x="194858" y="271688"/>
                </a:lnTo>
                <a:lnTo>
                  <a:pt x="206234" y="260054"/>
                </a:lnTo>
                <a:lnTo>
                  <a:pt x="212780" y="236544"/>
                </a:lnTo>
                <a:lnTo>
                  <a:pt x="206170" y="211507"/>
                </a:lnTo>
                <a:lnTo>
                  <a:pt x="147916" y="110956"/>
                </a:lnTo>
                <a:lnTo>
                  <a:pt x="146077" y="105444"/>
                </a:lnTo>
                <a:lnTo>
                  <a:pt x="144537" y="97008"/>
                </a:lnTo>
                <a:lnTo>
                  <a:pt x="143479" y="87808"/>
                </a:lnTo>
                <a:lnTo>
                  <a:pt x="143086" y="80002"/>
                </a:lnTo>
                <a:lnTo>
                  <a:pt x="143086" y="36658"/>
                </a:lnTo>
                <a:lnTo>
                  <a:pt x="151561" y="34757"/>
                </a:lnTo>
                <a:lnTo>
                  <a:pt x="157815" y="27298"/>
                </a:lnTo>
                <a:lnTo>
                  <a:pt x="157893" y="17230"/>
                </a:lnTo>
                <a:lnTo>
                  <a:pt x="156737" y="12658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8" name="object 13">
            <a:extLst>
              <a:ext uri="{FF2B5EF4-FFF2-40B4-BE49-F238E27FC236}"/>
            </a:extLst>
          </p:cNvPr>
          <p:cNvSpPr/>
          <p:nvPr/>
        </p:nvSpPr>
        <p:spPr>
          <a:xfrm>
            <a:off x="1218563" y="1285653"/>
            <a:ext cx="339106" cy="193416"/>
          </a:xfrm>
          <a:prstGeom prst="rect">
            <a:avLst/>
          </a:prstGeom>
          <a:blipFill>
            <a:blip r:embed="rId3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29" name="object 14">
            <a:extLst>
              <a:ext uri="{FF2B5EF4-FFF2-40B4-BE49-F238E27FC236}"/>
            </a:extLst>
          </p:cNvPr>
          <p:cNvSpPr/>
          <p:nvPr/>
        </p:nvSpPr>
        <p:spPr>
          <a:xfrm>
            <a:off x="700403" y="918326"/>
            <a:ext cx="473797" cy="617632"/>
          </a:xfrm>
          <a:custGeom>
            <a:avLst/>
            <a:gdLst/>
            <a:ahLst/>
            <a:cxnLst/>
            <a:rect l="l" t="t" r="r" b="b"/>
            <a:pathLst>
              <a:path w="224154" h="285115">
                <a:moveTo>
                  <a:pt x="143981" y="0"/>
                </a:moveTo>
                <a:lnTo>
                  <a:pt x="74177" y="0"/>
                </a:lnTo>
                <a:lnTo>
                  <a:pt x="69411" y="1973"/>
                </a:lnTo>
                <a:lnTo>
                  <a:pt x="62240" y="9147"/>
                </a:lnTo>
                <a:lnTo>
                  <a:pt x="60267" y="13910"/>
                </a:lnTo>
                <a:lnTo>
                  <a:pt x="60267" y="24055"/>
                </a:lnTo>
                <a:lnTo>
                  <a:pt x="62240" y="28821"/>
                </a:lnTo>
                <a:lnTo>
                  <a:pt x="68406" y="34988"/>
                </a:lnTo>
                <a:lnTo>
                  <a:pt x="71607" y="36720"/>
                </a:lnTo>
                <a:lnTo>
                  <a:pt x="75085" y="37494"/>
                </a:lnTo>
                <a:lnTo>
                  <a:pt x="75048" y="67359"/>
                </a:lnTo>
                <a:lnTo>
                  <a:pt x="44385" y="83762"/>
                </a:lnTo>
                <a:lnTo>
                  <a:pt x="20689" y="108191"/>
                </a:lnTo>
                <a:lnTo>
                  <a:pt x="5413" y="138604"/>
                </a:lnTo>
                <a:lnTo>
                  <a:pt x="0" y="172968"/>
                </a:lnTo>
                <a:lnTo>
                  <a:pt x="8792" y="216446"/>
                </a:lnTo>
                <a:lnTo>
                  <a:pt x="32765" y="251986"/>
                </a:lnTo>
                <a:lnTo>
                  <a:pt x="68303" y="275966"/>
                </a:lnTo>
                <a:lnTo>
                  <a:pt x="111791" y="284764"/>
                </a:lnTo>
                <a:lnTo>
                  <a:pt x="112158" y="284764"/>
                </a:lnTo>
                <a:lnTo>
                  <a:pt x="155489" y="275855"/>
                </a:lnTo>
                <a:lnTo>
                  <a:pt x="161012" y="272110"/>
                </a:lnTo>
                <a:lnTo>
                  <a:pt x="112115" y="272110"/>
                </a:lnTo>
                <a:lnTo>
                  <a:pt x="73492" y="264406"/>
                </a:lnTo>
                <a:lnTo>
                  <a:pt x="41867" y="243186"/>
                </a:lnTo>
                <a:lnTo>
                  <a:pt x="20502" y="211642"/>
                </a:lnTo>
                <a:lnTo>
                  <a:pt x="12657" y="172966"/>
                </a:lnTo>
                <a:lnTo>
                  <a:pt x="17458" y="142490"/>
                </a:lnTo>
                <a:lnTo>
                  <a:pt x="31006" y="115519"/>
                </a:lnTo>
                <a:lnTo>
                  <a:pt x="52017" y="93857"/>
                </a:lnTo>
                <a:lnTo>
                  <a:pt x="79210" y="79311"/>
                </a:lnTo>
                <a:lnTo>
                  <a:pt x="84316" y="77537"/>
                </a:lnTo>
                <a:lnTo>
                  <a:pt x="87746" y="72731"/>
                </a:lnTo>
                <a:lnTo>
                  <a:pt x="87746" y="37969"/>
                </a:lnTo>
                <a:lnTo>
                  <a:pt x="102628" y="37959"/>
                </a:lnTo>
                <a:lnTo>
                  <a:pt x="105457" y="35133"/>
                </a:lnTo>
                <a:lnTo>
                  <a:pt x="105422" y="28112"/>
                </a:lnTo>
                <a:lnTo>
                  <a:pt x="102631" y="25312"/>
                </a:lnTo>
                <a:lnTo>
                  <a:pt x="75765" y="25300"/>
                </a:lnTo>
                <a:lnTo>
                  <a:pt x="72931" y="22467"/>
                </a:lnTo>
                <a:lnTo>
                  <a:pt x="72931" y="15501"/>
                </a:lnTo>
                <a:lnTo>
                  <a:pt x="75765" y="12665"/>
                </a:lnTo>
                <a:lnTo>
                  <a:pt x="162007" y="12658"/>
                </a:lnTo>
                <a:lnTo>
                  <a:pt x="161781" y="11563"/>
                </a:lnTo>
                <a:lnTo>
                  <a:pt x="157609" y="5533"/>
                </a:lnTo>
                <a:lnTo>
                  <a:pt x="151457" y="1481"/>
                </a:lnTo>
                <a:lnTo>
                  <a:pt x="143981" y="0"/>
                </a:lnTo>
                <a:close/>
              </a:path>
              <a:path w="224154" h="285115">
                <a:moveTo>
                  <a:pt x="162007" y="12658"/>
                </a:moveTo>
                <a:lnTo>
                  <a:pt x="147427" y="12658"/>
                </a:lnTo>
                <a:lnTo>
                  <a:pt x="150659" y="15314"/>
                </a:lnTo>
                <a:lnTo>
                  <a:pt x="150655" y="22467"/>
                </a:lnTo>
                <a:lnTo>
                  <a:pt x="147816" y="25300"/>
                </a:lnTo>
                <a:lnTo>
                  <a:pt x="144334" y="25312"/>
                </a:lnTo>
                <a:lnTo>
                  <a:pt x="120974" y="25312"/>
                </a:lnTo>
                <a:lnTo>
                  <a:pt x="118170" y="28112"/>
                </a:lnTo>
                <a:lnTo>
                  <a:pt x="118127" y="35133"/>
                </a:lnTo>
                <a:lnTo>
                  <a:pt x="120974" y="37969"/>
                </a:lnTo>
                <a:lnTo>
                  <a:pt x="135834" y="37969"/>
                </a:lnTo>
                <a:lnTo>
                  <a:pt x="135837" y="72731"/>
                </a:lnTo>
                <a:lnTo>
                  <a:pt x="139272" y="77537"/>
                </a:lnTo>
                <a:lnTo>
                  <a:pt x="144384" y="79319"/>
                </a:lnTo>
                <a:lnTo>
                  <a:pt x="171573" y="93864"/>
                </a:lnTo>
                <a:lnTo>
                  <a:pt x="192581" y="115525"/>
                </a:lnTo>
                <a:lnTo>
                  <a:pt x="206127" y="142494"/>
                </a:lnTo>
                <a:lnTo>
                  <a:pt x="210927" y="172968"/>
                </a:lnTo>
                <a:lnTo>
                  <a:pt x="203151" y="211424"/>
                </a:lnTo>
                <a:lnTo>
                  <a:pt x="181954" y="242909"/>
                </a:lnTo>
                <a:lnTo>
                  <a:pt x="150541" y="264209"/>
                </a:lnTo>
                <a:lnTo>
                  <a:pt x="112115" y="272110"/>
                </a:lnTo>
                <a:lnTo>
                  <a:pt x="161012" y="272110"/>
                </a:lnTo>
                <a:lnTo>
                  <a:pt x="190912" y="251836"/>
                </a:lnTo>
                <a:lnTo>
                  <a:pt x="214815" y="216333"/>
                </a:lnTo>
                <a:lnTo>
                  <a:pt x="223585" y="172966"/>
                </a:lnTo>
                <a:lnTo>
                  <a:pt x="218169" y="138601"/>
                </a:lnTo>
                <a:lnTo>
                  <a:pt x="202887" y="108188"/>
                </a:lnTo>
                <a:lnTo>
                  <a:pt x="179183" y="83761"/>
                </a:lnTo>
                <a:lnTo>
                  <a:pt x="148511" y="67359"/>
                </a:lnTo>
                <a:lnTo>
                  <a:pt x="148510" y="37494"/>
                </a:lnTo>
                <a:lnTo>
                  <a:pt x="156934" y="35618"/>
                </a:lnTo>
                <a:lnTo>
                  <a:pt x="163280" y="28155"/>
                </a:lnTo>
                <a:lnTo>
                  <a:pt x="163317" y="18982"/>
                </a:lnTo>
                <a:lnTo>
                  <a:pt x="162007" y="12658"/>
                </a:lnTo>
                <a:close/>
              </a:path>
              <a:path w="224154" h="285115">
                <a:moveTo>
                  <a:pt x="99154" y="37969"/>
                </a:moveTo>
                <a:lnTo>
                  <a:pt x="99017" y="37969"/>
                </a:lnTo>
                <a:lnTo>
                  <a:pt x="99154" y="37969"/>
                </a:lnTo>
                <a:close/>
              </a:path>
            </a:pathLst>
          </a:custGeom>
          <a:solidFill>
            <a:srgbClr val="00AEEF"/>
          </a:solid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30" name="object 15">
            <a:extLst>
              <a:ext uri="{FF2B5EF4-FFF2-40B4-BE49-F238E27FC236}"/>
            </a:extLst>
          </p:cNvPr>
          <p:cNvSpPr/>
          <p:nvPr/>
        </p:nvSpPr>
        <p:spPr>
          <a:xfrm>
            <a:off x="754274" y="1207636"/>
            <a:ext cx="364458" cy="271433"/>
          </a:xfrm>
          <a:prstGeom prst="rect">
            <a:avLst/>
          </a:prstGeom>
          <a:blipFill>
            <a:blip r:embed="rId4" cstate="print"/>
            <a:stretch>
              <a:fillRect/>
            </a:stretch>
          </a:blipFill>
        </p:spPr>
        <p:txBody>
          <a:bodyPr lIns="0" tIns="0" rIns="0" bIns="0"/>
          <a:lstStyle/>
          <a:p>
            <a:pPr defTabSz="1934242">
              <a:defRPr/>
            </a:pPr>
            <a:endParaRPr sz="38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4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9923029" y="493595"/>
            <a:ext cx="1274142" cy="1306744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400"/>
          </a:p>
        </p:txBody>
      </p:sp>
      <p:sp>
        <p:nvSpPr>
          <p:cNvPr id="18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0391865" y="538864"/>
            <a:ext cx="365764" cy="791156"/>
          </a:xfrm>
          <a:prstGeom prst="rect">
            <a:avLst/>
          </a:prstGeom>
        </p:spPr>
        <p:txBody>
          <a:bodyPr vert="horz" wrap="square" lIns="0" tIns="33972" rIns="0" bIns="0" rtlCol="0">
            <a:spAutoFit/>
          </a:bodyPr>
          <a:lstStyle/>
          <a:p>
            <a:pPr>
              <a:spcBef>
                <a:spcPts val="267"/>
              </a:spcBef>
            </a:pPr>
            <a:r>
              <a:rPr lang="en-US" sz="4800" b="1" spc="21" dirty="0" smtClean="0">
                <a:solidFill>
                  <a:srgbClr val="FEFEFE"/>
                </a:solidFill>
                <a:latin typeface="Arial"/>
                <a:cs typeface="Arial"/>
              </a:rPr>
              <a:t>8</a:t>
            </a:r>
            <a:endParaRPr sz="4800" dirty="0">
              <a:latin typeface="Arial"/>
              <a:cs typeface="Arial"/>
            </a:endParaRPr>
          </a:p>
        </p:txBody>
      </p:sp>
      <p:sp>
        <p:nvSpPr>
          <p:cNvPr id="19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0085415" y="1172726"/>
            <a:ext cx="1071570" cy="467669"/>
          </a:xfrm>
          <a:prstGeom prst="rect">
            <a:avLst/>
          </a:prstGeom>
        </p:spPr>
        <p:txBody>
          <a:bodyPr vert="horz" wrap="square" lIns="0" tIns="25816" rIns="0" bIns="0" rtlCol="0">
            <a:spAutoFit/>
          </a:bodyPr>
          <a:lstStyle/>
          <a:p>
            <a:pPr>
              <a:spcBef>
                <a:spcPts val="204"/>
              </a:spcBef>
            </a:pPr>
            <a:r>
              <a:rPr lang="ru-RU" sz="2800" b="1" spc="-11" dirty="0" smtClean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2800" b="1" dirty="0">
              <a:latin typeface="Arial"/>
              <a:cs typeface="Arial"/>
            </a:endParaRPr>
          </a:p>
        </p:txBody>
      </p:sp>
      <p:pic>
        <p:nvPicPr>
          <p:cNvPr id="20" name="Рисунок 19" descr="C:\Users\Windows 7\Desktop\Новая папка (7)\1576383007_5-6.jpg"/>
          <p:cNvPicPr/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8013714" y="3439318"/>
            <a:ext cx="3298587" cy="235745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369847" y="1367616"/>
            <a:ext cx="11501518" cy="3394472"/>
          </a:xfrm>
          <a:prstGeom prst="rect">
            <a:avLst/>
          </a:prstGeom>
        </p:spPr>
        <p:txBody>
          <a:bodyPr>
            <a:noAutofit/>
          </a:bodyPr>
          <a:lstStyle/>
          <a:p>
            <a:pPr lvl="0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1.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Записать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схему реакции, например: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lvl="0" algn="ctr">
              <a:buNone/>
            </a:pPr>
            <a:endParaRPr lang="en-US" sz="36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buNone/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HCl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→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AlCl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en-US" sz="3600" b="1" baseline="-250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 algn="ctr">
              <a:buNone/>
            </a:pPr>
            <a:endParaRPr lang="ru-RU" sz="3600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buNone/>
            </a:pPr>
            <a:r>
              <a:rPr lang="en-US" sz="3600" dirty="0" smtClean="0">
                <a:latin typeface="Arial" pitchFamily="34" charset="0"/>
                <a:cs typeface="Arial" pitchFamily="34" charset="0"/>
              </a:rPr>
              <a:t>2.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Определите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степени окисления элементов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найти 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элементы, которые изменяют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степени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lvl="0" algn="just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окисления</a:t>
            </a:r>
            <a:r>
              <a:rPr lang="ru-RU" sz="3600" dirty="0">
                <a:latin typeface="Arial" pitchFamily="34" charset="0"/>
                <a:cs typeface="Arial" pitchFamily="34" charset="0"/>
              </a:rPr>
              <a:t>: 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lvl="0" algn="ctr">
              <a:buNone/>
            </a:pP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sz="36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ru-RU" sz="3600" baseline="30000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+1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36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→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sz="36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+3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Cl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600" baseline="300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-1</a:t>
            </a:r>
            <a:r>
              <a:rPr lang="ru-RU" sz="3600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ru-RU" sz="3600" b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41285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8409" y="1973672"/>
            <a:ext cx="11501517" cy="3394472"/>
          </a:xfrm>
          <a:prstGeom prst="rect">
            <a:avLst/>
          </a:prstGeom>
        </p:spPr>
        <p:txBody>
          <a:bodyPr>
            <a:noAutofit/>
          </a:bodyPr>
          <a:lstStyle/>
          <a:p>
            <a:pPr algn="just">
              <a:buNone/>
            </a:pPr>
            <a:r>
              <a:rPr lang="ru-RU" sz="32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 Написать уравнение процессов окисления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восстановления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обязательно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учитывать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количество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атомов элементов, участвующих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процессах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:</a:t>
            </a:r>
          </a:p>
          <a:p>
            <a:pPr algn="ctr">
              <a:buNone/>
            </a:pP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+3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</a:t>
            </a:r>
            <a:r>
              <a:rPr lang="en-US" sz="3600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 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ru-RU" sz="3600" b="1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3600" b="1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sz="36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algn="ctr"/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3" name="Содержимое 2"/>
          <p:cNvSpPr>
            <a:spLocks noGrp="1"/>
          </p:cNvSpPr>
          <p:nvPr>
            <p:ph idx="4294967295"/>
          </p:nvPr>
        </p:nvSpPr>
        <p:spPr>
          <a:xfrm>
            <a:off x="298409" y="1581930"/>
            <a:ext cx="11715832" cy="4929222"/>
          </a:xfrm>
          <a:prstGeom prst="rect">
            <a:avLst/>
          </a:prstGeom>
        </p:spPr>
        <p:txBody>
          <a:bodyPr>
            <a:normAutofit lnSpcReduction="10000"/>
          </a:bodyPr>
          <a:lstStyle/>
          <a:p>
            <a:pPr algn="just">
              <a:buNone/>
            </a:pPr>
            <a:r>
              <a:rPr lang="ru-RU" dirty="0">
                <a:latin typeface="Arial" pitchFamily="34" charset="0"/>
                <a:cs typeface="Arial" pitchFamily="34" charset="0"/>
              </a:rPr>
              <a:t>4. Уравнять число  отданных и принятых электронов и определить коэффициенты при окислителе и восстановителе.</a:t>
            </a:r>
          </a:p>
          <a:p>
            <a:pPr algn="ctr"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-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= 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+3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|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3</a:t>
            </a:r>
            <a:r>
              <a:rPr lang="ru-RU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|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2-процесс </a:t>
            </a:r>
            <a:r>
              <a:rPr lang="ru-RU" dirty="0">
                <a:latin typeface="Arial" pitchFamily="34" charset="0"/>
                <a:cs typeface="Arial" pitchFamily="34" charset="0"/>
              </a:rPr>
              <a:t>окисления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dirty="0">
                <a:latin typeface="Arial" pitchFamily="34" charset="0"/>
                <a:cs typeface="Arial" pitchFamily="34" charset="0"/>
              </a:rPr>
              <a:t>l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baseline="30000" dirty="0">
                <a:latin typeface="Arial" pitchFamily="34" charset="0"/>
                <a:cs typeface="Arial" pitchFamily="34" charset="0"/>
              </a:rPr>
              <a:t>0 </a:t>
            </a:r>
            <a:r>
              <a:rPr lang="ru-RU" dirty="0">
                <a:latin typeface="Arial" pitchFamily="34" charset="0"/>
                <a:cs typeface="Arial" pitchFamily="34" charset="0"/>
              </a:rPr>
              <a:t>-восстановитель</a:t>
            </a:r>
          </a:p>
          <a:p>
            <a:pPr algn="ctr">
              <a:buNone/>
            </a:pP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e</a:t>
            </a:r>
            <a:r>
              <a:rPr lang="ru-RU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</a:t>
            </a:r>
            <a:r>
              <a:rPr lang="en-US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</a:t>
            </a:r>
            <a:r>
              <a:rPr lang="ru-RU" baseline="-25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aseline="30000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|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2</a:t>
            </a:r>
            <a:r>
              <a:rPr lang="ru-RU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|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3-процесс </a:t>
            </a:r>
            <a:r>
              <a:rPr lang="ru-RU" dirty="0">
                <a:latin typeface="Arial" pitchFamily="34" charset="0"/>
                <a:cs typeface="Arial" pitchFamily="34" charset="0"/>
              </a:rPr>
              <a:t>восстановления, 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H</a:t>
            </a:r>
            <a:r>
              <a:rPr lang="ru-RU" baseline="30000" dirty="0">
                <a:latin typeface="Arial" pitchFamily="34" charset="0"/>
                <a:cs typeface="Arial" pitchFamily="34" charset="0"/>
              </a:rPr>
              <a:t>+1 </a:t>
            </a:r>
            <a:r>
              <a:rPr lang="ru-RU" dirty="0">
                <a:latin typeface="Arial" pitchFamily="34" charset="0"/>
                <a:cs typeface="Arial" pitchFamily="34" charset="0"/>
              </a:rPr>
              <a:t>– окислитель</a:t>
            </a:r>
          </a:p>
          <a:p>
            <a:pPr algn="ctr">
              <a:buNone/>
            </a:pP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 А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r>
              <a:rPr lang="en-US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6Н</a:t>
            </a:r>
            <a:r>
              <a:rPr lang="ru-RU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+1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= 2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l</a:t>
            </a:r>
            <a:r>
              <a:rPr lang="ru-RU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+3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</a:t>
            </a:r>
            <a:r>
              <a:rPr lang="en-US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3Н</a:t>
            </a:r>
            <a:r>
              <a:rPr lang="ru-RU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b="1" baseline="30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0</a:t>
            </a:r>
            <a:endParaRPr lang="ru-RU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endParaRPr lang="ru-RU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4" name="Содержимое 2"/>
          <p:cNvSpPr>
            <a:spLocks noGrp="1"/>
          </p:cNvSpPr>
          <p:nvPr>
            <p:ph idx="4294967295"/>
          </p:nvPr>
        </p:nvSpPr>
        <p:spPr>
          <a:xfrm>
            <a:off x="369847" y="1581930"/>
            <a:ext cx="11585645" cy="3880261"/>
          </a:xfrm>
          <a:prstGeom prst="rect">
            <a:avLst/>
          </a:prstGeom>
        </p:spPr>
        <p:txBody>
          <a:bodyPr/>
          <a:lstStyle/>
          <a:p>
            <a:pPr marL="514350" indent="-514350">
              <a:buNone/>
            </a:pPr>
            <a:r>
              <a:rPr lang="en-US" sz="3200" dirty="0" smtClean="0">
                <a:latin typeface="Arial" pitchFamily="34" charset="0"/>
                <a:cs typeface="Arial" pitchFamily="34" charset="0"/>
              </a:rPr>
              <a:t>     5.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Перенести 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полученные коэффициенты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с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учетом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числа атомов элементов,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участвующих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процессах, в молекулярное уравнение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и,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используя 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закон сохранения массы,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уравнять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его</a:t>
            </a:r>
            <a:r>
              <a:rPr lang="ru-RU" sz="3200" dirty="0">
                <a:latin typeface="Arial" pitchFamily="34" charset="0"/>
                <a:cs typeface="Arial" pitchFamily="34" charset="0"/>
              </a:rPr>
              <a:t>.</a:t>
            </a:r>
          </a:p>
          <a:p>
            <a:pPr algn="ctr">
              <a:buNone/>
            </a:pPr>
            <a:endParaRPr lang="en-US" sz="3200" dirty="0" smtClean="0">
              <a:latin typeface="Arial" pitchFamily="34" charset="0"/>
              <a:cs typeface="Arial" pitchFamily="34" charset="0"/>
            </a:endParaRPr>
          </a:p>
          <a:p>
            <a:pPr algn="ctr">
              <a:buNone/>
            </a:pP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Al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+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HCl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sz="3200" b="1" dirty="0">
                <a:latin typeface="Arial" pitchFamily="34" charset="0"/>
                <a:cs typeface="Arial" pitchFamily="34" charset="0"/>
              </a:rPr>
              <a:t>→ 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</a:t>
            </a:r>
            <a:r>
              <a:rPr lang="en-US" sz="3200" b="1" dirty="0" err="1" smtClean="0">
                <a:latin typeface="Arial" pitchFamily="34" charset="0"/>
                <a:cs typeface="Arial" pitchFamily="34" charset="0"/>
              </a:rPr>
              <a:t>AlCl</a:t>
            </a:r>
            <a:r>
              <a:rPr lang="ru-RU" sz="3200" b="1" baseline="-25000" dirty="0" smtClean="0">
                <a:latin typeface="Arial" pitchFamily="34" charset="0"/>
                <a:cs typeface="Arial" pitchFamily="34" charset="0"/>
              </a:rPr>
              <a:t>3</a:t>
            </a:r>
            <a:r>
              <a:rPr lang="ru-RU" sz="3200" b="1" dirty="0" smtClean="0">
                <a:latin typeface="Arial" pitchFamily="34" charset="0"/>
                <a:cs typeface="Arial" pitchFamily="34" charset="0"/>
              </a:rPr>
              <a:t> +</a:t>
            </a:r>
            <a:r>
              <a:rPr lang="en-US" sz="3200" b="1" dirty="0" smtClean="0">
                <a:latin typeface="Arial" pitchFamily="34" charset="0"/>
                <a:cs typeface="Arial" pitchFamily="34" charset="0"/>
              </a:rPr>
              <a:t>   H</a:t>
            </a:r>
            <a:r>
              <a:rPr lang="ru-RU" sz="3200" b="1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3200" b="1" dirty="0">
              <a:latin typeface="Arial" pitchFamily="34" charset="0"/>
              <a:cs typeface="Arial" pitchFamily="34" charset="0"/>
            </a:endParaRPr>
          </a:p>
          <a:p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Rectangle 1"/>
          <p:cNvSpPr>
            <a:spLocks noChangeArrowheads="1"/>
          </p:cNvSpPr>
          <p:nvPr/>
        </p:nvSpPr>
        <p:spPr bwMode="auto">
          <a:xfrm>
            <a:off x="6084887" y="4273474"/>
            <a:ext cx="384927" cy="523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383" tIns="45693" rIns="91383" bIns="45693" numCol="1" anchor="ctr" anchorCtr="0" compatLnSpc="1">
            <a:prstTxWarp prst="textNoShape">
              <a:avLst/>
            </a:prstTxWarp>
            <a:spAutoFit/>
          </a:bodyPr>
          <a:lstStyle/>
          <a:p>
            <a:pPr defTabSz="913842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6" name="Rectangle 1"/>
          <p:cNvSpPr>
            <a:spLocks noChangeArrowheads="1"/>
          </p:cNvSpPr>
          <p:nvPr/>
        </p:nvSpPr>
        <p:spPr bwMode="auto">
          <a:xfrm>
            <a:off x="3441681" y="4225136"/>
            <a:ext cx="384927" cy="523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383" tIns="45693" rIns="91383" bIns="45693" numCol="1" anchor="ctr" anchorCtr="0" compatLnSpc="1">
            <a:prstTxWarp prst="textNoShape">
              <a:avLst/>
            </a:prstTxWarp>
            <a:spAutoFit/>
          </a:bodyPr>
          <a:lstStyle/>
          <a:p>
            <a:pPr defTabSz="913842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2</a:t>
            </a:r>
          </a:p>
        </p:txBody>
      </p:sp>
      <p:sp>
        <p:nvSpPr>
          <p:cNvPr id="7" name="Rectangle 1"/>
          <p:cNvSpPr>
            <a:spLocks noChangeArrowheads="1"/>
          </p:cNvSpPr>
          <p:nvPr/>
        </p:nvSpPr>
        <p:spPr bwMode="auto">
          <a:xfrm>
            <a:off x="7727961" y="4273474"/>
            <a:ext cx="484313" cy="523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383" tIns="45693" rIns="91383" bIns="45693" numCol="1" anchor="ctr" anchorCtr="0" compatLnSpc="1">
            <a:prstTxWarp prst="textNoShape">
              <a:avLst/>
            </a:prstTxWarp>
            <a:spAutoFit/>
          </a:bodyPr>
          <a:lstStyle/>
          <a:p>
            <a:pPr defTabSz="913842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 3</a:t>
            </a:r>
          </a:p>
        </p:txBody>
      </p:sp>
      <p:sp>
        <p:nvSpPr>
          <p:cNvPr id="9" name="Rectangle 1"/>
          <p:cNvSpPr>
            <a:spLocks noChangeArrowheads="1"/>
          </p:cNvSpPr>
          <p:nvPr/>
        </p:nvSpPr>
        <p:spPr bwMode="auto">
          <a:xfrm>
            <a:off x="4441813" y="4273474"/>
            <a:ext cx="384927" cy="52316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none" lIns="91383" tIns="45693" rIns="91383" bIns="45693" numCol="1" anchor="ctr" anchorCtr="0" compatLnSpc="1">
            <a:prstTxWarp prst="textNoShape">
              <a:avLst/>
            </a:prstTxWarp>
            <a:spAutoFit/>
          </a:bodyPr>
          <a:lstStyle/>
          <a:p>
            <a:pPr defTabSz="913842" fontAlgn="base">
              <a:spcBef>
                <a:spcPct val="0"/>
              </a:spcBef>
              <a:spcAft>
                <a:spcPct val="0"/>
              </a:spcAft>
            </a:pPr>
            <a:r>
              <a:rPr lang="en-US" sz="2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6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build="p"/>
      <p:bldP spid="6" grpId="0" build="p"/>
      <p:bldP spid="7" grpId="0" build="p"/>
      <p:bldP spid="9" grpId="0" build="p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10" name="Заголовок 1"/>
          <p:cNvSpPr txBox="1">
            <a:spLocks/>
          </p:cNvSpPr>
          <p:nvPr/>
        </p:nvSpPr>
        <p:spPr>
          <a:xfrm>
            <a:off x="584161" y="1367616"/>
            <a:ext cx="11215766" cy="848932"/>
          </a:xfrm>
          <a:prstGeom prst="rect">
            <a:avLst/>
          </a:prstGeom>
        </p:spPr>
        <p:txBody>
          <a:bodyPr vert="horz" lIns="0" tIns="0" rIns="0" bIns="0" rtlCol="0" anchor="ctr">
            <a:normAutofit fontScale="25000" lnSpcReduction="20000"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5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5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en-US" sz="5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en-US" sz="5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r>
              <a:rPr kumimoji="0" lang="ru-RU" sz="1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2</a:t>
            </a:r>
            <a:r>
              <a:rPr kumimoji="0" lang="en-US" sz="1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Al</a:t>
            </a:r>
            <a:r>
              <a:rPr kumimoji="0" lang="ru-RU" sz="1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+</a:t>
            </a:r>
            <a:r>
              <a:rPr kumimoji="0" lang="en-US" sz="1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1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6</a:t>
            </a:r>
            <a:r>
              <a:rPr kumimoji="0" lang="en-US" sz="1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HCl</a:t>
            </a:r>
            <a:r>
              <a:rPr kumimoji="0" lang="ru-RU" sz="1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→ 2</a:t>
            </a:r>
            <a:r>
              <a:rPr kumimoji="0" lang="en-US" sz="14400" b="1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AlCl</a:t>
            </a:r>
            <a:r>
              <a:rPr kumimoji="0" lang="ru-RU" sz="144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3</a:t>
            </a:r>
            <a:r>
              <a:rPr kumimoji="0" lang="ru-RU" sz="1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+</a:t>
            </a:r>
            <a:r>
              <a:rPr kumimoji="0" lang="en-US" sz="1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 </a:t>
            </a:r>
            <a:r>
              <a:rPr kumimoji="0" lang="ru-RU" sz="1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3</a:t>
            </a:r>
            <a:r>
              <a:rPr kumimoji="0" lang="en-US" sz="144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H</a:t>
            </a:r>
            <a:r>
              <a:rPr kumimoji="0" lang="ru-RU" sz="56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>2</a:t>
            </a:r>
            <a:r>
              <a:rPr kumimoji="0" lang="ru-RU" sz="5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  <a:t/>
            </a:r>
            <a:br>
              <a:rPr kumimoji="0" lang="ru-RU" sz="56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j-ea"/>
                <a:cs typeface="Arial"/>
              </a:rPr>
            </a:br>
            <a:endParaRPr kumimoji="0" lang="ru-RU" sz="56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j-ea"/>
              <a:cs typeface="Arial"/>
            </a:endParaRPr>
          </a:p>
        </p:txBody>
      </p:sp>
      <p:sp>
        <p:nvSpPr>
          <p:cNvPr id="13" name="Содержимое 2"/>
          <p:cNvSpPr>
            <a:spLocks noGrp="1"/>
          </p:cNvSpPr>
          <p:nvPr>
            <p:ph idx="4294967295"/>
          </p:nvPr>
        </p:nvSpPr>
        <p:spPr>
          <a:xfrm>
            <a:off x="441285" y="2796374"/>
            <a:ext cx="11358642" cy="3286148"/>
          </a:xfrm>
          <a:prstGeom prst="rect">
            <a:avLst/>
          </a:prstGeom>
        </p:spPr>
        <p:txBody>
          <a:bodyPr>
            <a:normAutofit fontScale="85000" lnSpcReduction="10000"/>
          </a:bodyPr>
          <a:lstStyle/>
          <a:p>
            <a:pPr>
              <a:buNone/>
            </a:pPr>
            <a:r>
              <a:rPr lang="en-US" dirty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 smtClean="0">
                <a:solidFill>
                  <a:srgbClr val="002060"/>
                </a:solidFill>
                <a:latin typeface="Times New Roman" pitchFamily="18" charset="0"/>
                <a:cs typeface="Times New Roman" pitchFamily="18" charset="0"/>
              </a:rPr>
              <a:t>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Проверить число атомов каждого элемента в левой</a:t>
            </a:r>
            <a:endParaRPr lang="en-US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и правой частях уравнения:</a:t>
            </a:r>
          </a:p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левой части        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В правой части</a:t>
            </a:r>
          </a:p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2 атома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    =    2 атома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Al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6 атомов Н   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=    6 атомов Н</a:t>
            </a:r>
          </a:p>
          <a:p>
            <a:pPr algn="ctr">
              <a:buNone/>
            </a:pPr>
            <a:r>
              <a:rPr lang="en-US" dirty="0" smtClean="0">
                <a:latin typeface="Arial" pitchFamily="34" charset="0"/>
                <a:cs typeface="Arial" pitchFamily="34" charset="0"/>
              </a:rPr>
              <a:t>          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6 атомов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=    </a:t>
            </a:r>
            <a:r>
              <a:rPr lang="en-US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6 атомов </a:t>
            </a:r>
            <a:r>
              <a:rPr lang="en-US" dirty="0" err="1" smtClean="0">
                <a:latin typeface="Arial" pitchFamily="34" charset="0"/>
                <a:cs typeface="Arial" pitchFamily="34" charset="0"/>
              </a:rPr>
              <a:t>Cl</a:t>
            </a:r>
            <a:r>
              <a:rPr lang="ru-RU" dirty="0" smtClean="0">
                <a:latin typeface="Arial" pitchFamily="34" charset="0"/>
                <a:cs typeface="Arial" pitchFamily="34" charset="0"/>
              </a:rPr>
              <a:t>     </a:t>
            </a:r>
            <a:endParaRPr lang="ru-RU" dirty="0">
              <a:latin typeface="Arial" pitchFamily="34" charset="0"/>
              <a:cs typeface="Arial" pitchFamily="34" charset="0"/>
            </a:endParaRPr>
          </a:p>
          <a:p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1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1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1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build="p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>
          <a:xfrm>
            <a:off x="608489" y="2234468"/>
            <a:ext cx="10952798" cy="4633874"/>
          </a:xfrm>
          <a:prstGeom prst="rect">
            <a:avLst/>
          </a:prstGeom>
        </p:spPr>
        <p:txBody>
          <a:bodyPr/>
          <a:lstStyle/>
          <a:p>
            <a:pPr marL="410988" marR="0" lvl="0" indent="-410988" algn="just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1. Над символом каждого элемента напишите его степень окисления (СО)</a:t>
            </a:r>
          </a:p>
          <a:p>
            <a:pPr marL="410988" marR="0" lvl="0" indent="-410988" algn="just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en-US" sz="36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      -1 +5 -2           -1 +6 -2        +4 -2        +1 -2</a:t>
            </a:r>
            <a:endParaRPr kumimoji="0" lang="ru-RU" sz="3600" b="0" i="0" u="none" strike="noStrike" kern="1200" cap="none" spc="0" normalizeH="0" baseline="-25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just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S + HNO</a:t>
            </a:r>
            <a:r>
              <a:rPr kumimoji="0" lang="en-US" sz="36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→ H</a:t>
            </a:r>
            <a:r>
              <a:rPr kumimoji="0" lang="en-US" sz="36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SO</a:t>
            </a:r>
            <a:r>
              <a:rPr kumimoji="0" lang="en-US" sz="36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NO</a:t>
            </a:r>
            <a:r>
              <a:rPr kumimoji="0" lang="en-US" sz="36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H</a:t>
            </a:r>
            <a:r>
              <a:rPr kumimoji="0" lang="en-US" sz="36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6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endParaRPr kumimoji="0" lang="ru-RU" sz="36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3" name="Rectangle 2"/>
          <p:cNvSpPr txBox="1">
            <a:spLocks noChangeArrowheads="1"/>
          </p:cNvSpPr>
          <p:nvPr/>
        </p:nvSpPr>
        <p:spPr>
          <a:xfrm>
            <a:off x="608489" y="1337894"/>
            <a:ext cx="10952798" cy="967083"/>
          </a:xfrm>
          <a:prstGeom prst="rect">
            <a:avLst/>
          </a:prstGeom>
        </p:spPr>
        <p:txBody>
          <a:bodyPr vert="horz" lIns="0" tIns="0" rIns="0" bIns="0" rtlCol="0" anchor="ctr">
            <a:normAutofit fontScale="97500"/>
          </a:bodyPr>
          <a:lstStyle/>
          <a:p>
            <a:pPr marL="0" marR="0" lvl="0" indent="0" algn="ctr" defTabSz="1095975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       </a:t>
            </a:r>
            <a:r>
              <a:rPr kumimoji="0" lang="en-US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0      -1 +5 -2           -1 +6 </a:t>
            </a:r>
            <a:r>
              <a:rPr kumimoji="0" lang="ru-RU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-2        +4</a:t>
            </a:r>
            <a:r>
              <a:rPr kumimoji="0" lang="ru-RU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</a:t>
            </a:r>
            <a:r>
              <a:rPr kumimoji="0" lang="en-US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-2        +1</a:t>
            </a:r>
            <a:r>
              <a:rPr kumimoji="0" lang="ru-RU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</a:t>
            </a:r>
            <a:r>
              <a:rPr kumimoji="0" lang="en-US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-2</a:t>
            </a:r>
            <a:r>
              <a:rPr kumimoji="0" lang="ru-RU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/>
            </a:r>
            <a:br>
              <a:rPr kumimoji="0" lang="ru-RU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</a:b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   S + HNO</a:t>
            </a:r>
            <a:r>
              <a:rPr kumimoji="0" lang="en-US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3</a:t>
            </a: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→ H</a:t>
            </a:r>
            <a:r>
              <a:rPr kumimoji="0" lang="en-US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SO</a:t>
            </a:r>
            <a:r>
              <a:rPr kumimoji="0" lang="en-US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4</a:t>
            </a: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+ NO</a:t>
            </a:r>
            <a:r>
              <a:rPr kumimoji="0" lang="en-US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 + H</a:t>
            </a:r>
            <a:r>
              <a:rPr kumimoji="0" lang="en-US" sz="3000" b="1" i="0" u="none" strike="noStrike" kern="1200" cap="none" spc="0" normalizeH="0" baseline="-2500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2</a:t>
            </a:r>
            <a:r>
              <a:rPr kumimoji="0" lang="en-US" sz="3000" b="1" i="0" u="none" strike="noStrike" kern="1200" cap="none" spc="0" normalizeH="0" baseline="0" noProof="0" smtClean="0">
                <a:ln>
                  <a:noFill/>
                </a:ln>
                <a:effectLst/>
                <a:uLnTx/>
                <a:uFillTx/>
                <a:latin typeface="Arial" pitchFamily="34" charset="0"/>
                <a:ea typeface="+mj-ea"/>
                <a:cs typeface="Arial" pitchFamily="34" charset="0"/>
              </a:rPr>
              <a:t>O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Arial" pitchFamily="34" charset="0"/>
              <a:ea typeface="+mj-ea"/>
              <a:cs typeface="Arial" pitchFamily="34" charset="0"/>
            </a:endParaRPr>
          </a:p>
        </p:txBody>
      </p:sp>
      <p:sp>
        <p:nvSpPr>
          <p:cNvPr id="4" name="Rectangle 3"/>
          <p:cNvSpPr txBox="1">
            <a:spLocks noChangeArrowheads="1"/>
          </p:cNvSpPr>
          <p:nvPr/>
        </p:nvSpPr>
        <p:spPr>
          <a:xfrm>
            <a:off x="298409" y="2382994"/>
            <a:ext cx="11644394" cy="4056720"/>
          </a:xfrm>
          <a:prstGeom prst="rect">
            <a:avLst/>
          </a:prstGeom>
        </p:spPr>
        <p:txBody>
          <a:bodyPr/>
          <a:lstStyle/>
          <a:p>
            <a:pPr marL="410988" marR="0" lvl="0" indent="-410988" algn="l" defTabSz="1095975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. Найдите элемент, атомы которого понижают СО.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Определите число принятых атомом электронов.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ctr" defTabSz="1095975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en-US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+5           </a:t>
            </a:r>
            <a:r>
              <a:rPr kumimoji="0" lang="ru-RU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</a:t>
            </a:r>
            <a:r>
              <a:rPr kumimoji="0" lang="en-US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+4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N + 1e → N</a:t>
            </a:r>
            <a:endParaRPr kumimoji="0" lang="ru-RU" sz="3000" b="1" i="0" u="none" strike="noStrike" kern="120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Arial" pitchFamily="34" charset="0"/>
                <a:cs typeface="Arial" pitchFamily="34" charset="0"/>
              </a:rPr>
              <a:t>3. Найдите элемент, атомы которого повышают СО. Определите число отданных атомом электронов.</a:t>
            </a:r>
          </a:p>
          <a:p>
            <a:pPr marL="410988" marR="0" lvl="0" indent="-410988" algn="ctr" defTabSz="1095975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-2500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0                    +6</a:t>
            </a:r>
            <a:endParaRPr kumimoji="0" lang="ru-RU" sz="3000" b="1" i="0" u="none" strike="noStrike" kern="1200" cap="none" spc="0" normalizeH="0" baseline="-2500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ctr" defTabSz="1095975" rtl="0" eaLnBrk="1" fontAlgn="auto" latinLnBrk="0" hangingPunct="1">
              <a:lnSpc>
                <a:spcPct val="9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1" i="0" u="none" strike="noStrike" kern="120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S – 6e → S</a:t>
            </a:r>
            <a:endParaRPr kumimoji="0" lang="ru-RU" sz="3000" b="1" i="0" u="none" strike="noStrike" kern="120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608489" y="1285109"/>
            <a:ext cx="10952798" cy="5726109"/>
          </a:xfrm>
          <a:prstGeom prst="rect">
            <a:avLst/>
          </a:prstGeom>
        </p:spPr>
        <p:txBody>
          <a:bodyPr/>
          <a:lstStyle/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4.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Сравните число отданных и принятых электронов. Если они не равны, подберите множители к схемам процессов окисления и восстановления так, чтобы при умножении на них эти числа стали равны. 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</a:t>
            </a:r>
            <a:r>
              <a:rPr kumimoji="0" lang="en-US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+5                    +4</a:t>
            </a:r>
            <a:endParaRPr kumimoji="0" lang="ru-RU" sz="3000" b="0" i="0" u="none" strike="noStrike" kern="1200" cap="none" spc="0" normalizeH="0" baseline="-25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N + 1e → N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(восстановление)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</a:t>
            </a:r>
            <a:r>
              <a:rPr kumimoji="0" lang="en-US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                   +6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 – 6e → S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6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(окисление)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5" name="Прямая соединительная линия 4"/>
          <p:cNvCxnSpPr/>
          <p:nvPr/>
        </p:nvCxnSpPr>
        <p:spPr>
          <a:xfrm rot="5400000">
            <a:off x="3013053" y="4510888"/>
            <a:ext cx="1428760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>
          <a:xfrm>
            <a:off x="298409" y="1354535"/>
            <a:ext cx="11644394" cy="5299493"/>
          </a:xfrm>
          <a:prstGeom prst="rect">
            <a:avLst/>
          </a:prstGeom>
        </p:spPr>
        <p:txBody>
          <a:bodyPr>
            <a:normAutofit/>
          </a:bodyPr>
          <a:lstStyle/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5. Перенесите основные коэффициенты в уравнение реакции. В дальнейшем их изменять нельзя!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Подберите остальные коэффициенты.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   +5                    +4</a:t>
            </a:r>
            <a:endParaRPr kumimoji="0" lang="ru-RU" sz="3000" b="0" i="0" u="none" strike="noStrike" kern="1200" cap="none" spc="0" normalizeH="0" baseline="-2500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N + 1e → N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3000" b="0" i="0" u="none" strike="noStrike" kern="1200" cap="none" spc="0" normalizeH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6</a:t>
            </a: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 </a:t>
            </a:r>
            <a:r>
              <a:rPr kumimoji="0" lang="en-US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0                   +6</a:t>
            </a:r>
            <a:r>
              <a:rPr kumimoji="0" lang="ru-RU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 </a:t>
            </a: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   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 – 6e → S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6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ru-RU" sz="30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1</a:t>
            </a:r>
            <a:endParaRPr kumimoji="0" lang="en-US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ru-RU" sz="3000" b="0" i="0" u="none" strike="noStrike" kern="1200" cap="none" spc="0" normalizeH="0" baseline="0" noProof="0" dirty="0" smtClean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  <a:p>
            <a:pPr marL="410988" marR="0" lvl="0" indent="-410988" algn="l" defTabSz="1095975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S +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HNO</a:t>
            </a:r>
            <a:r>
              <a:rPr kumimoji="0" lang="en-US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3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→ H</a:t>
            </a:r>
            <a:r>
              <a:rPr kumimoji="0" lang="en-US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SO</a:t>
            </a:r>
            <a:r>
              <a:rPr kumimoji="0" lang="en-US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4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</a:t>
            </a:r>
            <a:r>
              <a:rPr kumimoji="0" lang="ru-RU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NO</a:t>
            </a:r>
            <a:r>
              <a:rPr kumimoji="0" lang="en-US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 + </a:t>
            </a:r>
            <a:r>
              <a:rPr lang="en-US" sz="3000" dirty="0" smtClean="0">
                <a:latin typeface="Arial" pitchFamily="34" charset="0"/>
                <a:cs typeface="Arial" pitchFamily="34" charset="0"/>
              </a:rPr>
              <a:t> 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H</a:t>
            </a:r>
            <a:r>
              <a:rPr kumimoji="0" lang="en-US" sz="3000" b="0" i="0" u="none" strike="noStrike" kern="1200" cap="none" spc="0" normalizeH="0" baseline="-2500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2</a:t>
            </a:r>
            <a:r>
              <a:rPr kumimoji="0" lang="en-US" sz="3000" b="0" i="0" u="none" strike="noStrike" kern="1200" cap="none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Arial" pitchFamily="34" charset="0"/>
                <a:cs typeface="Arial" pitchFamily="34" charset="0"/>
              </a:rPr>
              <a:t>O</a:t>
            </a:r>
            <a:endParaRPr kumimoji="0" lang="ru-RU" sz="3000" b="0" i="0" u="none" strike="noStrike" kern="1200" cap="none" spc="0" normalizeH="0" baseline="0" noProof="0" dirty="0">
              <a:ln>
                <a:noFill/>
              </a:ln>
              <a:solidFill>
                <a:schemeClr val="tx1"/>
              </a:solidFill>
              <a:effectLst/>
              <a:uLnTx/>
              <a:uFillTx/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9" name="Прямая соединительная линия 8"/>
          <p:cNvCxnSpPr/>
          <p:nvPr/>
        </p:nvCxnSpPr>
        <p:spPr>
          <a:xfrm rot="5400000">
            <a:off x="2870971" y="4152904"/>
            <a:ext cx="157163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10" name="Text Box 9"/>
          <p:cNvSpPr txBox="1">
            <a:spLocks noChangeArrowheads="1"/>
          </p:cNvSpPr>
          <p:nvPr/>
        </p:nvSpPr>
        <p:spPr bwMode="auto">
          <a:xfrm>
            <a:off x="1227103" y="5441174"/>
            <a:ext cx="396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6631478" y="3725070"/>
            <a:ext cx="3853762" cy="66473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109664" tIns="54832" rIns="109664" bIns="54832"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коэффициенты</a:t>
            </a:r>
          </a:p>
        </p:txBody>
      </p:sp>
      <p:sp>
        <p:nvSpPr>
          <p:cNvPr id="12" name="Line 6"/>
          <p:cNvSpPr>
            <a:spLocks noChangeShapeType="1"/>
          </p:cNvSpPr>
          <p:nvPr/>
        </p:nvSpPr>
        <p:spPr bwMode="auto">
          <a:xfrm flipH="1" flipV="1">
            <a:off x="4298937" y="3653632"/>
            <a:ext cx="2129711" cy="468101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13" name="Line 7"/>
          <p:cNvSpPr>
            <a:spLocks noChangeShapeType="1"/>
          </p:cNvSpPr>
          <p:nvPr/>
        </p:nvSpPr>
        <p:spPr bwMode="auto">
          <a:xfrm flipH="1">
            <a:off x="4400352" y="4121733"/>
            <a:ext cx="2129711" cy="546118"/>
          </a:xfrm>
          <a:prstGeom prst="line">
            <a:avLst/>
          </a:prstGeom>
          <a:noFill/>
          <a:ln w="28575">
            <a:solidFill>
              <a:srgbClr val="FFFF00"/>
            </a:solidFill>
            <a:round/>
            <a:headEnd/>
            <a:tailEnd type="triangle" w="med" len="med"/>
          </a:ln>
          <a:effectLst/>
        </p:spPr>
        <p:txBody>
          <a:bodyPr lIns="109664" tIns="54832" rIns="109664" bIns="54832"/>
          <a:lstStyle/>
          <a:p>
            <a:endParaRPr lang="ru-RU"/>
          </a:p>
        </p:txBody>
      </p:sp>
      <p:sp>
        <p:nvSpPr>
          <p:cNvPr id="14" name="Text Box 9"/>
          <p:cNvSpPr txBox="1">
            <a:spLocks noChangeArrowheads="1"/>
          </p:cNvSpPr>
          <p:nvPr/>
        </p:nvSpPr>
        <p:spPr bwMode="auto">
          <a:xfrm>
            <a:off x="4656127" y="5441174"/>
            <a:ext cx="396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600" dirty="0">
                <a:solidFill>
                  <a:srgbClr val="FF0000"/>
                </a:solidFill>
              </a:rPr>
              <a:t>6</a:t>
            </a:r>
          </a:p>
        </p:txBody>
      </p:sp>
      <p:sp>
        <p:nvSpPr>
          <p:cNvPr id="15" name="Text Box 9"/>
          <p:cNvSpPr txBox="1">
            <a:spLocks noChangeArrowheads="1"/>
          </p:cNvSpPr>
          <p:nvPr/>
        </p:nvSpPr>
        <p:spPr bwMode="auto">
          <a:xfrm>
            <a:off x="5942011" y="5439582"/>
            <a:ext cx="396875" cy="641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en-US" sz="3600" dirty="0" smtClean="0">
                <a:solidFill>
                  <a:srgbClr val="FF0000"/>
                </a:solidFill>
              </a:rPr>
              <a:t>2</a:t>
            </a:r>
            <a:endParaRPr lang="ru-RU" sz="3600" dirty="0">
              <a:solidFill>
                <a:srgbClr val="FF0000"/>
              </a:solidFill>
            </a:endParaRPr>
          </a:p>
        </p:txBody>
      </p:sp>
      <p:cxnSp>
        <p:nvCxnSpPr>
          <p:cNvPr id="16" name="Прямая соединительная линия 15"/>
          <p:cNvCxnSpPr/>
          <p:nvPr/>
        </p:nvCxnSpPr>
        <p:spPr>
          <a:xfrm rot="5400000">
            <a:off x="2442343" y="4152904"/>
            <a:ext cx="1571636" cy="1588"/>
          </a:xfrm>
          <a:prstGeom prst="line">
            <a:avLst/>
          </a:prstGeom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9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4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" presetID="29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2000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2000"/>
                                        <p:tgtEl>
                                          <p:spTgt spid="1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4" dur="2000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9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4" dur="500"/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9" dur="500"/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4" dur="500"/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9" dur="500"/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4" dur="500"/>
                                        <p:tgtEl>
                                          <p:spTgt spid="6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9" dur="500"/>
                                        <p:tgtEl>
                                          <p:spTgt spid="6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uiExpand="1" build="p"/>
      <p:bldP spid="10" grpId="0" build="p"/>
      <p:bldP spid="11" grpId="0"/>
      <p:bldP spid="12" grpId="0" animBg="1"/>
      <p:bldP spid="13" grpId="0" animBg="1"/>
      <p:bldP spid="14" grpId="0" build="p"/>
      <p:bldP spid="15" grpId="0" build="p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7" name="Прямоугольник 6"/>
          <p:cNvSpPr>
            <a:spLocks noChangeArrowheads="1"/>
          </p:cNvSpPr>
          <p:nvPr/>
        </p:nvSpPr>
        <p:spPr bwMode="auto">
          <a:xfrm>
            <a:off x="2165295" y="2338877"/>
            <a:ext cx="7556134" cy="78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4300" dirty="0"/>
              <a:t>ZnSO</a:t>
            </a:r>
            <a:r>
              <a:rPr lang="en-US" altLang="ru-RU" sz="4300" baseline="-25000" dirty="0"/>
              <a:t>4</a:t>
            </a:r>
            <a:r>
              <a:rPr lang="ru-RU" altLang="ru-RU" sz="4300" dirty="0"/>
              <a:t> </a:t>
            </a:r>
            <a:r>
              <a:rPr lang="en-US" altLang="ru-RU" sz="4300" dirty="0"/>
              <a:t>+</a:t>
            </a:r>
            <a:r>
              <a:rPr lang="ru-RU" altLang="ru-RU" sz="4300" dirty="0"/>
              <a:t> </a:t>
            </a:r>
            <a:r>
              <a:rPr lang="en-US" altLang="ru-RU" sz="4300" dirty="0" smtClean="0"/>
              <a:t> Al</a:t>
            </a:r>
            <a:r>
              <a:rPr lang="en-US" altLang="ru-RU" sz="4300" i="1" dirty="0" smtClean="0"/>
              <a:t>   </a:t>
            </a:r>
            <a:r>
              <a:rPr lang="ru-RU" altLang="ru-RU" sz="4300" dirty="0" smtClean="0"/>
              <a:t>→</a:t>
            </a:r>
            <a:r>
              <a:rPr lang="en-US" altLang="ru-RU" sz="4300" i="1" dirty="0" smtClean="0"/>
              <a:t>    </a:t>
            </a:r>
            <a:r>
              <a:rPr lang="en-US" altLang="ru-RU" sz="4300" dirty="0" smtClean="0"/>
              <a:t>Al</a:t>
            </a:r>
            <a:r>
              <a:rPr lang="en-US" altLang="ru-RU" sz="4300" baseline="-25000" dirty="0" smtClean="0"/>
              <a:t>2</a:t>
            </a:r>
            <a:r>
              <a:rPr lang="en-US" altLang="ru-RU" sz="4300" dirty="0" smtClean="0"/>
              <a:t>(SO</a:t>
            </a:r>
            <a:r>
              <a:rPr lang="en-US" altLang="ru-RU" sz="4300" baseline="-25000" dirty="0" smtClean="0"/>
              <a:t>4</a:t>
            </a:r>
            <a:r>
              <a:rPr lang="en-US" altLang="ru-RU" sz="4300" dirty="0"/>
              <a:t>)</a:t>
            </a:r>
            <a:r>
              <a:rPr lang="en-US" altLang="ru-RU" sz="4300" baseline="-25000" dirty="0"/>
              <a:t> </a:t>
            </a:r>
            <a:r>
              <a:rPr lang="ru-RU" altLang="ru-RU" sz="4300" baseline="-25000" dirty="0"/>
              <a:t>3</a:t>
            </a:r>
            <a:r>
              <a:rPr lang="en-US" altLang="ru-RU" sz="4300" dirty="0"/>
              <a:t> </a:t>
            </a:r>
            <a:r>
              <a:rPr lang="en-US" altLang="ru-RU" sz="4300" dirty="0" smtClean="0"/>
              <a:t> +  Zn</a:t>
            </a:r>
            <a:endParaRPr lang="ru-RU" altLang="ru-RU" sz="4300" baseline="-25000" dirty="0"/>
          </a:p>
        </p:txBody>
      </p:sp>
      <p:sp>
        <p:nvSpPr>
          <p:cNvPr id="9" name="Прямоугольник 8"/>
          <p:cNvSpPr>
            <a:spLocks noChangeArrowheads="1"/>
          </p:cNvSpPr>
          <p:nvPr/>
        </p:nvSpPr>
        <p:spPr bwMode="auto">
          <a:xfrm>
            <a:off x="2621662" y="2185010"/>
            <a:ext cx="523759" cy="6164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3200" baseline="30000" dirty="0"/>
              <a:t>+2</a:t>
            </a:r>
            <a:endParaRPr lang="ru-RU" altLang="ru-RU" sz="3200" dirty="0"/>
          </a:p>
        </p:txBody>
      </p:sp>
      <p:sp>
        <p:nvSpPr>
          <p:cNvPr id="10" name="Прямоугольник 9"/>
          <p:cNvSpPr>
            <a:spLocks noChangeArrowheads="1"/>
          </p:cNvSpPr>
          <p:nvPr/>
        </p:nvSpPr>
        <p:spPr bwMode="auto">
          <a:xfrm>
            <a:off x="3576650" y="2323706"/>
            <a:ext cx="523759" cy="452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3200" baseline="30000" dirty="0"/>
              <a:t>–2</a:t>
            </a:r>
            <a:endParaRPr lang="ru-RU" altLang="ru-RU" sz="3200" baseline="30000" dirty="0"/>
          </a:p>
        </p:txBody>
      </p:sp>
      <p:sp>
        <p:nvSpPr>
          <p:cNvPr id="11" name="Прямоугольник 10"/>
          <p:cNvSpPr>
            <a:spLocks noChangeArrowheads="1"/>
          </p:cNvSpPr>
          <p:nvPr/>
        </p:nvSpPr>
        <p:spPr bwMode="auto">
          <a:xfrm>
            <a:off x="4687547" y="2239345"/>
            <a:ext cx="397208" cy="6284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3200" baseline="30000" dirty="0"/>
              <a:t>0</a:t>
            </a:r>
            <a:endParaRPr lang="ru-RU" altLang="ru-RU" sz="3200" dirty="0"/>
          </a:p>
        </p:txBody>
      </p:sp>
      <p:sp>
        <p:nvSpPr>
          <p:cNvPr id="12" name="Прямоугольник 11"/>
          <p:cNvSpPr>
            <a:spLocks noChangeArrowheads="1"/>
          </p:cNvSpPr>
          <p:nvPr/>
        </p:nvSpPr>
        <p:spPr bwMode="auto">
          <a:xfrm>
            <a:off x="6264143" y="2351880"/>
            <a:ext cx="523759" cy="452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3200" baseline="30000" dirty="0"/>
              <a:t>+3</a:t>
            </a:r>
            <a:endParaRPr lang="ru-RU" altLang="ru-RU" sz="3200" baseline="30000" dirty="0"/>
          </a:p>
        </p:txBody>
      </p:sp>
      <p:sp>
        <p:nvSpPr>
          <p:cNvPr id="13" name="Дуга 12"/>
          <p:cNvSpPr/>
          <p:nvPr/>
        </p:nvSpPr>
        <p:spPr>
          <a:xfrm rot="10800000">
            <a:off x="2547714" y="2670448"/>
            <a:ext cx="6583510" cy="890693"/>
          </a:xfrm>
          <a:prstGeom prst="arc">
            <a:avLst>
              <a:gd name="adj1" fmla="val 10814465"/>
              <a:gd name="adj2" fmla="val 0"/>
            </a:avLst>
          </a:prstGeom>
          <a:ln>
            <a:head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lIns="122822" tIns="61411" rIns="122822" bIns="61411" anchor="ctr"/>
          <a:lstStyle/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14" name="Дуга 13"/>
          <p:cNvSpPr/>
          <p:nvPr/>
        </p:nvSpPr>
        <p:spPr>
          <a:xfrm>
            <a:off x="5146468" y="1734246"/>
            <a:ext cx="1200075" cy="1092235"/>
          </a:xfrm>
          <a:prstGeom prst="arc">
            <a:avLst>
              <a:gd name="adj1" fmla="val 10814465"/>
              <a:gd name="adj2" fmla="val 0"/>
            </a:avLst>
          </a:prstGeom>
          <a:ln>
            <a:headEnd type="none"/>
            <a:tailEnd type="triangle"/>
          </a:ln>
        </p:spPr>
        <p:style>
          <a:lnRef idx="2">
            <a:schemeClr val="accent2"/>
          </a:lnRef>
          <a:fillRef idx="0">
            <a:schemeClr val="accent2"/>
          </a:fillRef>
          <a:effectRef idx="1">
            <a:schemeClr val="accent2"/>
          </a:effectRef>
          <a:fontRef idx="minor">
            <a:schemeClr val="tx1"/>
          </a:fontRef>
        </p:style>
        <p:txBody>
          <a:bodyPr lIns="122822" tIns="61411" rIns="122822" bIns="61411" anchor="ctr"/>
          <a:lstStyle/>
          <a:p>
            <a:pPr algn="ctr" eaLnBrk="1" hangingPunct="1">
              <a:defRPr/>
            </a:pPr>
            <a:endParaRPr lang="ru-RU" dirty="0"/>
          </a:p>
        </p:txBody>
      </p:sp>
      <p:sp>
        <p:nvSpPr>
          <p:cNvPr id="15" name="Прямоугольник 14"/>
          <p:cNvSpPr>
            <a:spLocks noChangeArrowheads="1"/>
          </p:cNvSpPr>
          <p:nvPr/>
        </p:nvSpPr>
        <p:spPr bwMode="auto">
          <a:xfrm>
            <a:off x="5304927" y="1719076"/>
            <a:ext cx="762607" cy="44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ru-RU" altLang="ru-RU" dirty="0"/>
              <a:t>– </a:t>
            </a:r>
            <a:r>
              <a:rPr lang="en-US" altLang="ru-RU" dirty="0"/>
              <a:t>3</a:t>
            </a:r>
            <a:r>
              <a:rPr lang="en-US" altLang="ru-RU" i="1" dirty="0"/>
              <a:t>e</a:t>
            </a:r>
            <a:r>
              <a:rPr lang="ru-RU" altLang="ru-RU" i="1" baseline="30000" dirty="0"/>
              <a:t>-</a:t>
            </a:r>
            <a:endParaRPr lang="ru-RU" altLang="ru-RU" dirty="0"/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4540092" y="3502627"/>
            <a:ext cx="2626221" cy="4616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822" tIns="61411" rIns="122822" bIns="61411">
            <a:spAutoFit/>
          </a:bodyPr>
          <a:lstStyle/>
          <a:p>
            <a:pPr algn="ctr" eaLnBrk="1" hangingPunct="1"/>
            <a:r>
              <a:rPr lang="ru-RU" altLang="ru-RU" dirty="0"/>
              <a:t>восстановление</a:t>
            </a:r>
          </a:p>
        </p:txBody>
      </p:sp>
      <p:sp>
        <p:nvSpPr>
          <p:cNvPr id="17" name="Прямоугольник 16"/>
          <p:cNvSpPr>
            <a:spLocks noChangeArrowheads="1"/>
          </p:cNvSpPr>
          <p:nvPr/>
        </p:nvSpPr>
        <p:spPr bwMode="auto">
          <a:xfrm>
            <a:off x="5304927" y="3041028"/>
            <a:ext cx="762607" cy="4471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ru-RU" altLang="ru-RU" dirty="0"/>
              <a:t>+ </a:t>
            </a:r>
            <a:r>
              <a:rPr lang="en-US" altLang="ru-RU" dirty="0"/>
              <a:t>2</a:t>
            </a:r>
            <a:r>
              <a:rPr lang="en-US" altLang="ru-RU" i="1" dirty="0"/>
              <a:t>e</a:t>
            </a:r>
            <a:r>
              <a:rPr lang="ru-RU" altLang="ru-RU" i="1" baseline="30000" dirty="0"/>
              <a:t>-</a:t>
            </a:r>
            <a:endParaRPr lang="ru-RU" altLang="ru-RU" dirty="0"/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7728319" y="2323706"/>
            <a:ext cx="523759" cy="4523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3200" baseline="30000" dirty="0"/>
              <a:t>–2</a:t>
            </a:r>
            <a:endParaRPr lang="ru-RU" altLang="ru-RU" sz="3200" baseline="30000" dirty="0"/>
          </a:p>
        </p:txBody>
      </p:sp>
      <p:sp>
        <p:nvSpPr>
          <p:cNvPr id="19" name="Прямоугольник 18"/>
          <p:cNvSpPr>
            <a:spLocks noChangeArrowheads="1"/>
          </p:cNvSpPr>
          <p:nvPr/>
        </p:nvSpPr>
        <p:spPr bwMode="auto">
          <a:xfrm>
            <a:off x="9259579" y="2308615"/>
            <a:ext cx="397208" cy="63063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3200" baseline="30000" dirty="0"/>
              <a:t>0</a:t>
            </a:r>
            <a:endParaRPr lang="ru-RU" altLang="ru-RU" sz="3200" dirty="0"/>
          </a:p>
        </p:txBody>
      </p:sp>
      <p:cxnSp>
        <p:nvCxnSpPr>
          <p:cNvPr id="20" name="Прямая соединительная линия 19"/>
          <p:cNvCxnSpPr/>
          <p:nvPr/>
        </p:nvCxnSpPr>
        <p:spPr>
          <a:xfrm>
            <a:off x="8360048" y="3207897"/>
            <a:ext cx="0" cy="18550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9085283" y="3010690"/>
            <a:ext cx="585249" cy="125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7300" baseline="30000" dirty="0"/>
              <a:t>3</a:t>
            </a:r>
            <a:endParaRPr lang="ru-RU" altLang="ru-RU" sz="7300" dirty="0"/>
          </a:p>
        </p:txBody>
      </p:sp>
      <p:sp>
        <p:nvSpPr>
          <p:cNvPr id="22" name="Прямоугольник 21"/>
          <p:cNvSpPr>
            <a:spLocks noChangeArrowheads="1"/>
          </p:cNvSpPr>
          <p:nvPr/>
        </p:nvSpPr>
        <p:spPr bwMode="auto">
          <a:xfrm>
            <a:off x="9085283" y="3963996"/>
            <a:ext cx="585249" cy="126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7300" baseline="30000" dirty="0"/>
              <a:t>2</a:t>
            </a:r>
            <a:endParaRPr lang="ru-RU" altLang="ru-RU" sz="7300" dirty="0"/>
          </a:p>
        </p:txBody>
      </p:sp>
      <p:grpSp>
        <p:nvGrpSpPr>
          <p:cNvPr id="23" name="Группа 43"/>
          <p:cNvGrpSpPr>
            <a:grpSpLocks/>
          </p:cNvGrpSpPr>
          <p:nvPr/>
        </p:nvGrpSpPr>
        <p:grpSpPr bwMode="auto">
          <a:xfrm>
            <a:off x="2798738" y="3797356"/>
            <a:ext cx="5075631" cy="993586"/>
            <a:chOff x="1993370" y="4083915"/>
            <a:chExt cx="3813744" cy="727621"/>
          </a:xfrm>
        </p:grpSpPr>
        <p:sp>
          <p:nvSpPr>
            <p:cNvPr id="24" name="Прямоугольник 28"/>
            <p:cNvSpPr>
              <a:spLocks noChangeArrowheads="1"/>
            </p:cNvSpPr>
            <p:nvPr/>
          </p:nvSpPr>
          <p:spPr bwMode="auto">
            <a:xfrm>
              <a:off x="5461191" y="4136762"/>
              <a:ext cx="345923" cy="428242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ru-RU" sz="3200" baseline="30000" dirty="0"/>
                <a:t>+3</a:t>
              </a:r>
              <a:endParaRPr lang="ru-RU" altLang="ru-RU" sz="3200" dirty="0"/>
            </a:p>
          </p:txBody>
        </p:sp>
        <p:sp>
          <p:nvSpPr>
            <p:cNvPr id="25" name="Прямоугольник 27"/>
            <p:cNvSpPr>
              <a:spLocks noChangeArrowheads="1"/>
            </p:cNvSpPr>
            <p:nvPr/>
          </p:nvSpPr>
          <p:spPr bwMode="auto">
            <a:xfrm>
              <a:off x="1993370" y="4259329"/>
              <a:ext cx="3666646" cy="55220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ru-RU" sz="4300" dirty="0"/>
                <a:t>Al</a:t>
              </a:r>
              <a:r>
                <a:rPr lang="ru-RU" altLang="ru-RU" sz="4300" dirty="0"/>
                <a:t> </a:t>
              </a:r>
              <a:r>
                <a:rPr lang="en-US" altLang="ru-RU" sz="4300" dirty="0"/>
                <a:t>–</a:t>
              </a:r>
              <a:r>
                <a:rPr lang="ru-RU" altLang="ru-RU" sz="4300" dirty="0"/>
                <a:t> </a:t>
              </a:r>
              <a:r>
                <a:rPr lang="en-US" altLang="ru-RU" sz="4300" dirty="0"/>
                <a:t>3</a:t>
              </a:r>
              <a:r>
                <a:rPr lang="en-US" altLang="ru-RU" sz="4300" i="1" dirty="0"/>
                <a:t>e</a:t>
              </a:r>
              <a:r>
                <a:rPr lang="ru-RU" altLang="ru-RU" sz="4300" i="1" baseline="30000" dirty="0"/>
                <a:t>-</a:t>
              </a:r>
              <a:r>
                <a:rPr lang="en-US" altLang="ru-RU" sz="4300" i="1" dirty="0"/>
                <a:t>           </a:t>
              </a:r>
              <a:r>
                <a:rPr lang="ru-RU" altLang="ru-RU" sz="4300" i="1" dirty="0"/>
                <a:t> </a:t>
              </a:r>
              <a:r>
                <a:rPr lang="en-US" altLang="ru-RU" sz="4300" i="1" dirty="0" smtClean="0"/>
                <a:t>         </a:t>
              </a:r>
              <a:r>
                <a:rPr lang="en-US" altLang="ru-RU" sz="4300" dirty="0" smtClean="0"/>
                <a:t>Al</a:t>
              </a:r>
              <a:endParaRPr lang="ru-RU" altLang="ru-RU" sz="4300" baseline="-25000" dirty="0"/>
            </a:p>
          </p:txBody>
        </p:sp>
        <p:sp>
          <p:nvSpPr>
            <p:cNvPr id="26" name="Прямоугольник 29"/>
            <p:cNvSpPr>
              <a:spLocks noChangeArrowheads="1"/>
            </p:cNvSpPr>
            <p:nvPr/>
          </p:nvSpPr>
          <p:spPr bwMode="auto">
            <a:xfrm>
              <a:off x="2801001" y="4083915"/>
              <a:ext cx="243544" cy="42824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ru-RU" sz="3200" baseline="30000" dirty="0"/>
                <a:t>0</a:t>
              </a:r>
              <a:endParaRPr lang="ru-RU" altLang="ru-RU" sz="3200" dirty="0"/>
            </a:p>
          </p:txBody>
        </p:sp>
        <p:cxnSp>
          <p:nvCxnSpPr>
            <p:cNvPr id="27" name="Прямая со стрелкой 26"/>
            <p:cNvCxnSpPr/>
            <p:nvPr/>
          </p:nvCxnSpPr>
          <p:spPr>
            <a:xfrm>
              <a:off x="3822504" y="4607639"/>
              <a:ext cx="1252561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28" name="TextBox 35"/>
            <p:cNvSpPr txBox="1">
              <a:spLocks noChangeArrowheads="1"/>
            </p:cNvSpPr>
            <p:nvPr/>
          </p:nvSpPr>
          <p:spPr bwMode="auto">
            <a:xfrm>
              <a:off x="3651893" y="4218640"/>
              <a:ext cx="1540751" cy="3042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ru-RU" altLang="ru-RU" dirty="0"/>
                <a:t>окисление</a:t>
              </a:r>
            </a:p>
          </p:txBody>
        </p:sp>
      </p:grpSp>
      <p:grpSp>
        <p:nvGrpSpPr>
          <p:cNvPr id="29" name="Группа 42"/>
          <p:cNvGrpSpPr>
            <a:grpSpLocks/>
          </p:cNvGrpSpPr>
          <p:nvPr/>
        </p:nvGrpSpPr>
        <p:grpSpPr bwMode="auto">
          <a:xfrm>
            <a:off x="2727301" y="3010690"/>
            <a:ext cx="5857916" cy="897293"/>
            <a:chOff x="1707677" y="3363839"/>
            <a:chExt cx="4376491" cy="656335"/>
          </a:xfrm>
        </p:grpSpPr>
        <p:sp>
          <p:nvSpPr>
            <p:cNvPr id="30" name="Прямоугольник 22"/>
            <p:cNvSpPr>
              <a:spLocks noChangeArrowheads="1"/>
            </p:cNvSpPr>
            <p:nvPr/>
          </p:nvSpPr>
          <p:spPr bwMode="auto">
            <a:xfrm>
              <a:off x="1707677" y="3468613"/>
              <a:ext cx="4376491" cy="55156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eaLnBrk="1" hangingPunct="1"/>
              <a:r>
                <a:rPr lang="en-US" altLang="ru-RU" sz="4300" dirty="0"/>
                <a:t>Zn</a:t>
              </a:r>
              <a:r>
                <a:rPr lang="ru-RU" altLang="ru-RU" sz="4300" dirty="0"/>
                <a:t> </a:t>
              </a:r>
              <a:r>
                <a:rPr lang="en-US" altLang="ru-RU" sz="4300" dirty="0"/>
                <a:t>+</a:t>
              </a:r>
              <a:r>
                <a:rPr lang="ru-RU" altLang="ru-RU" sz="4300" dirty="0"/>
                <a:t> </a:t>
              </a:r>
              <a:r>
                <a:rPr lang="en-US" altLang="ru-RU" sz="4300" dirty="0"/>
                <a:t>2</a:t>
              </a:r>
              <a:r>
                <a:rPr lang="en-US" altLang="ru-RU" sz="4300" i="1" dirty="0"/>
                <a:t>e</a:t>
              </a:r>
              <a:r>
                <a:rPr lang="ru-RU" altLang="ru-RU" sz="4300" i="1" baseline="30000" dirty="0"/>
                <a:t>-</a:t>
              </a:r>
              <a:r>
                <a:rPr lang="en-US" altLang="ru-RU" sz="4300" i="1" dirty="0"/>
                <a:t>                 </a:t>
              </a:r>
              <a:r>
                <a:rPr lang="en-US" altLang="ru-RU" sz="4300" i="1" dirty="0" smtClean="0"/>
                <a:t>      </a:t>
              </a:r>
              <a:r>
                <a:rPr lang="en-US" altLang="ru-RU" sz="4300" dirty="0" smtClean="0"/>
                <a:t>Zn</a:t>
              </a:r>
              <a:endParaRPr lang="ru-RU" altLang="ru-RU" sz="4300" baseline="-25000" dirty="0"/>
            </a:p>
          </p:txBody>
        </p:sp>
        <p:sp>
          <p:nvSpPr>
            <p:cNvPr id="31" name="Прямоугольник 23"/>
            <p:cNvSpPr>
              <a:spLocks noChangeArrowheads="1"/>
            </p:cNvSpPr>
            <p:nvPr/>
          </p:nvSpPr>
          <p:spPr bwMode="auto">
            <a:xfrm>
              <a:off x="5596109" y="3363839"/>
              <a:ext cx="243526" cy="427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ru-RU" sz="3200" baseline="30000" dirty="0"/>
                <a:t>0</a:t>
              </a:r>
              <a:endParaRPr lang="ru-RU" altLang="ru-RU" sz="3200" dirty="0"/>
            </a:p>
          </p:txBody>
        </p:sp>
        <p:sp>
          <p:nvSpPr>
            <p:cNvPr id="32" name="Прямоугольник 24"/>
            <p:cNvSpPr>
              <a:spLocks noChangeArrowheads="1"/>
            </p:cNvSpPr>
            <p:nvPr/>
          </p:nvSpPr>
          <p:spPr bwMode="auto">
            <a:xfrm>
              <a:off x="2195736" y="3363839"/>
              <a:ext cx="345898" cy="427740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wrap="none">
              <a:spAutoFit/>
            </a:bodyPr>
            <a:lstStyle/>
            <a:p>
              <a:pPr eaLnBrk="1" hangingPunct="1"/>
              <a:r>
                <a:rPr lang="en-US" altLang="ru-RU" sz="3200" baseline="30000" dirty="0"/>
                <a:t>+2</a:t>
              </a:r>
              <a:endParaRPr lang="ru-RU" altLang="ru-RU" sz="3200" dirty="0"/>
            </a:p>
          </p:txBody>
        </p:sp>
        <p:cxnSp>
          <p:nvCxnSpPr>
            <p:cNvPr id="33" name="Прямая со стрелкой 32"/>
            <p:cNvCxnSpPr/>
            <p:nvPr/>
          </p:nvCxnSpPr>
          <p:spPr>
            <a:xfrm>
              <a:off x="3436367" y="3858412"/>
              <a:ext cx="1701704" cy="0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dk1"/>
            </a:lnRef>
            <a:fillRef idx="0">
              <a:schemeClr val="dk1"/>
            </a:fillRef>
            <a:effectRef idx="1">
              <a:schemeClr val="dk1"/>
            </a:effectRef>
            <a:fontRef idx="minor">
              <a:schemeClr val="tx1"/>
            </a:fontRef>
          </p:style>
        </p:cxnSp>
        <p:sp>
          <p:nvSpPr>
            <p:cNvPr id="34" name="TextBox 41"/>
            <p:cNvSpPr txBox="1">
              <a:spLocks noChangeArrowheads="1"/>
            </p:cNvSpPr>
            <p:nvPr/>
          </p:nvSpPr>
          <p:spPr bwMode="auto">
            <a:xfrm>
              <a:off x="3291853" y="3507853"/>
              <a:ext cx="1974153" cy="303921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>
              <a:spAutoFit/>
            </a:bodyPr>
            <a:lstStyle/>
            <a:p>
              <a:pPr algn="ctr" eaLnBrk="1" hangingPunct="1"/>
              <a:r>
                <a:rPr lang="ru-RU" altLang="ru-RU" dirty="0" smtClean="0"/>
                <a:t>Восстановление</a:t>
              </a:r>
              <a:endParaRPr lang="ru-RU" altLang="ru-RU" dirty="0"/>
            </a:p>
          </p:txBody>
        </p:sp>
      </p:grpSp>
      <p:sp>
        <p:nvSpPr>
          <p:cNvPr id="35" name="Прямоугольник 34"/>
          <p:cNvSpPr>
            <a:spLocks noChangeArrowheads="1"/>
          </p:cNvSpPr>
          <p:nvPr/>
        </p:nvSpPr>
        <p:spPr bwMode="auto">
          <a:xfrm>
            <a:off x="1947676" y="5162651"/>
            <a:ext cx="7334919" cy="7857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ru-RU" altLang="ru-RU" sz="4300" dirty="0" smtClean="0"/>
              <a:t>2</a:t>
            </a:r>
            <a:r>
              <a:rPr lang="en-US" altLang="ru-RU" sz="4300" dirty="0" smtClean="0"/>
              <a:t> Al</a:t>
            </a:r>
            <a:r>
              <a:rPr lang="ru-RU" altLang="ru-RU" sz="4300" dirty="0" smtClean="0"/>
              <a:t> </a:t>
            </a:r>
            <a:r>
              <a:rPr lang="ru-RU" altLang="ru-RU" sz="4300" dirty="0"/>
              <a:t>+ </a:t>
            </a:r>
            <a:r>
              <a:rPr lang="ru-RU" altLang="ru-RU" sz="4300" dirty="0" smtClean="0"/>
              <a:t>3</a:t>
            </a:r>
            <a:r>
              <a:rPr lang="en-US" altLang="ru-RU" sz="4300" dirty="0" smtClean="0"/>
              <a:t> </a:t>
            </a:r>
            <a:r>
              <a:rPr lang="en-US" altLang="ru-RU" sz="4300" dirty="0" err="1" smtClean="0"/>
              <a:t>ZnSO</a:t>
            </a:r>
            <a:r>
              <a:rPr lang="ru-RU" altLang="ru-RU" sz="4300" baseline="-25000" dirty="0"/>
              <a:t>4</a:t>
            </a:r>
            <a:r>
              <a:rPr lang="ru-RU" altLang="ru-RU" sz="4300" dirty="0"/>
              <a:t> = </a:t>
            </a:r>
            <a:r>
              <a:rPr lang="en-US" altLang="ru-RU" sz="4300" dirty="0"/>
              <a:t>Al</a:t>
            </a:r>
            <a:r>
              <a:rPr lang="ru-RU" altLang="ru-RU" sz="4300" baseline="-25000" dirty="0"/>
              <a:t>2</a:t>
            </a:r>
            <a:r>
              <a:rPr lang="ru-RU" altLang="ru-RU" sz="4300" dirty="0"/>
              <a:t>(</a:t>
            </a:r>
            <a:r>
              <a:rPr lang="en-US" altLang="ru-RU" sz="4300" dirty="0"/>
              <a:t>SO</a:t>
            </a:r>
            <a:r>
              <a:rPr lang="ru-RU" altLang="ru-RU" sz="4300" baseline="-25000" dirty="0"/>
              <a:t>4</a:t>
            </a:r>
            <a:r>
              <a:rPr lang="ru-RU" altLang="ru-RU" sz="4300" dirty="0"/>
              <a:t>)</a:t>
            </a:r>
            <a:r>
              <a:rPr lang="ru-RU" altLang="ru-RU" sz="4300" baseline="-25000" dirty="0"/>
              <a:t>3</a:t>
            </a:r>
            <a:r>
              <a:rPr lang="ru-RU" altLang="ru-RU" sz="4300" dirty="0"/>
              <a:t> + </a:t>
            </a:r>
            <a:r>
              <a:rPr lang="ru-RU" altLang="ru-RU" sz="4300" dirty="0" smtClean="0"/>
              <a:t>3</a:t>
            </a:r>
            <a:r>
              <a:rPr lang="en-US" altLang="ru-RU" sz="4300" dirty="0" smtClean="0"/>
              <a:t> Zn</a:t>
            </a:r>
            <a:endParaRPr lang="ru-RU" altLang="ru-RU" sz="4300" dirty="0"/>
          </a:p>
        </p:txBody>
      </p:sp>
      <p:cxnSp>
        <p:nvCxnSpPr>
          <p:cNvPr id="36" name="Прямая соединительная линия 35"/>
          <p:cNvCxnSpPr/>
          <p:nvPr/>
        </p:nvCxnSpPr>
        <p:spPr>
          <a:xfrm>
            <a:off x="9085283" y="3225004"/>
            <a:ext cx="0" cy="1855066"/>
          </a:xfrm>
          <a:prstGeom prst="line">
            <a:avLst/>
          </a:prstGeom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37" name="Прямоугольник 36"/>
          <p:cNvSpPr>
            <a:spLocks noChangeArrowheads="1"/>
          </p:cNvSpPr>
          <p:nvPr/>
        </p:nvSpPr>
        <p:spPr bwMode="auto">
          <a:xfrm>
            <a:off x="8442341" y="3966164"/>
            <a:ext cx="585249" cy="125910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7300" baseline="30000" dirty="0"/>
              <a:t>3</a:t>
            </a:r>
            <a:endParaRPr lang="ru-RU" altLang="ru-RU" sz="7300" dirty="0"/>
          </a:p>
        </p:txBody>
      </p:sp>
      <p:sp>
        <p:nvSpPr>
          <p:cNvPr id="38" name="Прямоугольник 37"/>
          <p:cNvSpPr>
            <a:spLocks noChangeArrowheads="1"/>
          </p:cNvSpPr>
          <p:nvPr/>
        </p:nvSpPr>
        <p:spPr bwMode="auto">
          <a:xfrm>
            <a:off x="8442341" y="3035302"/>
            <a:ext cx="585249" cy="126127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822" tIns="61411" rIns="122822" bIns="61411">
            <a:spAutoFit/>
          </a:bodyPr>
          <a:lstStyle/>
          <a:p>
            <a:pPr eaLnBrk="1" hangingPunct="1"/>
            <a:r>
              <a:rPr lang="en-US" altLang="ru-RU" sz="7300" baseline="30000" dirty="0"/>
              <a:t>2</a:t>
            </a:r>
            <a:endParaRPr lang="ru-RU" altLang="ru-RU" sz="7300" dirty="0"/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2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4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8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5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7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8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3" fill="hold">
                            <p:stCondLst>
                              <p:cond delay="500"/>
                            </p:stCondLst>
                            <p:childTnLst>
                              <p:par>
                                <p:cTn id="64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66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1000"/>
                            </p:stCondLst>
                            <p:childTnLst>
                              <p:par>
                                <p:cTn id="68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1" fill="hold">
                            <p:stCondLst>
                              <p:cond delay="1500"/>
                            </p:stCondLst>
                            <p:childTnLst>
                              <p:par>
                                <p:cTn id="72" presetID="10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5" fill="hold">
                            <p:stCondLst>
                              <p:cond delay="2000"/>
                            </p:stCondLst>
                            <p:childTnLst>
                              <p:par>
                                <p:cTn id="76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3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4" fill="hold">
                            <p:stCondLst>
                              <p:cond delay="500"/>
                            </p:stCondLst>
                            <p:childTnLst>
                              <p:par>
                                <p:cTn id="85" presetID="22" presetClass="entr" presetSubtype="1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8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1000"/>
                            </p:stCondLst>
                            <p:childTnLst>
                              <p:par>
                                <p:cTn id="8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2" fill="hold">
                            <p:stCondLst>
                              <p:cond delay="1500"/>
                            </p:stCondLst>
                            <p:childTnLst>
                              <p:par>
                                <p:cTn id="9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  <p:bldP spid="9" grpId="0"/>
      <p:bldP spid="10" grpId="0"/>
      <p:bldP spid="11" grpId="0"/>
      <p:bldP spid="12" grpId="0"/>
      <p:bldP spid="15" grpId="0"/>
      <p:bldP spid="15" grpId="1"/>
      <p:bldP spid="16" grpId="0"/>
      <p:bldP spid="16" grpId="1"/>
      <p:bldP spid="17" grpId="0"/>
      <p:bldP spid="17" grpId="1"/>
      <p:bldP spid="18" grpId="0"/>
      <p:bldP spid="19" grpId="0"/>
      <p:bldP spid="21" grpId="0"/>
      <p:bldP spid="22" grpId="0"/>
      <p:bldP spid="35" grpId="0"/>
      <p:bldP spid="37" grpId="0"/>
      <p:bldP spid="3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Рисунок 8" descr="фотосинтез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21394617">
            <a:off x="7748947" y="1386144"/>
            <a:ext cx="3108657" cy="3188589"/>
          </a:xfrm>
          <a:prstGeom prst="plaque">
            <a:avLst/>
          </a:prstGeom>
          <a:ln w="38100">
            <a:solidFill>
              <a:srgbClr val="C00000"/>
            </a:solidFill>
          </a:ln>
        </p:spPr>
      </p:pic>
      <p:sp>
        <p:nvSpPr>
          <p:cNvPr id="5" name="Заголовок 4"/>
          <p:cNvSpPr>
            <a:spLocks noGrp="1"/>
          </p:cNvSpPr>
          <p:nvPr>
            <p:ph type="title"/>
          </p:nvPr>
        </p:nvSpPr>
        <p:spPr>
          <a:xfrm>
            <a:off x="226974" y="0"/>
            <a:ext cx="1194280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pic>
        <p:nvPicPr>
          <p:cNvPr id="4" name="Рисунок 3" descr="обмен веществ.jp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 rot="20884510">
            <a:off x="645292" y="1313448"/>
            <a:ext cx="2550527" cy="2413511"/>
          </a:xfrm>
          <a:prstGeom prst="plaque">
            <a:avLst/>
          </a:prstGeom>
          <a:ln w="38100">
            <a:solidFill>
              <a:srgbClr val="C00000"/>
            </a:solidFill>
          </a:ln>
        </p:spPr>
      </p:pic>
      <p:pic>
        <p:nvPicPr>
          <p:cNvPr id="6" name="Рисунок 5" descr="дыхание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 rot="516010">
            <a:off x="3919861" y="1382599"/>
            <a:ext cx="3278703" cy="2820177"/>
          </a:xfrm>
          <a:prstGeom prst="plaque">
            <a:avLst/>
          </a:prstGeom>
          <a:ln w="38100">
            <a:solidFill>
              <a:srgbClr val="C00000"/>
            </a:solidFill>
          </a:ln>
        </p:spPr>
      </p:pic>
      <p:pic>
        <p:nvPicPr>
          <p:cNvPr id="7" name="Рисунок 6" descr="гниение.jpg"/>
          <p:cNvPicPr>
            <a:picLocks noChangeAspect="1"/>
          </p:cNvPicPr>
          <p:nvPr/>
        </p:nvPicPr>
        <p:blipFill>
          <a:blip r:embed="rId6" cstate="print"/>
          <a:stretch>
            <a:fillRect/>
          </a:stretch>
        </p:blipFill>
        <p:spPr>
          <a:xfrm rot="369433">
            <a:off x="1296604" y="3719204"/>
            <a:ext cx="2703982" cy="2773508"/>
          </a:xfrm>
          <a:prstGeom prst="plaque">
            <a:avLst/>
          </a:prstGeom>
          <a:ln w="38100">
            <a:solidFill>
              <a:srgbClr val="C00000"/>
            </a:solidFill>
          </a:ln>
        </p:spPr>
      </p:pic>
      <p:sp>
        <p:nvSpPr>
          <p:cNvPr id="8" name="TextBox 7"/>
          <p:cNvSpPr txBox="1"/>
          <p:nvPr/>
        </p:nvSpPr>
        <p:spPr>
          <a:xfrm>
            <a:off x="4513252" y="4631677"/>
            <a:ext cx="7415399" cy="2093727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none" lIns="122763" tIns="61379" rIns="122763" bIns="61379">
            <a:spAutoFit/>
          </a:bodyPr>
          <a:lstStyle/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Жизнь – непрерывная цепь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окислительно-восстановительных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процессов</a:t>
            </a:r>
          </a:p>
          <a:p>
            <a:pPr algn="ctr">
              <a:defRPr/>
            </a:pPr>
            <a:r>
              <a:rPr lang="ru-RU" sz="3200" b="1" dirty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                                   </a:t>
            </a:r>
            <a:r>
              <a:rPr lang="ru-RU" b="1" dirty="0" err="1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Антуан</a:t>
            </a:r>
            <a:r>
              <a:rPr lang="ru-RU" b="1" dirty="0" smtClean="0">
                <a:solidFill>
                  <a:schemeClr val="tx2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" pitchFamily="34" charset="0"/>
                <a:cs typeface="Arial" pitchFamily="34" charset="0"/>
              </a:rPr>
              <a:t> Лавуазье</a:t>
            </a:r>
            <a:endParaRPr lang="ru-RU" sz="3200" b="1" dirty="0">
              <a:solidFill>
                <a:schemeClr val="tx2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diamond(in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1000"/>
                            </p:stCondLst>
                            <p:childTnLst>
                              <p:par>
                                <p:cTn id="13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1500"/>
                            </p:stCondLst>
                            <p:childTnLst>
                              <p:par>
                                <p:cTn id="17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2000"/>
                            </p:stCondLst>
                            <p:childTnLst>
                              <p:par>
                                <p:cTn id="21" presetID="2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12657" y="280519"/>
            <a:ext cx="12169774" cy="1323383"/>
          </a:xfrm>
          <a:prstGeom prst="rect">
            <a:avLst/>
          </a:prstGeom>
          <a:noFill/>
        </p:spPr>
        <p:txBody>
          <a:bodyPr wrap="square" lIns="91375" tIns="45692" rIns="91375" bIns="45692" rtlCol="0">
            <a:spAutoFit/>
          </a:bodyPr>
          <a:lstStyle/>
          <a:p>
            <a:pPr algn="ctr"/>
            <a:r>
              <a:rPr lang="ru-RU" sz="40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         </a:t>
            </a:r>
          </a:p>
          <a:p>
            <a:endParaRPr lang="ru-RU" sz="4000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Прямоугольник 8"/>
          <p:cNvSpPr/>
          <p:nvPr/>
        </p:nvSpPr>
        <p:spPr>
          <a:xfrm>
            <a:off x="298409" y="367488"/>
            <a:ext cx="11644394" cy="661032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pPr algn="ctr"/>
            <a:r>
              <a:rPr lang="ru-RU" sz="3600" b="1" dirty="0" smtClean="0">
                <a:solidFill>
                  <a:schemeClr val="bg1"/>
                </a:solidFill>
                <a:latin typeface="Arial" pitchFamily="34" charset="0"/>
                <a:cs typeface="Arial" pitchFamily="34" charset="0"/>
              </a:rPr>
              <a:t>ЗАДАНИЕ ДЛЯ САМОСТОЯТЕЛЬНОЙ РАБОТЫ </a:t>
            </a:r>
            <a:endParaRPr lang="ru-RU" sz="3600" b="1" dirty="0">
              <a:solidFill>
                <a:schemeClr val="bg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5" name="Прямоугольник 14"/>
          <p:cNvSpPr/>
          <p:nvPr/>
        </p:nvSpPr>
        <p:spPr>
          <a:xfrm>
            <a:off x="798481" y="2739058"/>
            <a:ext cx="10787139" cy="1200272"/>
          </a:xfrm>
          <a:prstGeom prst="rect">
            <a:avLst/>
          </a:prstGeom>
        </p:spPr>
        <p:txBody>
          <a:bodyPr wrap="square" lIns="91375" tIns="45692" rIns="91375" bIns="45692">
            <a:spAutoFit/>
          </a:bodyPr>
          <a:lstStyle/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1. Прочитать §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20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(стр. 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82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 - 8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</a:p>
          <a:p>
            <a:r>
              <a:rPr lang="ru-RU" sz="3600" dirty="0" smtClean="0">
                <a:latin typeface="Arial" pitchFamily="34" charset="0"/>
                <a:cs typeface="Arial" pitchFamily="34" charset="0"/>
              </a:rPr>
              <a:t>2. Письменно ответить на вопросы 1- 3 (стр. 8</a:t>
            </a:r>
            <a:r>
              <a:rPr lang="en-US" sz="3600" dirty="0" smtClean="0">
                <a:latin typeface="Arial" pitchFamily="34" charset="0"/>
                <a:cs typeface="Arial" pitchFamily="34" charset="0"/>
              </a:rPr>
              <a:t>5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)</a:t>
            </a:r>
            <a:endParaRPr lang="en-US" sz="3600" dirty="0" smtClean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="" xmlns:p14="http://schemas.microsoft.com/office/powerpoint/2010/main" val="3636488338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pic>
        <p:nvPicPr>
          <p:cNvPr id="24" name="Рисунок 23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89277" y="1224744"/>
            <a:ext cx="2253294" cy="28037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5" name="TextBox 24"/>
          <p:cNvSpPr txBox="1">
            <a:spLocks noChangeArrowheads="1"/>
          </p:cNvSpPr>
          <p:nvPr/>
        </p:nvSpPr>
        <p:spPr bwMode="auto">
          <a:xfrm>
            <a:off x="885270" y="3891093"/>
            <a:ext cx="3146225" cy="129352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778" tIns="61387" rIns="122778" bIns="61387">
            <a:spAutoFit/>
          </a:bodyPr>
          <a:lstStyle/>
          <a:p>
            <a:pPr algn="ctr"/>
            <a:r>
              <a:rPr lang="ru-RU" altLang="ru-RU" sz="3800" b="1" dirty="0">
                <a:latin typeface="Arial" pitchFamily="34" charset="0"/>
                <a:cs typeface="Arial" pitchFamily="34" charset="0"/>
              </a:rPr>
              <a:t>Атом, ион,</a:t>
            </a:r>
          </a:p>
          <a:p>
            <a:pPr algn="ctr"/>
            <a:r>
              <a:rPr lang="ru-RU" altLang="ru-RU" sz="3800" b="1" dirty="0">
                <a:latin typeface="Arial" pitchFamily="34" charset="0"/>
                <a:cs typeface="Arial" pitchFamily="34" charset="0"/>
              </a:rPr>
              <a:t>молекула</a:t>
            </a:r>
          </a:p>
        </p:txBody>
      </p:sp>
      <p:sp>
        <p:nvSpPr>
          <p:cNvPr id="26" name="TextBox 25"/>
          <p:cNvSpPr txBox="1">
            <a:spLocks noChangeArrowheads="1"/>
          </p:cNvSpPr>
          <p:nvPr/>
        </p:nvSpPr>
        <p:spPr bwMode="auto">
          <a:xfrm>
            <a:off x="3798874" y="1672491"/>
            <a:ext cx="1167725" cy="798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778" tIns="61387" rIns="122778" bIns="61387">
            <a:spAutoFit/>
          </a:bodyPr>
          <a:lstStyle/>
          <a:p>
            <a:r>
              <a:rPr lang="ru-RU" altLang="ru-RU" sz="4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+ </a:t>
            </a:r>
            <a:r>
              <a:rPr lang="en-GB" altLang="ru-RU" sz="43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ē</a:t>
            </a:r>
            <a:endParaRPr lang="ru-RU" altLang="ru-RU" sz="43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cxnSp>
        <p:nvCxnSpPr>
          <p:cNvPr id="27" name="Прямая со стрелкой 26"/>
          <p:cNvCxnSpPr/>
          <p:nvPr/>
        </p:nvCxnSpPr>
        <p:spPr>
          <a:xfrm>
            <a:off x="5125673" y="2070696"/>
            <a:ext cx="2282058" cy="1588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28" name="TextBox 27"/>
          <p:cNvSpPr txBox="1">
            <a:spLocks noChangeArrowheads="1"/>
          </p:cNvSpPr>
          <p:nvPr/>
        </p:nvSpPr>
        <p:spPr bwMode="auto">
          <a:xfrm>
            <a:off x="6256031" y="5215751"/>
            <a:ext cx="5454909" cy="113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778" tIns="61387" rIns="122778" bIns="61387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Степень окисления понижается</a:t>
            </a:r>
          </a:p>
        </p:txBody>
      </p:sp>
      <p:sp>
        <p:nvSpPr>
          <p:cNvPr id="29" name="Прямоугольник 28"/>
          <p:cNvSpPr>
            <a:spLocks noChangeArrowheads="1"/>
          </p:cNvSpPr>
          <p:nvPr/>
        </p:nvSpPr>
        <p:spPr bwMode="auto">
          <a:xfrm>
            <a:off x="6087003" y="3510760"/>
            <a:ext cx="4192704" cy="798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778" tIns="61387" rIns="122778" bIns="61387">
            <a:spAutoFit/>
          </a:bodyPr>
          <a:lstStyle/>
          <a:p>
            <a:r>
              <a:rPr lang="ru-RU" altLang="ru-RU" sz="4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altLang="ru-RU" sz="4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</a:t>
            </a:r>
            <a:r>
              <a:rPr lang="ru-RU" altLang="ru-RU" sz="4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+ 2ē → </a:t>
            </a:r>
            <a:r>
              <a:rPr lang="en-US" altLang="ru-RU" sz="4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S</a:t>
            </a:r>
            <a:endParaRPr lang="ru-RU" altLang="ru-RU" sz="4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0" name="Прямоугольник 29"/>
          <p:cNvSpPr>
            <a:spLocks noChangeArrowheads="1"/>
          </p:cNvSpPr>
          <p:nvPr/>
        </p:nvSpPr>
        <p:spPr bwMode="auto">
          <a:xfrm>
            <a:off x="6080662" y="4461592"/>
            <a:ext cx="4817684" cy="79824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778" tIns="61387" rIns="122778" bIns="61387">
            <a:spAutoFit/>
          </a:bodyPr>
          <a:lstStyle/>
          <a:p>
            <a:r>
              <a:rPr lang="ru-RU" altLang="ru-RU" sz="4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en-US" altLang="ru-RU" sz="4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</a:t>
            </a:r>
            <a:r>
              <a:rPr lang="ru-RU" altLang="ru-RU" sz="4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+ 3ē → </a:t>
            </a:r>
            <a:r>
              <a:rPr lang="en-US" altLang="ru-RU" sz="43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Fe</a:t>
            </a:r>
            <a:endParaRPr lang="ru-RU" altLang="ru-RU" sz="43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1" name="Скругленный прямоугольник 30"/>
          <p:cNvSpPr/>
          <p:nvPr/>
        </p:nvSpPr>
        <p:spPr>
          <a:xfrm>
            <a:off x="5197197" y="3225003"/>
            <a:ext cx="977560" cy="3229380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lIns="122778" tIns="61387" rIns="122778" bIns="61387" anchor="ctr"/>
          <a:lstStyle/>
          <a:p>
            <a:pPr algn="ctr">
              <a:defRPr/>
            </a:pPr>
            <a:r>
              <a:rPr lang="ru-RU" sz="3800" b="1" dirty="0">
                <a:latin typeface="Arial" pitchFamily="34" charset="0"/>
                <a:cs typeface="Arial" pitchFamily="34" charset="0"/>
              </a:rPr>
              <a:t>Окислители</a:t>
            </a:r>
          </a:p>
        </p:txBody>
      </p:sp>
      <p:sp>
        <p:nvSpPr>
          <p:cNvPr id="32" name="TextBox 20"/>
          <p:cNvSpPr txBox="1">
            <a:spLocks noChangeArrowheads="1"/>
          </p:cNvSpPr>
          <p:nvPr/>
        </p:nvSpPr>
        <p:spPr bwMode="auto">
          <a:xfrm>
            <a:off x="7635692" y="856565"/>
            <a:ext cx="3306983" cy="24630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 lIns="122778" tIns="61387" rIns="122778" bIns="61387">
            <a:spAutoFit/>
          </a:bodyPr>
          <a:lstStyle/>
          <a:p>
            <a:endParaRPr lang="ru-RU" altLang="ru-RU" sz="3800" b="1" dirty="0">
              <a:latin typeface="Arial" pitchFamily="34" charset="0"/>
              <a:cs typeface="Arial" pitchFamily="34" charset="0"/>
            </a:endParaRPr>
          </a:p>
          <a:p>
            <a:r>
              <a:rPr lang="ru-RU" altLang="ru-RU" sz="38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Окислитель</a:t>
            </a:r>
            <a:endParaRPr lang="en-US" altLang="ru-RU" sz="3800" b="1" dirty="0" smtClean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en-US" altLang="ru-RU" sz="3800" b="1" dirty="0" smtClean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38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4" name="TextBox 33"/>
          <p:cNvSpPr txBox="1">
            <a:spLocks noChangeArrowheads="1"/>
          </p:cNvSpPr>
          <p:nvPr/>
        </p:nvSpPr>
        <p:spPr bwMode="auto">
          <a:xfrm>
            <a:off x="6513517" y="3296443"/>
            <a:ext cx="879375" cy="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</a:rPr>
              <a:t>        0</a:t>
            </a:r>
          </a:p>
        </p:txBody>
      </p:sp>
      <p:sp>
        <p:nvSpPr>
          <p:cNvPr id="35" name="TextBox 34"/>
          <p:cNvSpPr txBox="1">
            <a:spLocks noChangeArrowheads="1"/>
          </p:cNvSpPr>
          <p:nvPr/>
        </p:nvSpPr>
        <p:spPr bwMode="auto">
          <a:xfrm>
            <a:off x="8527024" y="3288316"/>
            <a:ext cx="1210058" cy="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/>
              <a:t>            </a:t>
            </a:r>
            <a:r>
              <a:rPr lang="ru-RU" altLang="ru-RU" b="1">
                <a:solidFill>
                  <a:srgbClr val="C00000"/>
                </a:solidFill>
              </a:rPr>
              <a:t>-2</a:t>
            </a:r>
          </a:p>
        </p:txBody>
      </p:sp>
      <p:sp>
        <p:nvSpPr>
          <p:cNvPr id="36" name="TextBox 35"/>
          <p:cNvSpPr txBox="1">
            <a:spLocks noChangeArrowheads="1"/>
          </p:cNvSpPr>
          <p:nvPr/>
        </p:nvSpPr>
        <p:spPr bwMode="auto">
          <a:xfrm>
            <a:off x="6521967" y="4216390"/>
            <a:ext cx="892176" cy="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dirty="0"/>
              <a:t>      </a:t>
            </a:r>
            <a:r>
              <a:rPr lang="ru-RU" altLang="ru-RU" b="1" dirty="0">
                <a:solidFill>
                  <a:srgbClr val="C00000"/>
                </a:solidFill>
              </a:rPr>
              <a:t>+3</a:t>
            </a:r>
          </a:p>
        </p:txBody>
      </p:sp>
      <p:sp>
        <p:nvSpPr>
          <p:cNvPr id="37" name="TextBox 36"/>
          <p:cNvSpPr txBox="1">
            <a:spLocks noChangeArrowheads="1"/>
          </p:cNvSpPr>
          <p:nvPr/>
        </p:nvSpPr>
        <p:spPr bwMode="auto">
          <a:xfrm>
            <a:off x="9013847" y="4225136"/>
            <a:ext cx="1188724" cy="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78" tIns="61387" rIns="122778" bIns="61387">
            <a:spAutoFit/>
          </a:bodyPr>
          <a:lstStyle/>
          <a:p>
            <a:r>
              <a:rPr lang="ru-RU" altLang="ru-RU" dirty="0"/>
              <a:t>             </a:t>
            </a:r>
            <a:r>
              <a:rPr lang="ru-RU" altLang="ru-RU" b="1" dirty="0">
                <a:solidFill>
                  <a:srgbClr val="C00000"/>
                </a:solidFill>
              </a:rPr>
              <a:t>0</a:t>
            </a:r>
          </a:p>
        </p:txBody>
      </p:sp>
      <p:sp>
        <p:nvSpPr>
          <p:cNvPr id="38" name="TextBox 37"/>
          <p:cNvSpPr txBox="1">
            <a:spLocks noChangeArrowheads="1"/>
          </p:cNvSpPr>
          <p:nvPr/>
        </p:nvSpPr>
        <p:spPr bwMode="auto">
          <a:xfrm>
            <a:off x="7656524" y="1796246"/>
            <a:ext cx="3565227" cy="10771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91418" tIns="45709" rIns="91418" bIns="45709">
            <a:spAutoFit/>
          </a:bodyPr>
          <a:lstStyle/>
          <a:p>
            <a:endParaRPr lang="ru-RU" altLang="ru-RU" sz="3200" b="1" dirty="0">
              <a:latin typeface="Arial" pitchFamily="34" charset="0"/>
              <a:cs typeface="Arial" pitchFamily="34" charset="0"/>
            </a:endParaRPr>
          </a:p>
          <a:p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Восстановление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5" grpId="0"/>
      <p:bldP spid="26" grpId="0"/>
      <p:bldP spid="28" grpId="0"/>
      <p:bldP spid="29" grpId="0"/>
      <p:bldP spid="30" grpId="0"/>
      <p:bldP spid="32" grpId="0"/>
      <p:bldP spid="34" grpId="0"/>
      <p:bldP spid="35" grpId="0"/>
      <p:bldP spid="36" grpId="0"/>
      <p:bldP spid="37" grpId="0"/>
      <p:bldP spid="3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11" name="Rectangle 3"/>
          <p:cNvSpPr txBox="1">
            <a:spLocks noChangeArrowheads="1"/>
          </p:cNvSpPr>
          <p:nvPr/>
        </p:nvSpPr>
        <p:spPr>
          <a:xfrm>
            <a:off x="298410" y="1653371"/>
            <a:ext cx="11572956" cy="3664744"/>
          </a:xfrm>
          <a:prstGeom prst="rect">
            <a:avLst/>
          </a:prstGeom>
        </p:spPr>
        <p:txBody>
          <a:bodyPr lIns="91407" tIns="45704" rIns="91407" bIns="45704">
            <a:normAutofit/>
          </a:bodyPr>
          <a:lstStyle/>
          <a:p>
            <a:pPr marL="410988" indent="-410988" algn="just">
              <a:lnSpc>
                <a:spcPct val="90000"/>
              </a:lnSpc>
              <a:spcBef>
                <a:spcPct val="20000"/>
              </a:spcBef>
            </a:pPr>
            <a:r>
              <a:rPr lang="en-US" alt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Окислитель  </a:t>
            </a:r>
            <a:r>
              <a:rPr lang="ru-RU" altLang="ru-RU" sz="32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–</a:t>
            </a:r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вещество, содержащее  атомы, ионы или молекулы, принимающие  электроны.</a:t>
            </a:r>
          </a:p>
          <a:p>
            <a:pPr marL="410988" indent="-410988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altLang="ru-RU" sz="3200" b="1" dirty="0" smtClean="0">
              <a:solidFill>
                <a:srgbClr val="0070C0"/>
              </a:solidFill>
              <a:latin typeface="Arial" pitchFamily="34" charset="0"/>
              <a:cs typeface="Arial" pitchFamily="34" charset="0"/>
            </a:endParaRPr>
          </a:p>
          <a:p>
            <a:pPr marL="410988" indent="-410988" algn="just">
              <a:lnSpc>
                <a:spcPct val="90000"/>
              </a:lnSpc>
              <a:spcBef>
                <a:spcPct val="20000"/>
              </a:spcBef>
            </a:pPr>
            <a:r>
              <a:rPr lang="en-US" alt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Восстановление 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–  процесс  приема  электронов атомом, молекулой или ионом. </a:t>
            </a:r>
          </a:p>
          <a:p>
            <a:pPr marL="410988" indent="-410988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altLang="ru-RU" sz="32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10988" indent="-410988" algn="just">
              <a:lnSpc>
                <a:spcPct val="90000"/>
              </a:lnSpc>
              <a:spcBef>
                <a:spcPct val="20000"/>
              </a:spcBef>
            </a:pPr>
            <a:r>
              <a:rPr lang="en-US" alt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</a:t>
            </a:r>
            <a:r>
              <a:rPr lang="ru-RU" altLang="ru-RU" sz="3200" b="1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Степень  окисления  элемента понижается</a:t>
            </a:r>
            <a:r>
              <a:rPr lang="ru-RU" altLang="ru-RU" sz="3200" dirty="0" smtClean="0">
                <a:solidFill>
                  <a:srgbClr val="0070C0"/>
                </a:solidFill>
                <a:latin typeface="Arial" pitchFamily="34" charset="0"/>
                <a:cs typeface="Arial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1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pic>
        <p:nvPicPr>
          <p:cNvPr id="11" name="Рисунок 10"/>
          <p:cNvPicPr>
            <a:picLocks noChangeAspect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140883" y="1365283"/>
            <a:ext cx="1971283" cy="280537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TextBox 11"/>
          <p:cNvSpPr txBox="1">
            <a:spLocks noChangeArrowheads="1"/>
          </p:cNvSpPr>
          <p:nvPr/>
        </p:nvSpPr>
        <p:spPr bwMode="auto">
          <a:xfrm>
            <a:off x="910622" y="4001613"/>
            <a:ext cx="3106844" cy="144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93" tIns="61395" rIns="122793" bIns="61395">
            <a:spAutoFit/>
          </a:bodyPr>
          <a:lstStyle/>
          <a:p>
            <a:r>
              <a:rPr lang="ru-RU" altLang="ru-RU" sz="4300" b="1" dirty="0">
                <a:latin typeface="Arial" pitchFamily="34" charset="0"/>
                <a:cs typeface="Arial" pitchFamily="34" charset="0"/>
              </a:rPr>
              <a:t>Атом, ион,</a:t>
            </a:r>
          </a:p>
          <a:p>
            <a:r>
              <a:rPr lang="ru-RU" altLang="ru-RU" sz="4300" b="1" dirty="0">
                <a:latin typeface="Arial" pitchFamily="34" charset="0"/>
                <a:cs typeface="Arial" pitchFamily="34" charset="0"/>
              </a:rPr>
              <a:t>молекула</a:t>
            </a:r>
          </a:p>
        </p:txBody>
      </p:sp>
      <p:sp>
        <p:nvSpPr>
          <p:cNvPr id="13" name="Прямоугольник 12"/>
          <p:cNvSpPr>
            <a:spLocks noChangeArrowheads="1"/>
          </p:cNvSpPr>
          <p:nvPr/>
        </p:nvSpPr>
        <p:spPr bwMode="auto">
          <a:xfrm>
            <a:off x="3492477" y="1820392"/>
            <a:ext cx="1364874" cy="14474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793" tIns="61395" rIns="122793" bIns="61395">
            <a:spAutoFit/>
          </a:bodyPr>
          <a:lstStyle/>
          <a:p>
            <a:endParaRPr lang="ru-RU" altLang="ru-RU" sz="4300" b="1" dirty="0">
              <a:solidFill>
                <a:srgbClr val="FF0000"/>
              </a:solidFill>
            </a:endParaRPr>
          </a:p>
          <a:p>
            <a:r>
              <a:rPr lang="ru-RU" altLang="ru-RU" sz="4300" b="1" dirty="0">
                <a:solidFill>
                  <a:srgbClr val="FF0000"/>
                </a:solidFill>
              </a:rPr>
              <a:t>- </a:t>
            </a:r>
            <a:r>
              <a:rPr lang="en-GB" altLang="ru-RU" sz="4300" b="1" dirty="0">
                <a:solidFill>
                  <a:srgbClr val="FF0000"/>
                </a:solidFill>
              </a:rPr>
              <a:t>ē</a:t>
            </a:r>
            <a:endParaRPr lang="ru-RU" altLang="ru-RU" sz="4300" b="1" dirty="0">
              <a:solidFill>
                <a:srgbClr val="FF0000"/>
              </a:solidFill>
            </a:endParaRPr>
          </a:p>
        </p:txBody>
      </p:sp>
      <p:cxnSp>
        <p:nvCxnSpPr>
          <p:cNvPr id="14" name="Прямая со стрелкой 13"/>
          <p:cNvCxnSpPr/>
          <p:nvPr/>
        </p:nvCxnSpPr>
        <p:spPr>
          <a:xfrm>
            <a:off x="4612261" y="2663950"/>
            <a:ext cx="2011393" cy="0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dk1"/>
          </a:lnRef>
          <a:fillRef idx="0">
            <a:schemeClr val="dk1"/>
          </a:fillRef>
          <a:effectRef idx="2">
            <a:schemeClr val="dk1"/>
          </a:effectRef>
          <a:fontRef idx="minor">
            <a:schemeClr val="tx1"/>
          </a:fontRef>
        </p:style>
      </p:cxnSp>
      <p:sp>
        <p:nvSpPr>
          <p:cNvPr id="15" name="TextBox 14"/>
          <p:cNvSpPr txBox="1">
            <a:spLocks noChangeArrowheads="1"/>
          </p:cNvSpPr>
          <p:nvPr/>
        </p:nvSpPr>
        <p:spPr bwMode="auto">
          <a:xfrm>
            <a:off x="7521601" y="2112958"/>
            <a:ext cx="2576570" cy="11088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93" tIns="61395" rIns="122793" bIns="61395">
            <a:spAutoFit/>
          </a:bodyPr>
          <a:lstStyle/>
          <a:p>
            <a:r>
              <a:rPr lang="ru-RU" altLang="ru-RU" sz="3200" b="1" dirty="0">
                <a:latin typeface="Arial" pitchFamily="34" charset="0"/>
                <a:cs typeface="Arial" pitchFamily="34" charset="0"/>
              </a:rPr>
              <a:t> </a:t>
            </a:r>
          </a:p>
          <a:p>
            <a:r>
              <a:rPr lang="ru-RU" altLang="ru-RU" sz="3200" b="1" dirty="0" smtClean="0">
                <a:latin typeface="Arial" pitchFamily="34" charset="0"/>
                <a:cs typeface="Arial" pitchFamily="34" charset="0"/>
              </a:rPr>
              <a:t> Окисление</a:t>
            </a:r>
            <a:endParaRPr lang="ru-RU" altLang="ru-RU" sz="32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6" name="TextBox 15"/>
          <p:cNvSpPr txBox="1">
            <a:spLocks noChangeArrowheads="1"/>
          </p:cNvSpPr>
          <p:nvPr/>
        </p:nvSpPr>
        <p:spPr bwMode="auto">
          <a:xfrm>
            <a:off x="6492660" y="5427045"/>
            <a:ext cx="4851008" cy="113441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793" tIns="61395" rIns="122793" bIns="61395">
            <a:spAutoFit/>
          </a:bodyPr>
          <a:lstStyle/>
          <a:p>
            <a:pPr algn="ctr"/>
            <a:r>
              <a:rPr lang="ru-RU" altLang="ru-RU" sz="3200" b="1" dirty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Степень окисления повышается</a:t>
            </a:r>
          </a:p>
        </p:txBody>
      </p:sp>
      <p:sp>
        <p:nvSpPr>
          <p:cNvPr id="17" name="TextBox 16"/>
          <p:cNvSpPr txBox="1">
            <a:spLocks noChangeArrowheads="1"/>
          </p:cNvSpPr>
          <p:nvPr/>
        </p:nvSpPr>
        <p:spPr bwMode="auto">
          <a:xfrm>
            <a:off x="7124389" y="1345791"/>
            <a:ext cx="3615316" cy="30786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93" tIns="61395" rIns="122793" bIns="61395">
            <a:spAutoFit/>
          </a:bodyPr>
          <a:lstStyle/>
          <a:p>
            <a:endParaRPr lang="ru-RU" altLang="ru-RU" sz="3200" b="1" dirty="0">
              <a:latin typeface="Arial" pitchFamily="34" charset="0"/>
              <a:cs typeface="Arial" pitchFamily="34" charset="0"/>
            </a:endParaRPr>
          </a:p>
          <a:p>
            <a:r>
              <a:rPr lang="ru-RU" altLang="ru-RU" sz="3200" b="1" dirty="0" smtClean="0">
                <a:solidFill>
                  <a:srgbClr val="C00000"/>
                </a:solidFill>
                <a:latin typeface="Arial" pitchFamily="34" charset="0"/>
                <a:cs typeface="Arial" pitchFamily="34" charset="0"/>
              </a:rPr>
              <a:t>Восстановитель</a:t>
            </a:r>
            <a:endParaRPr lang="ru-RU" altLang="ru-RU" sz="3200" b="1" dirty="0">
              <a:solidFill>
                <a:srgbClr val="C0000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r>
              <a:rPr lang="ru-RU" altLang="ru-RU" sz="3200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        </a:t>
            </a:r>
          </a:p>
          <a:p>
            <a:endParaRPr lang="ru-RU" alt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  <a:p>
            <a:endParaRPr lang="ru-RU" altLang="ru-RU" sz="3200" b="1" dirty="0">
              <a:solidFill>
                <a:srgbClr val="FF0000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Прямоугольник 17"/>
          <p:cNvSpPr>
            <a:spLocks noChangeArrowheads="1"/>
          </p:cNvSpPr>
          <p:nvPr/>
        </p:nvSpPr>
        <p:spPr bwMode="auto">
          <a:xfrm>
            <a:off x="6087001" y="3668420"/>
            <a:ext cx="3724898" cy="785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93" tIns="61395" rIns="122793" bIns="61395">
            <a:spAutoFit/>
          </a:bodyPr>
          <a:lstStyle/>
          <a:p>
            <a:r>
              <a:rPr lang="ru-RU" altLang="ru-RU" sz="4300" b="1" dirty="0">
                <a:solidFill>
                  <a:srgbClr val="002060"/>
                </a:solidFill>
              </a:rPr>
              <a:t>     </a:t>
            </a:r>
            <a:r>
              <a:rPr lang="ru-RU" altLang="ru-RU" sz="4300" b="1" dirty="0" err="1">
                <a:solidFill>
                  <a:srgbClr val="002060"/>
                </a:solidFill>
              </a:rPr>
              <a:t>Са</a:t>
            </a:r>
            <a:r>
              <a:rPr lang="ru-RU" altLang="ru-RU" sz="4300" b="1" dirty="0">
                <a:solidFill>
                  <a:srgbClr val="002060"/>
                </a:solidFill>
              </a:rPr>
              <a:t> - 2ē → </a:t>
            </a:r>
            <a:r>
              <a:rPr lang="ru-RU" altLang="ru-RU" sz="4300" b="1" dirty="0" err="1">
                <a:solidFill>
                  <a:srgbClr val="002060"/>
                </a:solidFill>
              </a:rPr>
              <a:t>Са</a:t>
            </a:r>
            <a:endParaRPr lang="ru-RU" altLang="ru-RU" sz="4300" b="1" dirty="0">
              <a:solidFill>
                <a:srgbClr val="002060"/>
              </a:solidFill>
            </a:endParaRPr>
          </a:p>
        </p:txBody>
      </p:sp>
      <p:sp>
        <p:nvSpPr>
          <p:cNvPr id="19" name="TextBox 18"/>
          <p:cNvSpPr txBox="1">
            <a:spLocks noChangeArrowheads="1"/>
          </p:cNvSpPr>
          <p:nvPr/>
        </p:nvSpPr>
        <p:spPr bwMode="auto">
          <a:xfrm>
            <a:off x="6652561" y="3416486"/>
            <a:ext cx="941245" cy="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93" tIns="61395" rIns="122793" bIns="61395">
            <a:spAutoFit/>
          </a:bodyPr>
          <a:lstStyle/>
          <a:p>
            <a:r>
              <a:rPr lang="ru-RU" altLang="ru-RU" b="1" dirty="0">
                <a:solidFill>
                  <a:srgbClr val="C00000"/>
                </a:solidFill>
              </a:rPr>
              <a:t>         0</a:t>
            </a:r>
          </a:p>
        </p:txBody>
      </p:sp>
      <p:sp>
        <p:nvSpPr>
          <p:cNvPr id="20" name="TextBox 19"/>
          <p:cNvSpPr txBox="1">
            <a:spLocks noChangeArrowheads="1"/>
          </p:cNvSpPr>
          <p:nvPr/>
        </p:nvSpPr>
        <p:spPr bwMode="auto">
          <a:xfrm>
            <a:off x="8459687" y="3416486"/>
            <a:ext cx="1325264" cy="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93" tIns="61395" rIns="122793" bIns="61395">
            <a:spAutoFit/>
          </a:bodyPr>
          <a:lstStyle/>
          <a:p>
            <a:r>
              <a:rPr lang="ru-RU" altLang="ru-RU"/>
              <a:t>             </a:t>
            </a:r>
            <a:r>
              <a:rPr lang="ru-RU" altLang="ru-RU" b="1">
                <a:solidFill>
                  <a:srgbClr val="C00000"/>
                </a:solidFill>
              </a:rPr>
              <a:t>+2</a:t>
            </a:r>
          </a:p>
        </p:txBody>
      </p:sp>
      <p:sp>
        <p:nvSpPr>
          <p:cNvPr id="21" name="Прямоугольник 20"/>
          <p:cNvSpPr>
            <a:spLocks noChangeArrowheads="1"/>
          </p:cNvSpPr>
          <p:nvPr/>
        </p:nvSpPr>
        <p:spPr bwMode="auto">
          <a:xfrm>
            <a:off x="6285607" y="4505474"/>
            <a:ext cx="3516380" cy="78570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lIns="122793" tIns="61395" rIns="122793" bIns="61395">
            <a:spAutoFit/>
          </a:bodyPr>
          <a:lstStyle/>
          <a:p>
            <a:r>
              <a:rPr lang="ru-RU" altLang="ru-RU" sz="4300" b="1" dirty="0">
                <a:solidFill>
                  <a:srgbClr val="002060"/>
                </a:solidFill>
              </a:rPr>
              <a:t>    </a:t>
            </a:r>
            <a:r>
              <a:rPr lang="en-US" altLang="ru-RU" sz="4300" b="1" dirty="0">
                <a:solidFill>
                  <a:srgbClr val="002060"/>
                </a:solidFill>
              </a:rPr>
              <a:t>Fe</a:t>
            </a:r>
            <a:r>
              <a:rPr lang="ru-RU" altLang="ru-RU" sz="4300" b="1" dirty="0">
                <a:solidFill>
                  <a:srgbClr val="002060"/>
                </a:solidFill>
              </a:rPr>
              <a:t> - 1ē → </a:t>
            </a:r>
            <a:r>
              <a:rPr lang="en-US" altLang="ru-RU" sz="4300" b="1" dirty="0">
                <a:solidFill>
                  <a:srgbClr val="002060"/>
                </a:solidFill>
              </a:rPr>
              <a:t>Fe</a:t>
            </a:r>
            <a:endParaRPr lang="ru-RU" altLang="ru-RU" sz="4300" b="1" dirty="0">
              <a:solidFill>
                <a:srgbClr val="002060"/>
              </a:solidFill>
            </a:endParaRPr>
          </a:p>
        </p:txBody>
      </p:sp>
      <p:sp>
        <p:nvSpPr>
          <p:cNvPr id="22" name="TextBox 21"/>
          <p:cNvSpPr txBox="1">
            <a:spLocks noChangeArrowheads="1"/>
          </p:cNvSpPr>
          <p:nvPr/>
        </p:nvSpPr>
        <p:spPr bwMode="auto">
          <a:xfrm>
            <a:off x="6867256" y="4278016"/>
            <a:ext cx="1003583" cy="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793" tIns="61395" rIns="122793" bIns="61395">
            <a:spAutoFit/>
          </a:bodyPr>
          <a:lstStyle/>
          <a:p>
            <a:r>
              <a:rPr lang="ru-RU" altLang="ru-RU"/>
              <a:t>    </a:t>
            </a:r>
            <a:r>
              <a:rPr lang="ru-RU" altLang="ru-RU" b="1">
                <a:solidFill>
                  <a:srgbClr val="C00000"/>
                </a:solidFill>
              </a:rPr>
              <a:t>+2</a:t>
            </a:r>
          </a:p>
        </p:txBody>
      </p:sp>
      <p:sp>
        <p:nvSpPr>
          <p:cNvPr id="23" name="TextBox 22"/>
          <p:cNvSpPr txBox="1">
            <a:spLocks noChangeArrowheads="1"/>
          </p:cNvSpPr>
          <p:nvPr/>
        </p:nvSpPr>
        <p:spPr bwMode="auto">
          <a:xfrm>
            <a:off x="8918166" y="4242164"/>
            <a:ext cx="1430370" cy="4621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lIns="122793" tIns="61395" rIns="122793" bIns="61395">
            <a:spAutoFit/>
          </a:bodyPr>
          <a:lstStyle/>
          <a:p>
            <a:r>
              <a:rPr lang="ru-RU" altLang="ru-RU"/>
              <a:t>       </a:t>
            </a:r>
            <a:r>
              <a:rPr lang="ru-RU" altLang="ru-RU" b="1">
                <a:solidFill>
                  <a:srgbClr val="C00000"/>
                </a:solidFill>
              </a:rPr>
              <a:t>+3</a:t>
            </a:r>
          </a:p>
        </p:txBody>
      </p:sp>
      <p:sp>
        <p:nvSpPr>
          <p:cNvPr id="24" name="Скругленный прямоугольник 23"/>
          <p:cNvSpPr/>
          <p:nvPr/>
        </p:nvSpPr>
        <p:spPr>
          <a:xfrm>
            <a:off x="5030695" y="3153566"/>
            <a:ext cx="862521" cy="3573989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vert="vert270" lIns="122793" tIns="61395" rIns="122793" bIns="61395" anchor="ctr"/>
          <a:lstStyle/>
          <a:p>
            <a:pPr algn="ctr">
              <a:defRPr/>
            </a:pPr>
            <a:r>
              <a:rPr lang="ru-RU" sz="3200" b="1" dirty="0">
                <a:latin typeface="Arial" pitchFamily="34" charset="0"/>
                <a:cs typeface="Arial" pitchFamily="34" charset="0"/>
              </a:rPr>
              <a:t>Восстановители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5" grpId="0"/>
      <p:bldP spid="16" grpId="0"/>
      <p:bldP spid="17" grpId="0"/>
      <p:bldP spid="18" grpId="0"/>
      <p:bldP spid="19" grpId="0"/>
      <p:bldP spid="20" grpId="0"/>
      <p:bldP spid="21" grpId="0"/>
      <p:bldP spid="22" grpId="0"/>
      <p:bldP spid="23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3" name="Rectangle 3"/>
          <p:cNvSpPr txBox="1">
            <a:spLocks noChangeArrowheads="1"/>
          </p:cNvSpPr>
          <p:nvPr/>
        </p:nvSpPr>
        <p:spPr>
          <a:xfrm>
            <a:off x="298410" y="1573028"/>
            <a:ext cx="11632619" cy="5223876"/>
          </a:xfrm>
          <a:prstGeom prst="rect">
            <a:avLst/>
          </a:prstGeom>
        </p:spPr>
        <p:txBody>
          <a:bodyPr lIns="91429" tIns="45714" rIns="91429" bIns="45714"/>
          <a:lstStyle/>
          <a:p>
            <a:pPr marL="410988" indent="-410988" algn="just">
              <a:lnSpc>
                <a:spcPct val="90000"/>
              </a:lnSpc>
              <a:spcBef>
                <a:spcPct val="20000"/>
              </a:spcBef>
            </a:pPr>
            <a:r>
              <a:rPr lang="en-US" altLang="ru-RU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Восстановитель</a:t>
            </a:r>
            <a:r>
              <a:rPr lang="ru-RU" altLang="ru-RU" sz="3200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–  вещество, содержащее атомы, ионы или молекулы, отдающие  электроны.</a:t>
            </a:r>
          </a:p>
          <a:p>
            <a:pPr marL="410988" indent="-410988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alt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10988" indent="-410988" algn="just">
              <a:lnSpc>
                <a:spcPct val="90000"/>
              </a:lnSpc>
              <a:spcBef>
                <a:spcPct val="20000"/>
              </a:spcBef>
            </a:pPr>
            <a:r>
              <a:rPr lang="en-US" altLang="ru-RU" sz="3200" b="1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en-US" altLang="ru-RU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altLang="ru-RU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Окисление </a:t>
            </a:r>
            <a:r>
              <a:rPr lang="ru-RU" altLang="ru-RU" sz="3200" dirty="0" smtClean="0">
                <a:latin typeface="Arial" pitchFamily="34" charset="0"/>
                <a:cs typeface="Arial" pitchFamily="34" charset="0"/>
              </a:rPr>
              <a:t>–  процесс  отдачи  электронов атомом, молекулой или ионом. </a:t>
            </a:r>
          </a:p>
          <a:p>
            <a:pPr marL="410988" indent="-410988" algn="just">
              <a:lnSpc>
                <a:spcPct val="90000"/>
              </a:lnSpc>
              <a:spcBef>
                <a:spcPct val="20000"/>
              </a:spcBef>
              <a:buFont typeface="Arial" pitchFamily="34" charset="0"/>
              <a:buChar char="•"/>
            </a:pPr>
            <a:endParaRPr lang="ru-RU" altLang="ru-RU" sz="3200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marL="410988" indent="-410988" algn="just">
              <a:lnSpc>
                <a:spcPct val="90000"/>
              </a:lnSpc>
              <a:spcBef>
                <a:spcPct val="20000"/>
              </a:spcBef>
            </a:pPr>
            <a:r>
              <a:rPr lang="en-US" altLang="ru-RU" sz="3200" dirty="0" smtClean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   </a:t>
            </a:r>
            <a:r>
              <a:rPr lang="ru-RU" altLang="ru-RU" sz="3200" b="1" dirty="0" smtClean="0">
                <a:solidFill>
                  <a:srgbClr val="00B0F0"/>
                </a:solidFill>
                <a:latin typeface="Arial" pitchFamily="34" charset="0"/>
                <a:cs typeface="Arial" pitchFamily="34" charset="0"/>
              </a:rPr>
              <a:t>Степень  окисления  элемента повышается.</a:t>
            </a: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/>
        </p:nvGraphicFramePr>
        <p:xfrm>
          <a:off x="512723" y="1653368"/>
          <a:ext cx="11079565" cy="4455085"/>
        </p:xfrm>
        <a:graphic>
          <a:graphicData uri="http://schemas.openxmlformats.org/drawingml/2006/table">
            <a:tbl>
              <a:tblPr/>
              <a:tblGrid>
                <a:gridCol w="2427617"/>
                <a:gridCol w="2142387"/>
                <a:gridCol w="2076890"/>
                <a:gridCol w="2216336"/>
                <a:gridCol w="2216335"/>
              </a:tblGrid>
              <a:tr h="2267364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Степени окисления серы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–2</a:t>
                      </a:r>
                      <a:endParaRPr kumimoji="0" lang="ru-RU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C000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Низшая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0</a:t>
                      </a:r>
                      <a:endParaRPr kumimoji="0" lang="ru-RU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+4</a:t>
                      </a:r>
                      <a:endParaRPr kumimoji="0" lang="ru-RU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+6</a:t>
                      </a:r>
                      <a:endParaRPr kumimoji="0" lang="ru-RU" sz="3300" b="0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A8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0" fontAlgn="base" latinLnBrk="0" hangingPunct="0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Высшая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  <a:tr h="2187721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ru-RU" sz="2900" b="0" i="0" u="none" strike="noStrike" cap="none" normalizeH="0" baseline="0" dirty="0" smtClean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29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Примеры веществ</a:t>
                      </a:r>
                    </a:p>
                  </a:txBody>
                  <a:tcPr marL="121698" marR="121698" marT="46810" marB="46810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33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S, Na</a:t>
                      </a:r>
                      <a:r>
                        <a:rPr kumimoji="0" lang="en-US" sz="33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C000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</a:t>
                      </a: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kumimoji="0" lang="en-US" sz="33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 Na</a:t>
                      </a:r>
                      <a:r>
                        <a:rPr kumimoji="0" lang="en-US" sz="33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kumimoji="0" lang="en-US" sz="33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206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3</a:t>
                      </a:r>
                      <a:endParaRPr kumimoji="0" lang="en-US" sz="3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206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H</a:t>
                      </a:r>
                      <a:r>
                        <a:rPr kumimoji="0" lang="en-US" sz="33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kumimoji="0" lang="en-US" sz="33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,</a:t>
                      </a:r>
                      <a:r>
                        <a:rPr kumimoji="0" lang="en-US" sz="3300" b="0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Na</a:t>
                      </a:r>
                      <a:r>
                        <a:rPr kumimoji="0" lang="en-US" sz="33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2</a:t>
                      </a:r>
                      <a:r>
                        <a:rPr kumimoji="0" lang="en-US" sz="3300" b="1" i="0" u="none" strike="noStrike" cap="none" normalizeH="0" baseline="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SO</a:t>
                      </a:r>
                      <a:r>
                        <a:rPr kumimoji="0" lang="en-US" sz="3300" b="1" i="0" u="none" strike="noStrike" cap="none" normalizeH="0" baseline="-30000" dirty="0" smtClean="0">
                          <a:ln>
                            <a:noFill/>
                          </a:ln>
                          <a:solidFill>
                            <a:srgbClr val="00A800"/>
                          </a:solidFill>
                          <a:effectLst/>
                          <a:latin typeface="Arial" pitchFamily="34" charset="0"/>
                          <a:cs typeface="Arial" pitchFamily="34" charset="0"/>
                        </a:rPr>
                        <a:t>4</a:t>
                      </a:r>
                      <a:endParaRPr kumimoji="0" lang="en-US" sz="3300" b="1" i="0" u="none" strike="noStrike" cap="none" normalizeH="0" baseline="0" dirty="0" smtClean="0">
                        <a:ln>
                          <a:noFill/>
                        </a:ln>
                        <a:solidFill>
                          <a:srgbClr val="00A800"/>
                        </a:solidFill>
                        <a:effectLst/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 marL="121698" marR="121698" marT="46810" marB="46810" anchor="ctr" horzOverflow="overflow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3" name="Содержимое 3"/>
          <p:cNvSpPr>
            <a:spLocks noGrp="1"/>
          </p:cNvSpPr>
          <p:nvPr>
            <p:ph sz="half" idx="4294967295"/>
          </p:nvPr>
        </p:nvSpPr>
        <p:spPr>
          <a:xfrm>
            <a:off x="441285" y="1367616"/>
            <a:ext cx="5357850" cy="5214974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 fontScale="77500" lnSpcReduction="20000"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 электронного баланса</a:t>
            </a:r>
          </a:p>
          <a:p>
            <a:pPr algn="ctr">
              <a:lnSpc>
                <a:spcPct val="90000"/>
              </a:lnSpc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None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	применяется при рассмотрении ОВР, протекающих при: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сплавлении веществ,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термическом разложении,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 взаимодействии твердого вещества с газообразным (обжиг), </a:t>
            </a: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dirty="0" smtClean="0">
                <a:latin typeface="Arial" pitchFamily="34" charset="0"/>
                <a:cs typeface="Arial" pitchFamily="34" charset="0"/>
              </a:rPr>
              <a:t>при взаимодействии сухих солей и металлов с практически безводными кислотами.</a:t>
            </a:r>
          </a:p>
          <a:p>
            <a:endParaRPr lang="ru-RU" dirty="0"/>
          </a:p>
        </p:txBody>
      </p:sp>
      <p:sp>
        <p:nvSpPr>
          <p:cNvPr id="4" name="Содержимое 4"/>
          <p:cNvSpPr>
            <a:spLocks noGrp="1"/>
          </p:cNvSpPr>
          <p:nvPr>
            <p:ph sz="half" idx="2"/>
          </p:nvPr>
        </p:nvSpPr>
        <p:spPr>
          <a:xfrm>
            <a:off x="5870573" y="1367616"/>
            <a:ext cx="5857916" cy="5214974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rmAutofit/>
          </a:bodyPr>
          <a:lstStyle/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Метод ионно-электронного баланса </a:t>
            </a:r>
          </a:p>
          <a:p>
            <a:pPr algn="ctr">
              <a:lnSpc>
                <a:spcPct val="90000"/>
              </a:lnSpc>
              <a:buNone/>
            </a:pP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(метод </a:t>
            </a:r>
            <a:r>
              <a:rPr lang="ru-RU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полуреакций</a:t>
            </a:r>
            <a:r>
              <a:rPr lang="ru-RU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) </a:t>
            </a:r>
          </a:p>
          <a:p>
            <a:pPr>
              <a:lnSpc>
                <a:spcPct val="90000"/>
              </a:lnSpc>
            </a:pPr>
            <a:endParaRPr lang="ru-RU" dirty="0" smtClean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  <a:p>
            <a:pPr>
              <a:lnSpc>
                <a:spcPct val="90000"/>
              </a:lnSpc>
              <a:buFont typeface="Wingdings" pitchFamily="2" charset="2"/>
              <a:buChar char="Ø"/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	применяется при рассмотрении ОВР, протекающих в водных растворах.</a:t>
            </a: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4"/>
          <p:cNvSpPr>
            <a:spLocks noGrp="1"/>
          </p:cNvSpPr>
          <p:nvPr>
            <p:ph type="title"/>
          </p:nvPr>
        </p:nvSpPr>
        <p:spPr>
          <a:xfrm>
            <a:off x="465611" y="10294"/>
            <a:ext cx="11405754" cy="1170252"/>
          </a:xfrm>
        </p:spPr>
        <p:txBody>
          <a:bodyPr>
            <a:normAutofit/>
          </a:bodyPr>
          <a:lstStyle/>
          <a:p>
            <a:r>
              <a:rPr lang="ru-RU" sz="3400" dirty="0" smtClean="0"/>
              <a:t>ОКИСЛИТЕЛЬНО-ВОССТАНОВИТЕЛЬНЫЕ РЕАКЦИИ </a:t>
            </a:r>
            <a:endParaRPr lang="ru-RU" sz="3400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369847" y="1796244"/>
            <a:ext cx="11572956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buNone/>
            </a:pP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Пример:  </a:t>
            </a:r>
            <a:r>
              <a:rPr lang="ru-RU" sz="36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ru-RU" sz="3600" dirty="0" smtClean="0">
                <a:latin typeface="Arial" pitchFamily="34" charset="0"/>
                <a:cs typeface="Arial" pitchFamily="34" charset="0"/>
              </a:rPr>
              <a:t>Используя метод электронного баланса,</a:t>
            </a:r>
          </a:p>
          <a:p>
            <a:pPr algn="just"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расставьте коэффициенты в  уравнении химической реакции:</a:t>
            </a:r>
          </a:p>
          <a:p>
            <a:pPr algn="ctr">
              <a:buNone/>
            </a:pP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HCl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→ </a:t>
            </a:r>
            <a:r>
              <a:rPr lang="en-US" sz="3600" b="1" dirty="0" err="1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AlCl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3</a:t>
            </a:r>
            <a:r>
              <a:rPr lang="ru-RU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+</a:t>
            </a:r>
            <a:r>
              <a:rPr lang="en-US" sz="36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 H</a:t>
            </a:r>
            <a:r>
              <a:rPr lang="ru-RU" sz="3600" b="1" baseline="-25000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2</a:t>
            </a:r>
            <a:endParaRPr lang="ru-RU" sz="36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endParaRPr lang="en-US" sz="3600" dirty="0" smtClean="0">
              <a:latin typeface="Arial" pitchFamily="34" charset="0"/>
              <a:cs typeface="Arial" pitchFamily="34" charset="0"/>
            </a:endParaRPr>
          </a:p>
          <a:p>
            <a:pPr>
              <a:buNone/>
            </a:pPr>
            <a:r>
              <a:rPr lang="ru-RU" sz="3600" dirty="0" smtClean="0">
                <a:latin typeface="Arial" pitchFamily="34" charset="0"/>
                <a:cs typeface="Arial" pitchFamily="34" charset="0"/>
              </a:rPr>
              <a:t>Определите окислитель и восстановитель.</a:t>
            </a:r>
            <a:endParaRPr lang="ru-RU" sz="36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xmlns="" val="363648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2878</TotalTime>
  <Words>886</Words>
  <PresentationFormat>Произвольный</PresentationFormat>
  <Paragraphs>226</Paragraphs>
  <Slides>20</Slides>
  <Notes>18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ОКИСЛИТЕЛЬНО-ВОССТАНОВИТЕЛЬНЫЕ РЕАКЦИИ </vt:lpstr>
      <vt:lpstr>Слайд 20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Windows 7</cp:lastModifiedBy>
  <cp:revision>130</cp:revision>
  <dcterms:created xsi:type="dcterms:W3CDTF">2020-05-06T17:43:33Z</dcterms:created>
  <dcterms:modified xsi:type="dcterms:W3CDTF">2020-10-27T21:10:48Z</dcterms:modified>
</cp:coreProperties>
</file>