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2" r:id="rId2"/>
    <p:sldId id="422" r:id="rId3"/>
    <p:sldId id="423" r:id="rId4"/>
    <p:sldId id="424" r:id="rId5"/>
    <p:sldId id="426" r:id="rId6"/>
    <p:sldId id="428" r:id="rId7"/>
    <p:sldId id="427" r:id="rId8"/>
    <p:sldId id="429" r:id="rId9"/>
    <p:sldId id="430" r:id="rId10"/>
    <p:sldId id="431" r:id="rId11"/>
    <p:sldId id="434" r:id="rId12"/>
    <p:sldId id="432" r:id="rId13"/>
    <p:sldId id="437" r:id="rId14"/>
    <p:sldId id="399" r:id="rId15"/>
  </p:sldIdLst>
  <p:sldSz cx="12169775" cy="7021513"/>
  <p:notesSz cx="6858000" cy="9144000"/>
  <p:defaultTextStyle>
    <a:defPPr>
      <a:defRPr lang="ru-RU"/>
    </a:defPPr>
    <a:lvl1pPr marL="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8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60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92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24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560" algn="l" defTabSz="109664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24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1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7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8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6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5" y="1430311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6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5" y="5099320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3" indent="-153513">
              <a:buFont typeface="Arial" panose="020B0604020202020204" pitchFamily="34" charset="0"/>
              <a:buChar char="•"/>
              <a:defRPr sz="1400"/>
            </a:lvl2pPr>
            <a:lvl3pPr marL="307023" indent="-153513">
              <a:defRPr sz="1400"/>
            </a:lvl3pPr>
            <a:lvl4pPr marL="537292" indent="-230268">
              <a:defRPr sz="1400"/>
            </a:lvl4pPr>
            <a:lvl5pPr marL="767560" indent="-23026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8" y="955711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9" y="153987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7" y="1559662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4" y="1614947"/>
            <a:ext cx="5293853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8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6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2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4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0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20" indent="0">
              <a:buNone/>
              <a:defRPr sz="2400" b="1"/>
            </a:lvl2pPr>
            <a:lvl3pPr marL="1096640" indent="0">
              <a:buNone/>
              <a:defRPr sz="2200" b="1"/>
            </a:lvl3pPr>
            <a:lvl4pPr marL="1644960" indent="0">
              <a:buNone/>
              <a:defRPr sz="1900" b="1"/>
            </a:lvl4pPr>
            <a:lvl5pPr marL="2193280" indent="0">
              <a:buNone/>
              <a:defRPr sz="1900" b="1"/>
            </a:lvl5pPr>
            <a:lvl6pPr marL="2741600" indent="0">
              <a:buNone/>
              <a:defRPr sz="1900" b="1"/>
            </a:lvl6pPr>
            <a:lvl7pPr marL="3289920" indent="0">
              <a:buNone/>
              <a:defRPr sz="1900" b="1"/>
            </a:lvl7pPr>
            <a:lvl8pPr marL="3838240" indent="0">
              <a:buNone/>
              <a:defRPr sz="1900" b="1"/>
            </a:lvl8pPr>
            <a:lvl9pPr marL="438656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0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1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59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20" indent="0">
              <a:buNone/>
              <a:defRPr sz="3400"/>
            </a:lvl2pPr>
            <a:lvl3pPr marL="1096640" indent="0">
              <a:buNone/>
              <a:defRPr sz="2900"/>
            </a:lvl3pPr>
            <a:lvl4pPr marL="1644960" indent="0">
              <a:buNone/>
              <a:defRPr sz="2400"/>
            </a:lvl4pPr>
            <a:lvl5pPr marL="2193280" indent="0">
              <a:buNone/>
              <a:defRPr sz="2400"/>
            </a:lvl5pPr>
            <a:lvl6pPr marL="2741600" indent="0">
              <a:buNone/>
              <a:defRPr sz="2400"/>
            </a:lvl6pPr>
            <a:lvl7pPr marL="3289920" indent="0">
              <a:buNone/>
              <a:defRPr sz="2400"/>
            </a:lvl7pPr>
            <a:lvl8pPr marL="3838240" indent="0">
              <a:buNone/>
              <a:defRPr sz="2400"/>
            </a:lvl8pPr>
            <a:lvl9pPr marL="4386560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20" indent="0">
              <a:buNone/>
              <a:defRPr sz="1400"/>
            </a:lvl2pPr>
            <a:lvl3pPr marL="1096640" indent="0">
              <a:buNone/>
              <a:defRPr sz="1200"/>
            </a:lvl3pPr>
            <a:lvl4pPr marL="1644960" indent="0">
              <a:buNone/>
              <a:defRPr sz="1100"/>
            </a:lvl4pPr>
            <a:lvl5pPr marL="2193280" indent="0">
              <a:buNone/>
              <a:defRPr sz="1100"/>
            </a:lvl5pPr>
            <a:lvl6pPr marL="2741600" indent="0">
              <a:buNone/>
              <a:defRPr sz="1100"/>
            </a:lvl6pPr>
            <a:lvl7pPr marL="3289920" indent="0">
              <a:buNone/>
              <a:defRPr sz="1100"/>
            </a:lvl7pPr>
            <a:lvl8pPr marL="3838240" indent="0">
              <a:buNone/>
              <a:defRPr sz="1100"/>
            </a:lvl8pPr>
            <a:lvl9pPr marL="438656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4" tIns="54832" rIns="109664" bIns="5483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109664" tIns="54832" rIns="109664" bIns="548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3"/>
            <a:ext cx="3853762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3"/>
            <a:ext cx="2839614" cy="373831"/>
          </a:xfrm>
          <a:prstGeom prst="rect">
            <a:avLst/>
          </a:prstGeom>
        </p:spPr>
        <p:txBody>
          <a:bodyPr vert="horz" lIns="109664" tIns="54832" rIns="109664" bIns="54832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4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40" indent="-411240" algn="l" defTabSz="109664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020" indent="-342700" algn="l" defTabSz="109664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8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120" indent="-274160" algn="l" defTabSz="109664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440" indent="-274160" algn="l" defTabSz="109664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76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08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40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720" indent="-274160" algn="l" defTabSz="10966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8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60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92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24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560" algn="l" defTabSz="1096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3169" y="3251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2012450" y="1653368"/>
            <a:ext cx="6644205" cy="5800624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 :</a:t>
            </a:r>
            <a:r>
              <a:rPr lang="en-US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r>
              <a:rPr lang="ru-RU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Окислительно</a:t>
            </a:r>
            <a:r>
              <a:rPr lang="ru-RU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-восстановительные реакции</a:t>
            </a:r>
            <a:r>
              <a:rPr lang="ru-RU" sz="40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endParaRPr lang="uz-Cyrl-UZ" sz="245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245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24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1012789" y="3296442"/>
            <a:ext cx="725750" cy="19028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1" y="487606"/>
            <a:ext cx="4308674" cy="1262319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Химия 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396" y="918323"/>
            <a:ext cx="473798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3" y="1207636"/>
            <a:ext cx="364459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85415" y="1172723"/>
            <a:ext cx="1071570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20" name="Рисунок 19" descr="C:\Users\Windows 7\Desktop\Новая папка (7)\1576383007_5-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6655" y="3010690"/>
            <a:ext cx="329858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</a:t>
            </a:r>
            <a:r>
              <a:rPr lang="ru-RU" sz="3400" dirty="0" smtClean="0"/>
              <a:t> </a:t>
            </a:r>
            <a:endParaRPr lang="ru-RU" sz="3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2789" y="2010558"/>
            <a:ext cx="10001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6860" indent="-616860" algn="just">
              <a:buFont typeface="Georgia" pitchFamily="18" charset="0"/>
              <a:buAutoNum type="alphaLcParenR"/>
              <a:defRPr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616860" indent="-616860" algn="just">
              <a:buFont typeface="Georgia" pitchFamily="18" charset="0"/>
              <a:buAutoNum type="alphaLcParenR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Fe 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e →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 ;      б) 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→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36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войные круглые скобки 3"/>
          <p:cNvSpPr/>
          <p:nvPr/>
        </p:nvSpPr>
        <p:spPr>
          <a:xfrm>
            <a:off x="4513251" y="2439186"/>
            <a:ext cx="405659" cy="2340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5" name="Двойные круглые скобки 4"/>
          <p:cNvSpPr/>
          <p:nvPr/>
        </p:nvSpPr>
        <p:spPr>
          <a:xfrm>
            <a:off x="7799399" y="2724938"/>
            <a:ext cx="608489" cy="39008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00192" y="3796508"/>
            <a:ext cx="9485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Font typeface="Georgia" pitchFamily="18" charset="0"/>
              <a:buNone/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в)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-3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-     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36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36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;         г)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Cr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+6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3e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→ Cr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Двойные круглые скобки 6"/>
          <p:cNvSpPr/>
          <p:nvPr/>
        </p:nvSpPr>
        <p:spPr>
          <a:xfrm>
            <a:off x="2727301" y="4010822"/>
            <a:ext cx="608489" cy="31206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9" name="Двойные круглые скобки 8"/>
          <p:cNvSpPr/>
          <p:nvPr/>
        </p:nvSpPr>
        <p:spPr>
          <a:xfrm>
            <a:off x="9513911" y="3725070"/>
            <a:ext cx="507074" cy="23405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9664" tIns="54832" rIns="109664" bIns="54832" anchor="ctr"/>
          <a:lstStyle/>
          <a:p>
            <a:pPr algn="ctr">
              <a:defRPr/>
            </a:pP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</a:t>
            </a:r>
            <a:r>
              <a:rPr lang="ru-RU" sz="3400" dirty="0" smtClean="0"/>
              <a:t> </a:t>
            </a:r>
            <a:endParaRPr lang="ru-RU" sz="3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12789" y="2010558"/>
            <a:ext cx="10001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6860" indent="-616860" algn="just">
              <a:buFont typeface="Georgia" pitchFamily="18" charset="0"/>
              <a:buAutoNum type="alphaLcParenR"/>
              <a:defRPr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616860" indent="-616860" algn="just">
              <a:buFont typeface="Georgia" pitchFamily="18" charset="0"/>
              <a:buAutoNum type="alphaLcParenR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Fe 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e →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Fe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616860" indent="-616860" algn="just"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616860" indent="-616860" algn="just"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б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 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-1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3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36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2789" y="4725202"/>
            <a:ext cx="52261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Georgia" pitchFamily="18" charset="0"/>
              <a:buNone/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в)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-3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→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ru-RU" sz="36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36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;       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Georgia" pitchFamily="18" charset="0"/>
              <a:buNone/>
              <a:defRPr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Georgia" pitchFamily="18" charset="0"/>
              <a:buNone/>
              <a:defRPr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Cr</a:t>
            </a:r>
            <a:r>
              <a:rPr lang="en-US" sz="3600" baseline="30000" dirty="0" smtClean="0">
                <a:latin typeface="Arial" pitchFamily="34" charset="0"/>
                <a:cs typeface="Arial" pitchFamily="34" charset="0"/>
              </a:rPr>
              <a:t>+6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3e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→ Cr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441813" y="2224872"/>
            <a:ext cx="595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512987" y="3725070"/>
            <a:ext cx="9364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1*2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55863" y="4796640"/>
            <a:ext cx="6623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- 8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656127" y="5582458"/>
            <a:ext cx="595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653368"/>
            <a:ext cx="514353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</a:t>
            </a:r>
            <a:r>
              <a:rPr lang="ru-RU" sz="3400" dirty="0" smtClean="0"/>
              <a:t> </a:t>
            </a:r>
            <a:endParaRPr lang="ru-RU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665497" y="1243377"/>
            <a:ext cx="10652208" cy="6420154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marL="548320" indent="-548320">
              <a:buAutoNum type="arabicPeriod"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Записываем схему химической реакции</a:t>
            </a:r>
          </a:p>
          <a:p>
            <a:pPr marL="548320" indent="-548320"/>
            <a:r>
              <a:rPr lang="en-US" sz="3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Ca + O</a:t>
            </a:r>
            <a:r>
              <a:rPr lang="en-US" sz="38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3800" baseline="-25000" dirty="0" smtClean="0">
              <a:latin typeface="Arial" pitchFamily="34" charset="0"/>
              <a:cs typeface="Arial" pitchFamily="34" charset="0"/>
            </a:endParaRPr>
          </a:p>
          <a:p>
            <a:pPr marL="548320" indent="-548320"/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 marL="548320" indent="-548320"/>
            <a:r>
              <a:rPr lang="en-US" sz="3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. Расставляем степени окисления атомов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48320" indent="-548320"/>
            <a:r>
              <a:rPr lang="ru-RU" sz="3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900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частвующих в химической реакции</a:t>
            </a: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 marL="548320" indent="-548320"/>
            <a:r>
              <a:rPr lang="ru-RU" sz="3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ru-RU" sz="3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+ O</a:t>
            </a:r>
            <a:r>
              <a:rPr lang="en-US" sz="3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ru-RU" sz="3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2+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3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</a:t>
            </a:r>
          </a:p>
          <a:p>
            <a:pPr marL="548320" indent="-548320"/>
            <a:endParaRPr lang="ru-RU" sz="3800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48320" indent="-548320"/>
            <a:r>
              <a:rPr lang="ru-RU" sz="3400" dirty="0" smtClean="0">
                <a:latin typeface="Arial" pitchFamily="34" charset="0"/>
                <a:cs typeface="Arial" pitchFamily="34" charset="0"/>
              </a:rPr>
              <a:t>3.Находим атомы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которые изменяют свою</a:t>
            </a:r>
          </a:p>
          <a:p>
            <a:pPr marL="548320" indent="-548320"/>
            <a:r>
              <a:rPr lang="ru-RU" sz="3400" dirty="0" smtClean="0">
                <a:latin typeface="Arial" pitchFamily="34" charset="0"/>
                <a:cs typeface="Arial" pitchFamily="34" charset="0"/>
              </a:rPr>
              <a:t>степень окисления</a:t>
            </a:r>
          </a:p>
          <a:p>
            <a:pPr marL="548320" indent="-548320"/>
            <a:r>
              <a:rPr lang="ru-RU" sz="3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ru-RU" sz="3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800" dirty="0" smtClean="0">
              <a:latin typeface="Arial" pitchFamily="34" charset="0"/>
              <a:cs typeface="Arial" pitchFamily="34" charset="0"/>
            </a:endParaRPr>
          </a:p>
          <a:p>
            <a:pPr marL="548320" indent="-548320"/>
            <a:endParaRPr lang="ru-RU" sz="4300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48320" indent="-548320"/>
            <a:endParaRPr lang="ru-RU" sz="3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370243" y="2081996"/>
            <a:ext cx="950770" cy="162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584557" y="4368012"/>
            <a:ext cx="950770" cy="1626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</a:t>
            </a:r>
            <a:r>
              <a:rPr lang="ru-RU" sz="3400" dirty="0" smtClean="0"/>
              <a:t> </a:t>
            </a:r>
            <a:endParaRPr lang="ru-RU" sz="3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5425" y="3267585"/>
            <a:ext cx="7849021" cy="1157175"/>
          </a:xfrm>
          <a:prstGeom prst="rect">
            <a:avLst/>
          </a:prstGeom>
        </p:spPr>
        <p:txBody>
          <a:bodyPr wrap="square" lIns="109664" tIns="54832" rIns="109664" bIns="54832">
            <a:spAutoFit/>
          </a:bodyPr>
          <a:lstStyle/>
          <a:p>
            <a:pPr marL="548320" indent="-548320"/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3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3400" i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3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2e</a:t>
            </a:r>
            <a:r>
              <a:rPr lang="en-US" sz="3400" i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=Ca</a:t>
            </a:r>
            <a:r>
              <a:rPr lang="en-US" sz="3400" i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2+</a:t>
            </a:r>
          </a:p>
          <a:p>
            <a:pPr marL="548320" indent="-548320"/>
            <a:r>
              <a:rPr lang="ru-RU" sz="3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3400" i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400" i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US" sz="3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+ 4e</a:t>
            </a:r>
            <a:r>
              <a:rPr lang="en-US" sz="3400" i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2O</a:t>
            </a:r>
            <a:r>
              <a:rPr lang="en-US" sz="3400" i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2-</a:t>
            </a:r>
            <a:endParaRPr lang="ru-RU" sz="3400" i="1" baseline="30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0639" y="2653500"/>
            <a:ext cx="3806978" cy="1157175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r>
              <a:rPr lang="ru-RU" sz="3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восстановитель</a:t>
            </a:r>
            <a:endParaRPr lang="ru-RU" sz="3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3515" y="3852716"/>
            <a:ext cx="3447705" cy="633955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r>
              <a:rPr lang="ru-RU" sz="3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окислитель</a:t>
            </a:r>
            <a:endParaRPr lang="ru-RU" sz="3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848" y="4510987"/>
            <a:ext cx="11773532" cy="972509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Расставляем  цифры, полученные в электронном балансе в химическое уравнение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9244" y="5900672"/>
            <a:ext cx="3384021" cy="541622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2Ca + O</a:t>
            </a:r>
            <a:r>
              <a:rPr lang="en-US" sz="28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= 2CaO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015" y="1439054"/>
            <a:ext cx="11337474" cy="1834284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4.Составляем электронный баланс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записывая процесс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отдачи и присоединения электронов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28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2e</a:t>
            </a:r>
            <a:r>
              <a:rPr lang="en-US" sz="28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Ca</a:t>
            </a:r>
            <a:r>
              <a:rPr lang="en-US" sz="28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2+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+ 4e</a:t>
            </a:r>
            <a:r>
              <a:rPr lang="en-US" sz="28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2O</a:t>
            </a:r>
            <a:r>
              <a:rPr lang="en-US" sz="28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2-</a:t>
            </a:r>
            <a:endParaRPr lang="ru-RU" sz="2800" baseline="30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4105864" y="3846705"/>
            <a:ext cx="124340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799003" y="3867946"/>
            <a:ext cx="442684" cy="633955"/>
          </a:xfrm>
          <a:prstGeom prst="rect">
            <a:avLst/>
          </a:prstGeom>
        </p:spPr>
        <p:txBody>
          <a:bodyPr wrap="none" lIns="109664" tIns="54832" rIns="109664" bIns="54832">
            <a:spAutoFit/>
          </a:bodyPr>
          <a:lstStyle/>
          <a:p>
            <a:r>
              <a:rPr lang="ru-RU" sz="3400" b="1" i="1" dirty="0" smtClean="0">
                <a:solidFill>
                  <a:srgbClr val="C00000"/>
                </a:solidFill>
              </a:rPr>
              <a:t>4</a:t>
            </a:r>
            <a:endParaRPr lang="ru-RU" sz="3400" b="1" i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99003" y="3225004"/>
            <a:ext cx="442684" cy="633955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3400" b="1" i="1" dirty="0" smtClean="0">
                <a:solidFill>
                  <a:srgbClr val="C00000"/>
                </a:solidFill>
              </a:rPr>
              <a:t>2</a:t>
            </a:r>
            <a:endParaRPr lang="ru-RU" sz="3400" b="1" i="1" dirty="0">
              <a:solidFill>
                <a:srgbClr val="C0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4783673" y="3811838"/>
            <a:ext cx="13165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5513383" y="3225004"/>
            <a:ext cx="442684" cy="633955"/>
          </a:xfrm>
          <a:prstGeom prst="rect">
            <a:avLst/>
          </a:prstGeom>
        </p:spPr>
        <p:txBody>
          <a:bodyPr wrap="none" lIns="109664" tIns="54832" rIns="109664" bIns="54832">
            <a:spAutoFit/>
          </a:bodyPr>
          <a:lstStyle/>
          <a:p>
            <a:r>
              <a:rPr lang="en-US" sz="3400" b="1" i="1" dirty="0" smtClean="0">
                <a:solidFill>
                  <a:srgbClr val="C00000"/>
                </a:solidFill>
              </a:rPr>
              <a:t>2</a:t>
            </a:r>
            <a:endParaRPr lang="ru-RU" sz="3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13383" y="3867946"/>
            <a:ext cx="442684" cy="633955"/>
          </a:xfrm>
          <a:prstGeom prst="rect">
            <a:avLst/>
          </a:prstGeom>
          <a:noFill/>
        </p:spPr>
        <p:txBody>
          <a:bodyPr wrap="none" lIns="109664" tIns="54832" rIns="109664" bIns="54832" rtlCol="0">
            <a:spAutoFit/>
          </a:bodyPr>
          <a:lstStyle/>
          <a:p>
            <a:r>
              <a:rPr lang="ru-RU" sz="3400" b="1" i="1" dirty="0" smtClean="0">
                <a:solidFill>
                  <a:srgbClr val="C00000"/>
                </a:solidFill>
              </a:rPr>
              <a:t>1</a:t>
            </a:r>
            <a:endParaRPr lang="ru-RU" sz="3400" b="1" i="1" dirty="0">
              <a:solidFill>
                <a:srgbClr val="C000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5498053" y="3811838"/>
            <a:ext cx="131654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  <p:bldP spid="11" grpId="0"/>
      <p:bldP spid="12" grpId="0" build="p"/>
      <p:bldP spid="13" grpId="0" build="p"/>
      <p:bldP spid="14" grpId="0" uiExpand="1" build="p"/>
      <p:bldP spid="16" grpId="0"/>
      <p:bldP spid="17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8"/>
            <a:ext cx="12169774" cy="1323437"/>
          </a:xfrm>
          <a:prstGeom prst="rect">
            <a:avLst/>
          </a:prstGeom>
          <a:noFill/>
        </p:spPr>
        <p:txBody>
          <a:bodyPr wrap="square" lIns="91433" tIns="45719" rIns="91433" bIns="45719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7"/>
            <a:ext cx="11644394" cy="646329"/>
          </a:xfrm>
          <a:prstGeom prst="rect">
            <a:avLst/>
          </a:prstGeom>
        </p:spPr>
        <p:txBody>
          <a:bodyPr wrap="square" lIns="91433" tIns="45719" rIns="91433" bIns="45719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68260"/>
            <a:ext cx="133350" cy="133351"/>
          </a:xfrm>
          <a:prstGeom prst="rect">
            <a:avLst/>
          </a:prstGeom>
          <a:noFill/>
        </p:spPr>
      </p:pic>
      <p:pic>
        <p:nvPicPr>
          <p:cNvPr id="22531" name="Picture 3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4263" y="-68260"/>
            <a:ext cx="133350" cy="133351"/>
          </a:xfrm>
          <a:prstGeom prst="rect">
            <a:avLst/>
          </a:prstGeom>
          <a:noFill/>
        </p:spPr>
      </p:pic>
      <p:pic>
        <p:nvPicPr>
          <p:cNvPr id="22533" name="Рисунок 1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457203"/>
            <a:ext cx="133350" cy="133350"/>
          </a:xfrm>
          <a:prstGeom prst="rect">
            <a:avLst/>
          </a:prstGeom>
          <a:noFill/>
        </p:spPr>
      </p:pic>
      <p:pic>
        <p:nvPicPr>
          <p:cNvPr id="22532" name="Рисунок 2" descr="https://him.1sept.ru/2006/05/o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590550"/>
            <a:ext cx="133350" cy="13335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98475" y="2739057"/>
            <a:ext cx="10787139" cy="1200327"/>
          </a:xfrm>
          <a:prstGeom prst="rect">
            <a:avLst/>
          </a:prstGeom>
        </p:spPr>
        <p:txBody>
          <a:bodyPr wrap="square" lIns="91431" tIns="45719" rIns="91431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19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79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82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1-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3 (стр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82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971" y="0"/>
            <a:ext cx="1194280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</a:t>
            </a:r>
            <a:r>
              <a:rPr lang="ru-RU" sz="3400" dirty="0" smtClean="0"/>
              <a:t> </a:t>
            </a:r>
            <a:endParaRPr lang="ru-RU" sz="3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2723" y="1899306"/>
            <a:ext cx="11144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Расставьте степень окисления:</a:t>
            </a:r>
          </a:p>
          <a:p>
            <a:pPr>
              <a:buFontTx/>
              <a:buNone/>
            </a:pP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ZnF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BaCO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3600" baseline="-22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SO</a:t>
            </a:r>
            <a:r>
              <a:rPr lang="en-US" sz="3600" baseline="-2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3600" baseline="-2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4227" y="1653368"/>
            <a:ext cx="60833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buFontTx/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ru-RU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4000" b="1" baseline="30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buFontTx/>
              <a:buNone/>
            </a:pPr>
            <a:endParaRPr lang="ru-RU" sz="4000" baseline="30000" dirty="0" smtClean="0">
              <a:latin typeface="Arial" pitchFamily="34" charset="0"/>
              <a:cs typeface="Arial" pitchFamily="34" charset="0"/>
            </a:endParaRPr>
          </a:p>
          <a:p>
            <a:pPr marL="533400" indent="-533400">
              <a:buFontTx/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4000" b="1" baseline="30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buFontTx/>
              <a:buNone/>
            </a:pPr>
            <a:endParaRPr lang="en-US" sz="4000" b="1" baseline="30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buFontTx/>
              <a:buNone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Zn</a:t>
            </a:r>
            <a:r>
              <a:rPr lang="ru-RU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40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4000" b="1" baseline="30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33400" indent="-533400">
              <a:buFontTx/>
              <a:buNone/>
            </a:pPr>
            <a:endParaRPr lang="ru-RU" sz="4000" b="1" baseline="30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3449" y="1653368"/>
            <a:ext cx="3041650" cy="29649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lvl="0" indent="-533400"/>
            <a:r>
              <a:rPr lang="en-US" sz="4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ru-RU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40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40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aseline="30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33400" lvl="0" indent="-533400"/>
            <a:endParaRPr lang="ru-RU" sz="4000" baseline="30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33400" lvl="0" indent="-533400"/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40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baseline="30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33400" lvl="0" indent="-533400"/>
            <a:r>
              <a:rPr lang="ru-RU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33400" lvl="0" indent="-533400"/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40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4000" b="1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40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4000" b="1" baseline="30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</a:t>
            </a:r>
            <a:r>
              <a:rPr lang="ru-RU" sz="3400" dirty="0" smtClean="0"/>
              <a:t> </a:t>
            </a:r>
            <a:endParaRPr lang="ru-RU" sz="34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41417" y="1510492"/>
            <a:ext cx="595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64976" y="1510492"/>
            <a:ext cx="505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84359" y="1510492"/>
            <a:ext cx="595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+4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13119" y="2582062"/>
            <a:ext cx="505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655731" y="2582062"/>
            <a:ext cx="595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+1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584425" y="2582062"/>
            <a:ext cx="595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441549" y="3582194"/>
            <a:ext cx="505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584293" y="3582194"/>
            <a:ext cx="595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+2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584953" y="1510492"/>
            <a:ext cx="595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+2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370771" y="1581930"/>
            <a:ext cx="595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8299465" y="1510492"/>
            <a:ext cx="505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656391" y="2510624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0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656391" y="3653632"/>
            <a:ext cx="595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+1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8370903" y="3653632"/>
            <a:ext cx="505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7513647" y="3653632"/>
            <a:ext cx="595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+6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  <p:bldP spid="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</a:t>
            </a:r>
            <a:r>
              <a:rPr lang="ru-RU" sz="3400" dirty="0" smtClean="0"/>
              <a:t> </a:t>
            </a:r>
            <a:endParaRPr lang="ru-RU" sz="3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98475" y="1653368"/>
            <a:ext cx="7367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KCl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AgNO</a:t>
            </a:r>
            <a:r>
              <a:rPr lang="ru-RU" sz="4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KNO</a:t>
            </a:r>
            <a:r>
              <a:rPr lang="ru-RU" sz="44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AgCl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69979" y="1367616"/>
            <a:ext cx="505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51322" y="1367616"/>
            <a:ext cx="505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69913" y="1367616"/>
            <a:ext cx="595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04034" y="1367616"/>
            <a:ext cx="595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489456" y="1367616"/>
            <a:ext cx="595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990050" y="1367616"/>
            <a:ext cx="595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132662" y="1367616"/>
            <a:ext cx="595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890136" y="1367616"/>
            <a:ext cx="6944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+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656259" y="1344462"/>
            <a:ext cx="505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579356" y="1344462"/>
            <a:ext cx="505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475" y="2867814"/>
            <a:ext cx="4633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2Cu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+ O</a:t>
            </a:r>
            <a:r>
              <a:rPr lang="en-US" sz="4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=2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CuO</a:t>
            </a:r>
            <a:endParaRPr lang="ru-RU" sz="44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798739" y="2558908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727169" y="2582062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441813" y="2582062"/>
            <a:ext cx="595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+2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084755" y="2582062"/>
            <a:ext cx="505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84137" y="3881675"/>
            <a:ext cx="11787227" cy="3299300"/>
          </a:xfrm>
          <a:prstGeom prst="rect">
            <a:avLst/>
          </a:prstGeom>
          <a:noFill/>
        </p:spPr>
        <p:txBody>
          <a:bodyPr vert="horz" wrap="square" lIns="109664" tIns="54832" rIns="109664" bIns="54832" rtlCol="0">
            <a:spAutoFit/>
          </a:bodyPr>
          <a:lstStyle/>
          <a:p>
            <a:pPr marL="411240" marR="0" lvl="0" indent="-411240" algn="just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CC"/>
              </a:buClr>
              <a:buSzTx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Все химические реакции можно разделить на 2 группы, в одних реакциях степень окисления атомов остается неизменной (обменные реакции), а в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других реакциях она меняется – это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окислительно-восстановительные реакции.</a:t>
            </a:r>
            <a:r>
              <a:rPr kumimoji="0" lang="ru-RU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Протекание их связано с переходом электронов от одних атомов (ионов) к другим.</a:t>
            </a:r>
          </a:p>
          <a:p>
            <a:pPr marL="411240" marR="0" lvl="0" indent="-411240" algn="just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C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240" marR="0" lvl="0" indent="-411240" algn="just" defTabSz="109664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3CC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049" grpId="0" build="p"/>
      <p:bldP spid="7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</a:t>
            </a:r>
            <a:r>
              <a:rPr lang="ru-RU" sz="3400" dirty="0" smtClean="0"/>
              <a:t> </a:t>
            </a:r>
            <a:endParaRPr lang="ru-RU" sz="3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9847" y="1296178"/>
            <a:ext cx="11504321" cy="132335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Восстановитель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это 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вещество 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в состав которого входит элемент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отдающий  электроны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98805" y="2796376"/>
            <a:ext cx="4944006" cy="73141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en-US" sz="32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2e</a:t>
            </a:r>
            <a:r>
              <a:rPr lang="en-US" sz="32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Mg</a:t>
            </a:r>
            <a:r>
              <a:rPr lang="en-US" sz="32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3200" b="1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b="1" i="1" baseline="30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1285" y="4010822"/>
            <a:ext cx="11287204" cy="107157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 процесс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который при этом происходит</a:t>
            </a:r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называется процессом окисления</a:t>
            </a:r>
            <a:endParaRPr lang="ru-RU" sz="2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1351" y="5939648"/>
            <a:ext cx="10458474" cy="776393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Степень окисления  атома при этом повышается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727169" y="2582062"/>
            <a:ext cx="1521233" cy="804554"/>
          </a:xfrm>
          <a:prstGeom prst="curv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 sz="2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584821" y="5153830"/>
            <a:ext cx="644998" cy="731413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8228027" y="3010690"/>
            <a:ext cx="1996618" cy="950837"/>
          </a:xfrm>
          <a:prstGeom prst="curvedLef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 sz="2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</a:t>
            </a:r>
            <a:r>
              <a:rPr lang="ru-RU" sz="3400" dirty="0" smtClean="0"/>
              <a:t> </a:t>
            </a:r>
            <a:endParaRPr lang="ru-RU" sz="3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2723" y="1367616"/>
            <a:ext cx="11219090" cy="117537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Окислитель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это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вещество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состав которого входит элемент, принимающий электроны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13053" y="2796376"/>
            <a:ext cx="5324314" cy="93620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US" sz="3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3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+ 2e</a:t>
            </a:r>
            <a:r>
              <a:rPr lang="en-US" sz="3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</a:t>
            </a:r>
            <a:r>
              <a:rPr lang="en-US" sz="36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3600" b="1" baseline="30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869913" y="2653500"/>
            <a:ext cx="1806464" cy="1097119"/>
          </a:xfrm>
          <a:prstGeom prst="curv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1351" y="4225136"/>
            <a:ext cx="10215634" cy="96446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А процесс который при этом происходит называется процессом восстановления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1351" y="6011086"/>
            <a:ext cx="10215634" cy="6481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Степень окисления атома при этом понижается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8370903" y="3367880"/>
            <a:ext cx="2472003" cy="804554"/>
          </a:xfrm>
          <a:prstGeom prst="curvedLef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513383" y="5225268"/>
            <a:ext cx="644998" cy="731413"/>
          </a:xfrm>
          <a:prstGeom prst="down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664" tIns="54832" rIns="109664" bIns="54832" rtlCol="0" anchor="ctr"/>
          <a:lstStyle/>
          <a:p>
            <a:pPr algn="ctr"/>
            <a:endParaRPr lang="ru-RU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</a:t>
            </a:r>
            <a:r>
              <a:rPr lang="ru-RU" sz="3400" dirty="0" smtClean="0"/>
              <a:t> </a:t>
            </a:r>
            <a:endParaRPr lang="ru-RU" sz="3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8409" y="1724806"/>
            <a:ext cx="11572956" cy="46338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элемент проявляет в </a:t>
            </a:r>
            <a:r>
              <a:rPr lang="ru-RU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соединении высшую степень </a:t>
            </a:r>
            <a:r>
              <a:rPr lang="ru-RU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окисления,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то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это соединение может быть </a:t>
            </a:r>
            <a:r>
              <a:rPr lang="ru-RU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окислителем.</a:t>
            </a:r>
          </a:p>
          <a:p>
            <a:pPr algn="just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2. Если элемент проявляет в соединении </a:t>
            </a:r>
            <a:r>
              <a:rPr lang="ru-RU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низшую степени окисления,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то это соединение может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быть </a:t>
            </a:r>
            <a:r>
              <a:rPr lang="ru-RU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восстановителем</a:t>
            </a:r>
            <a:r>
              <a:rPr lang="ru-RU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3. Если элемент проявляет в соединении </a:t>
            </a:r>
            <a:r>
              <a:rPr lang="ru-RU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промежуточную степень окисления,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то это соединение может быть как </a:t>
            </a:r>
            <a:r>
              <a:rPr lang="ru-RU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</a:t>
            </a:r>
            <a:r>
              <a:rPr lang="en-US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30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становителем</a:t>
            </a:r>
            <a:r>
              <a:rPr lang="ru-RU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так и </a:t>
            </a:r>
            <a:r>
              <a:rPr lang="ru-RU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окислителем.</a:t>
            </a:r>
          </a:p>
          <a:p>
            <a:pPr algn="just">
              <a:buFont typeface="Arial" charset="0"/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ru-RU" sz="3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</a:t>
            </a:r>
            <a:r>
              <a:rPr lang="ru-RU" sz="3400" dirty="0" smtClean="0"/>
              <a:t> </a:t>
            </a:r>
            <a:endParaRPr lang="ru-RU" sz="3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409" y="1296178"/>
            <a:ext cx="1164439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химических процессах металлы всегда отдают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электроны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Следовательно, металлы всегда являются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восстановителями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Неметаллы же (за исключением фтора)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химических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процессах могут быть и окислителями, 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восстановителями.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  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Например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если в реакции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0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+4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атом серы отдает атому кислорода четыре электрона и окисляется, то в реакции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ru-RU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+1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атом серы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принимает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два электрона и восстанавливается.</a:t>
            </a:r>
          </a:p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химических процессах степени окисления элементов изменяются в зависимости от количества отданных и принятых электронов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942011" y="343931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870573" y="2939252"/>
            <a:ext cx="505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-4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98475" y="479664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69913" y="4296574"/>
            <a:ext cx="5950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+2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465611" y="10294"/>
            <a:ext cx="11405754" cy="1170252"/>
          </a:xfrm>
        </p:spPr>
        <p:txBody>
          <a:bodyPr>
            <a:normAutofit/>
          </a:bodyPr>
          <a:lstStyle/>
          <a:p>
            <a:r>
              <a:rPr lang="ru-RU" sz="3400" dirty="0" smtClean="0"/>
              <a:t>ОКИСЛИТЕЛЬНО-ВОССТАНОВИТЕЛЬНЫЕ РЕАКЦИИ</a:t>
            </a:r>
            <a:r>
              <a:rPr lang="ru-RU" sz="3400" dirty="0" smtClean="0"/>
              <a:t> </a:t>
            </a:r>
            <a:endParaRPr lang="ru-RU" sz="3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84887" y="1439054"/>
            <a:ext cx="57864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Если степень окисления элемента изменяется с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-3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 +5: 1) он отдает 8 электронов; 2) является восстановителем;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окисляется.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600" y="1581930"/>
            <a:ext cx="514353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56325" y="3653632"/>
            <a:ext cx="55721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Если степень окисления элемента изменяется с +4 на -2: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он принимает 6 электронов; 2) является окислителем;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восстанавливается.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707</Words>
  <PresentationFormat>Произвольный</PresentationFormat>
  <Paragraphs>156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ОКИСЛИТЕЛЬНО-ВОССТАНОВИТЕЛЬНЫЕ РЕАКЦИИ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87</cp:revision>
  <dcterms:created xsi:type="dcterms:W3CDTF">2020-05-06T17:43:33Z</dcterms:created>
  <dcterms:modified xsi:type="dcterms:W3CDTF">2020-10-25T16:43:11Z</dcterms:modified>
</cp:coreProperties>
</file>