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2" r:id="rId2"/>
    <p:sldId id="373" r:id="rId3"/>
    <p:sldId id="403" r:id="rId4"/>
    <p:sldId id="404" r:id="rId5"/>
    <p:sldId id="405" r:id="rId6"/>
    <p:sldId id="406" r:id="rId7"/>
    <p:sldId id="407" r:id="rId8"/>
    <p:sldId id="408" r:id="rId9"/>
    <p:sldId id="417" r:id="rId10"/>
    <p:sldId id="409" r:id="rId11"/>
    <p:sldId id="410" r:id="rId12"/>
    <p:sldId id="411" r:id="rId13"/>
    <p:sldId id="413" r:id="rId14"/>
    <p:sldId id="412" r:id="rId15"/>
    <p:sldId id="415" r:id="rId16"/>
    <p:sldId id="416" r:id="rId17"/>
    <p:sldId id="414" r:id="rId18"/>
    <p:sldId id="420" r:id="rId19"/>
    <p:sldId id="418" r:id="rId20"/>
    <p:sldId id="421" r:id="rId21"/>
    <p:sldId id="399" r:id="rId22"/>
  </p:sldIdLst>
  <p:sldSz cx="12169775" cy="7021513"/>
  <p:notesSz cx="6858000" cy="9144000"/>
  <p:defaultTextStyle>
    <a:defPPr>
      <a:defRPr lang="ru-RU"/>
    </a:defPPr>
    <a:lvl1pPr marL="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8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60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9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2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5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24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1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8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6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6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8" y="955711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9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7" y="1559662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4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8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0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0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1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20" indent="0">
              <a:buNone/>
              <a:defRPr sz="3400"/>
            </a:lvl2pPr>
            <a:lvl3pPr marL="1096640" indent="0">
              <a:buNone/>
              <a:defRPr sz="2900"/>
            </a:lvl3pPr>
            <a:lvl4pPr marL="1644960" indent="0">
              <a:buNone/>
              <a:defRPr sz="2400"/>
            </a:lvl4pPr>
            <a:lvl5pPr marL="2193280" indent="0">
              <a:buNone/>
              <a:defRPr sz="2400"/>
            </a:lvl5pPr>
            <a:lvl6pPr marL="2741600" indent="0">
              <a:buNone/>
              <a:defRPr sz="2400"/>
            </a:lvl6pPr>
            <a:lvl7pPr marL="3289920" indent="0">
              <a:buNone/>
              <a:defRPr sz="2400"/>
            </a:lvl7pPr>
            <a:lvl8pPr marL="3838240" indent="0">
              <a:buNone/>
              <a:defRPr sz="2400"/>
            </a:lvl8pPr>
            <a:lvl9pPr marL="438656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4" tIns="54832" rIns="109664" bIns="548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664" tIns="54832" rIns="109664" bIns="548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4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40" indent="-411240" algn="l" defTabSz="10966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020" indent="-342700" algn="l" defTabSz="10966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120" indent="-274160" algn="l" defTabSz="109664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440" indent="-274160" algn="l" defTabSz="10966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76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8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4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72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8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60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9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2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5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1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2012450" y="1653368"/>
            <a:ext cx="6644205" cy="5274839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uz-Cyrl-UZ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r>
              <a:rPr lang="ru-RU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Степень окисления химических элементов.</a:t>
            </a:r>
            <a:endParaRPr lang="ru-RU" sz="40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endParaRPr lang="uz-Cyrl-UZ" sz="245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245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24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1012789" y="3296442"/>
            <a:ext cx="725750" cy="19028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1" y="487606"/>
            <a:ext cx="4308674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Химия 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396" y="918323"/>
            <a:ext cx="473798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3" y="1207636"/>
            <a:ext cx="364459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85415" y="1172723"/>
            <a:ext cx="1071570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20" name="Рисунок 19" descr="C:\Users\Windows 7\Desktop\Новая папка (7)\1576383007_5-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6655" y="3010690"/>
            <a:ext cx="329858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199" y="1600200"/>
            <a:ext cx="11271289" cy="4525963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   Степень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окисление – число условно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отданных</a:t>
            </a:r>
          </a:p>
          <a:p>
            <a:pPr>
              <a:buFont typeface="Arial" pitchFamily="34" charset="0"/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ли принятых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электронов.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36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+1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36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+6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6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600" baseline="-250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   При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записи степени окисления знаки (+) или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(-)</a:t>
            </a:r>
          </a:p>
          <a:p>
            <a:pPr algn="just">
              <a:buFont typeface="Arial" pitchFamily="34" charset="0"/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ставят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перед цифрой, цифра «1» пишется.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1571625"/>
            <a:ext cx="11620540" cy="5646738"/>
          </a:xfrm>
          <a:prstGeom prst="rect">
            <a:avLst/>
          </a:prstGeom>
        </p:spPr>
        <p:txBody>
          <a:bodyPr/>
          <a:lstStyle/>
          <a:p>
            <a:pPr marL="609600" indent="-609600">
              <a:buFontTx/>
              <a:buAutoNum type="arabicParenR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Степень окисления простых веществ равна нулю</a:t>
            </a:r>
          </a:p>
          <a:p>
            <a:pPr marL="609600" indent="-609600">
              <a:buFontTx/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Например: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baseline="4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baseline="4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800" baseline="-2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en-US" sz="2800" baseline="4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800" baseline="-2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aseline="-2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indent="-609600">
              <a:buFontTx/>
              <a:buAutoNum type="arabicParenR" startAt="2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Максимальная (высшая) степень окисления равна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номеру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группы (элемент на первом месте)</a:t>
            </a:r>
          </a:p>
          <a:p>
            <a:pPr marL="609600" indent="-609600">
              <a:buFontTx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Например: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en-US" sz="2800" baseline="-2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aseline="4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+5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baseline="-2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en-US" sz="2800" baseline="4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+6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800" baseline="-2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800" baseline="-2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indent="-609600">
              <a:buFontTx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степень окисления переменная – будет указано в скобках.</a:t>
            </a:r>
          </a:p>
          <a:p>
            <a:pPr marL="609600" indent="-609600">
              <a:buFontTx/>
              <a:buAutoNum type="arabicParenR" startAt="3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Минимальная степень окисления  равна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( 8 – номер группы)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(элемент на втором месте)</a:t>
            </a:r>
          </a:p>
          <a:p>
            <a:pPr marL="609600" indent="-609600">
              <a:buFontTx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Например: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lang="en-US" sz="2800" baseline="-2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aseline="4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1224740"/>
            <a:ext cx="11691978" cy="5801535"/>
          </a:xfrm>
          <a:prstGeom prst="rect">
            <a:avLst/>
          </a:prstGeom>
        </p:spPr>
        <p:txBody>
          <a:bodyPr/>
          <a:lstStyle/>
          <a:p>
            <a:pPr marL="609600" indent="-609600">
              <a:buFont typeface="Arial" pitchFamily="34" charset="0"/>
              <a:buNone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arenR" startAt="4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Постоянные степени окисления:</a:t>
            </a:r>
          </a:p>
          <a:p>
            <a:pPr marL="609600" indent="-609600" algn="just">
              <a:buFontTx/>
              <a:buAutoNum type="alphaLcParenR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200" baseline="4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3200" baseline="4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(кроме гидридов активных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металлов,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например: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32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lphaLcParenR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200" baseline="4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(кроме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3200" baseline="4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+2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3200" baseline="-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3200" baseline="-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baseline="-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пероксидов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металлов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609600" indent="-609600">
              <a:buFontTx/>
              <a:buAutoNum type="alphaLcParenR"/>
            </a:pP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3200" baseline="4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</a:p>
          <a:p>
            <a:pPr marL="609600" indent="-609600">
              <a:buFontTx/>
              <a:buNone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arenR" startAt="3"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arenR"/>
            </a:pPr>
            <a:endParaRPr lang="ru-RU" sz="3200" baseline="-2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arenR"/>
            </a:pPr>
            <a:endParaRPr lang="ru-RU" sz="3200" baseline="-2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None/>
            </a:pPr>
            <a:endParaRPr lang="ru-RU" sz="3200" baseline="-2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1224740"/>
            <a:ext cx="11691978" cy="58015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buFont typeface="Arial" pitchFamily="34" charset="0"/>
              <a:buNone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arenR" startAt="4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Постоянные степени окисления:</a:t>
            </a:r>
          </a:p>
          <a:p>
            <a:pPr marL="609600" indent="-60960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d)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металлы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первой группы (кроме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Cu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Au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–степень окисления +1</a:t>
            </a:r>
          </a:p>
          <a:p>
            <a:pPr marL="609600" indent="-60960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e)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металлы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второй группы (кроме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Hg)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– степень окисления  +2</a:t>
            </a:r>
          </a:p>
          <a:p>
            <a:pPr marL="609600" indent="-60960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f)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металлы третьей группы – степень окисления +3</a:t>
            </a:r>
          </a:p>
          <a:p>
            <a:pPr marL="609600" indent="-609600">
              <a:buFontTx/>
              <a:buNone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arenR" startAt="3"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arenR"/>
            </a:pPr>
            <a:endParaRPr lang="ru-RU" sz="3200" baseline="-2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arenR"/>
            </a:pPr>
            <a:endParaRPr lang="ru-RU" sz="3200" baseline="-2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None/>
            </a:pPr>
            <a:endParaRPr lang="ru-RU" sz="3200" baseline="-2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graphicFrame>
        <p:nvGraphicFramePr>
          <p:cNvPr id="3" name="Group 112"/>
          <p:cNvGraphicFramePr>
            <a:graphicFrameLocks noGrp="1"/>
          </p:cNvGraphicFramePr>
          <p:nvPr>
            <p:ph idx="4294967295"/>
          </p:nvPr>
        </p:nvGraphicFramePr>
        <p:xfrm>
          <a:off x="8870969" y="1439054"/>
          <a:ext cx="2928958" cy="1539054"/>
        </p:xfrm>
        <a:graphic>
          <a:graphicData uri="http://schemas.openxmlformats.org/drawingml/2006/table">
            <a:tbl>
              <a:tblPr/>
              <a:tblGrid>
                <a:gridCol w="1428760"/>
                <a:gridCol w="1500198"/>
              </a:tblGrid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r>
                        <a:rPr kumimoji="0" lang="en-US" sz="3600" b="1" i="1" u="none" strike="noStrike" cap="none" normalizeH="0" baseline="-2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3600" b="1" i="1" u="none" strike="noStrike" cap="none" normalizeH="0" baseline="7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ru-RU" sz="3600" b="1" i="1" u="none" strike="noStrike" cap="none" normalizeH="0" baseline="7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kumimoji="0" lang="ru-RU" sz="3600" b="1" i="1" u="none" strike="noStrike" cap="none" normalizeH="0" baseline="-2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en-US" sz="3600" b="1" i="1" u="none" strike="noStrike" cap="none" normalizeH="0" baseline="7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endParaRPr kumimoji="0" lang="ru-RU" sz="3600" b="1" i="1" u="none" strike="noStrike" cap="none" normalizeH="0" baseline="72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endParaRPr kumimoji="0" lang="en-US" sz="3600" b="1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+</a:t>
                      </a:r>
                      <a:r>
                        <a:rPr kumimoji="0" lang="en-US" sz="36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36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ru-RU" sz="36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36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=0</a:t>
                      </a:r>
                      <a:endParaRPr kumimoji="0" lang="ru-RU" sz="3600" b="1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118"/>
          <p:cNvGraphicFramePr>
            <a:graphicFrameLocks noGrp="1"/>
          </p:cNvGraphicFramePr>
          <p:nvPr>
            <p:ph idx="4294967295"/>
          </p:nvPr>
        </p:nvGraphicFramePr>
        <p:xfrm>
          <a:off x="298409" y="1296178"/>
          <a:ext cx="8643998" cy="5126736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3689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Найдём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степень окисления фосфора в соединении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r>
                        <a:rPr kumimoji="0" lang="en-US" sz="2800" b="0" i="0" u="none" strike="noStrike" cap="none" normalizeH="0" baseline="-2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kumimoji="0" lang="ru-RU" sz="2800" b="0" i="0" u="none" strike="noStrike" cap="none" normalizeH="0" baseline="-2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Обозначим степень окисления кислорода: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r>
                        <a:rPr kumimoji="0" lang="en-US" sz="2800" b="0" i="0" u="none" strike="noStrike" cap="none" normalizeH="0" baseline="-2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kumimoji="0" lang="ru-RU" sz="2800" b="0" i="0" u="none" strike="noStrike" cap="none" normalizeH="0" baseline="-2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.Следовательно, пять атомов кислорода будут иметь общий отрицательный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заряд (-2)</a:t>
                      </a:r>
                      <a:r>
                        <a:rPr kumimoji="0" lang="ru-RU" sz="2800" b="0" i="0" u="none" strike="noStrike" cap="none" normalizeH="0" baseline="2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·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= -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 Тогда общий заряд двух атомов фосфора будет равен+10, а степень окисления одного атома: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(+10):2=+5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Или составим уравнение: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2·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+(-2)·5=0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=+5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55699" y="1153309"/>
            <a:ext cx="2971800" cy="1071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6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</a:t>
            </a:r>
            <a:r>
              <a:rPr kumimoji="0" lang="en-US" sz="5400" b="1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</a:t>
            </a:r>
            <a:r>
              <a:rPr kumimoji="0" lang="en-US" sz="5400" b="1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ru-RU" sz="3200" b="1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1212873" y="2242364"/>
            <a:ext cx="8229600" cy="419735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Сульфат калия</a:t>
            </a:r>
          </a:p>
          <a:p>
            <a:pPr>
              <a:buFont typeface="Wingdings" pitchFamily="2" charset="2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Составим уравнение:</a:t>
            </a:r>
          </a:p>
          <a:p>
            <a:pPr>
              <a:buFont typeface="Wingdings" pitchFamily="2" charset="2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(+1·2 +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+ (-2)·4)=0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+2+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– 8 =0</a:t>
            </a:r>
          </a:p>
          <a:p>
            <a:pPr>
              <a:buFont typeface="Wingdings" pitchFamily="2" charset="2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+2+х= + 8</a:t>
            </a:r>
          </a:p>
          <a:p>
            <a:pPr>
              <a:buFont typeface="Wingdings" pitchFamily="2" charset="2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х=+8 - 2</a:t>
            </a:r>
          </a:p>
          <a:p>
            <a:pPr>
              <a:buFont typeface="Wingdings" pitchFamily="2" charset="2"/>
              <a:buNone/>
            </a:pP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= +6 </a:t>
            </a:r>
          </a:p>
        </p:txBody>
      </p:sp>
      <p:pic>
        <p:nvPicPr>
          <p:cNvPr id="6" name="Рисунок 3" descr="https://avatars.mds.yandex.net/get-zen_doc/225409/pub_5c612f21dc026500aca15cbb_5c6137049e90b000addf1d26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4953" y="1867682"/>
            <a:ext cx="46878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6" name="Рисунок 3" descr="https://avatars.mds.yandex.net/get-zen_doc/225409/pub_5c612f21dc026500aca15cbb_5c6137049e90b000addf1d26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4953" y="1867682"/>
            <a:ext cx="46878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869914" y="1510492"/>
            <a:ext cx="550072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Ca(NO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+2 +( х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 (-2)·3)·2 = 0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+2 +2х +(-12) = 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2х = 10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+5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98476" y="5511020"/>
            <a:ext cx="5500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(N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+5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8748" y="867550"/>
            <a:ext cx="11500014" cy="6066659"/>
          </a:xfrm>
          <a:prstGeom prst="rect">
            <a:avLst/>
          </a:prstGeom>
        </p:spPr>
        <p:txBody>
          <a:bodyPr/>
          <a:lstStyle/>
          <a:p>
            <a:pPr marL="411240" marR="0" lvl="0" indent="-411240" algn="l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-22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11240" marR="0" lvl="0" indent="-411240" algn="l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-22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11240" marR="0" lvl="0" indent="-411240" algn="l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-22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11240" marR="0" lvl="0" indent="-411240" algn="l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-22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11240" marR="0" lvl="0" indent="-411240" algn="l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-22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11240" marR="0" lvl="0" indent="-411240" algn="l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-22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11240" marR="0" lvl="0" indent="-411240" algn="l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-22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11240" marR="0" lvl="0" indent="-411240" algn="l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-22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11240" marR="0" lvl="0" indent="-411240" algn="l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-22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11240" marR="0" lvl="0" indent="-411240" algn="l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400" b="0" i="0" u="none" strike="noStrike" kern="1200" cap="none" spc="0" normalizeH="0" baseline="-22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11240" marR="0" lvl="0" indent="-411240" algn="l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-2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                                               </a:t>
            </a:r>
            <a:endParaRPr kumimoji="0" lang="ru-RU" sz="3400" b="0" i="0" u="none" strike="noStrike" kern="1200" cap="none" spc="0" normalizeH="0" baseline="-22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11240" marR="0" lvl="0" indent="-411240" algn="l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240" marR="0" lvl="0" indent="-411240" algn="l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240" marR="0" lvl="0" indent="-411240" algn="l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Group 483"/>
          <p:cNvGraphicFramePr>
            <a:graphicFrameLocks noGrp="1"/>
          </p:cNvGraphicFramePr>
          <p:nvPr>
            <p:ph sz="quarter" idx="2"/>
          </p:nvPr>
        </p:nvGraphicFramePr>
        <p:xfrm>
          <a:off x="441285" y="1439054"/>
          <a:ext cx="3162875" cy="1277408"/>
        </p:xfrm>
        <a:graphic>
          <a:graphicData uri="http://schemas.openxmlformats.org/drawingml/2006/table">
            <a:tbl>
              <a:tblPr/>
              <a:tblGrid>
                <a:gridCol w="1586720"/>
                <a:gridCol w="1576155"/>
              </a:tblGrid>
              <a:tr h="530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  Si</a:t>
                      </a:r>
                      <a:r>
                        <a:rPr kumimoji="0" lang="en-US" sz="29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+4</a:t>
                      </a: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O</a:t>
                      </a:r>
                      <a:r>
                        <a:rPr kumimoji="0" lang="en-US" sz="29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-2</a:t>
                      </a:r>
                      <a:r>
                        <a:rPr kumimoji="0" lang="en-US" sz="2900" b="1" i="0" u="none" strike="noStrike" cap="none" normalizeH="0" baseline="-2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  <a:endParaRPr kumimoji="0" lang="ru-RU" sz="2900" b="1" i="0" u="none" strike="noStrike" cap="none" normalizeH="0" baseline="-22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    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+4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-4 =0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49"/>
          <p:cNvGraphicFramePr>
            <a:graphicFrameLocks noGrp="1"/>
          </p:cNvGraphicFramePr>
          <p:nvPr>
            <p:ph sz="quarter" idx="3"/>
          </p:nvPr>
        </p:nvGraphicFramePr>
        <p:xfrm>
          <a:off x="4013185" y="1439054"/>
          <a:ext cx="2875533" cy="1357836"/>
        </p:xfrm>
        <a:graphic>
          <a:graphicData uri="http://schemas.openxmlformats.org/drawingml/2006/table">
            <a:tbl>
              <a:tblPr/>
              <a:tblGrid>
                <a:gridCol w="1363681"/>
                <a:gridCol w="1511852"/>
              </a:tblGrid>
              <a:tr h="616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N</a:t>
                      </a:r>
                      <a:r>
                        <a:rPr kumimoji="0" lang="en-US" sz="2900" b="1" i="0" u="none" strike="noStrike" cap="none" normalizeH="0" baseline="-2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  <a:r>
                        <a:rPr kumimoji="0" lang="en-US" sz="29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+3</a:t>
                      </a:r>
                      <a:endParaRPr kumimoji="0" lang="ru-RU" sz="2900" b="1" i="0" u="none" strike="noStrike" cap="none" normalizeH="0" baseline="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O</a:t>
                      </a:r>
                      <a:r>
                        <a:rPr kumimoji="0" lang="en-US" sz="2900" b="1" i="0" u="none" strike="noStrike" cap="none" normalizeH="0" baseline="-2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  <a:r>
                        <a:rPr kumimoji="0" lang="en-US" sz="29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-2</a:t>
                      </a:r>
                      <a:r>
                        <a:rPr kumimoji="0" lang="en-US" sz="2900" b="1" i="0" u="none" strike="noStrike" cap="none" normalizeH="0" baseline="-2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                                          </a:t>
                      </a:r>
                      <a:endParaRPr kumimoji="0" lang="ru-RU" sz="2900" b="1" i="0" u="none" strike="noStrike" cap="none" normalizeH="0" baseline="-22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+6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-6  =0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436"/>
          <p:cNvGraphicFramePr>
            <a:graphicFrameLocks noGrp="1"/>
          </p:cNvGraphicFramePr>
          <p:nvPr/>
        </p:nvGraphicFramePr>
        <p:xfrm>
          <a:off x="584161" y="3153566"/>
          <a:ext cx="2683266" cy="1277408"/>
        </p:xfrm>
        <a:graphic>
          <a:graphicData uri="http://schemas.openxmlformats.org/drawingml/2006/table">
            <a:tbl>
              <a:tblPr/>
              <a:tblGrid>
                <a:gridCol w="1343746"/>
                <a:gridCol w="1339520"/>
              </a:tblGrid>
              <a:tr h="530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S</a:t>
                      </a:r>
                      <a:r>
                        <a:rPr kumimoji="0" lang="en-US" sz="29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+6</a:t>
                      </a:r>
                      <a:endParaRPr kumimoji="0" lang="ru-RU" sz="2900" b="1" i="0" u="none" strike="noStrike" cap="none" normalizeH="0" baseline="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O</a:t>
                      </a:r>
                      <a:r>
                        <a:rPr kumimoji="0" lang="en-US" sz="2900" b="1" i="0" u="none" strike="noStrike" cap="none" normalizeH="0" baseline="-2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  <a:r>
                        <a:rPr kumimoji="0" lang="en-US" sz="2900" b="1" i="0" u="none" strike="noStrike" cap="none" normalizeH="0" baseline="4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-2</a:t>
                      </a:r>
                      <a:endParaRPr kumimoji="0" lang="ru-RU" sz="2900" b="1" i="0" u="none" strike="noStrike" cap="none" normalizeH="0" baseline="4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+6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-6  =0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406"/>
          <p:cNvGraphicFramePr>
            <a:graphicFrameLocks noGrp="1"/>
          </p:cNvGraphicFramePr>
          <p:nvPr/>
        </p:nvGraphicFramePr>
        <p:xfrm>
          <a:off x="441285" y="5225268"/>
          <a:ext cx="3929823" cy="1277408"/>
        </p:xfrm>
        <a:graphic>
          <a:graphicData uri="http://schemas.openxmlformats.org/drawingml/2006/table">
            <a:tbl>
              <a:tblPr/>
              <a:tblGrid>
                <a:gridCol w="1309941"/>
                <a:gridCol w="1085983"/>
                <a:gridCol w="1533899"/>
              </a:tblGrid>
              <a:tr h="530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H</a:t>
                      </a:r>
                      <a:r>
                        <a:rPr kumimoji="0" lang="en-US" sz="29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+1</a:t>
                      </a:r>
                      <a:endParaRPr kumimoji="0" lang="ru-RU" sz="2900" b="1" i="0" u="none" strike="noStrike" cap="none" normalizeH="0" baseline="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N</a:t>
                      </a:r>
                      <a:r>
                        <a:rPr kumimoji="0" lang="en-US" sz="29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+5</a:t>
                      </a:r>
                      <a:endParaRPr kumimoji="0" lang="ru-RU" sz="2900" b="1" i="0" u="none" strike="noStrike" cap="none" normalizeH="0" baseline="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O</a:t>
                      </a:r>
                      <a:r>
                        <a:rPr kumimoji="0" lang="en-US" sz="2900" b="1" i="0" u="none" strike="noStrike" cap="none" normalizeH="0" baseline="4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-2</a:t>
                      </a:r>
                      <a:r>
                        <a:rPr kumimoji="0" lang="en-US" sz="2900" b="1" i="0" u="none" strike="noStrike" cap="none" normalizeH="0" baseline="-2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  <a:endParaRPr kumimoji="0" lang="ru-RU" sz="2900" b="1" i="0" u="none" strike="noStrike" cap="none" normalizeH="0" baseline="-22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+1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+5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-6  =0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Рисунок 3" descr="https://avatars.mds.yandex.net/get-zen_doc/225409/pub_5c612f21dc026500aca15cbb_5c6137049e90b000addf1d26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3515" y="2367748"/>
            <a:ext cx="46878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graphicFrame>
        <p:nvGraphicFramePr>
          <p:cNvPr id="11" name="Group 464"/>
          <p:cNvGraphicFramePr>
            <a:graphicFrameLocks noGrp="1"/>
          </p:cNvGraphicFramePr>
          <p:nvPr/>
        </p:nvGraphicFramePr>
        <p:xfrm>
          <a:off x="655599" y="1653368"/>
          <a:ext cx="4071383" cy="1277408"/>
        </p:xfrm>
        <a:graphic>
          <a:graphicData uri="http://schemas.openxmlformats.org/drawingml/2006/table">
            <a:tbl>
              <a:tblPr/>
              <a:tblGrid>
                <a:gridCol w="1580381"/>
                <a:gridCol w="1088097"/>
                <a:gridCol w="1402905"/>
              </a:tblGrid>
              <a:tr h="530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Ba</a:t>
                      </a:r>
                      <a:r>
                        <a:rPr kumimoji="0" lang="ru-RU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+</a:t>
                      </a: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C</a:t>
                      </a:r>
                      <a:r>
                        <a:rPr kumimoji="0" lang="en-US" sz="29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+4</a:t>
                      </a:r>
                      <a:endParaRPr kumimoji="0" lang="ru-RU" sz="2900" b="1" i="0" u="none" strike="noStrike" cap="none" normalizeH="0" baseline="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O</a:t>
                      </a:r>
                      <a:r>
                        <a:rPr kumimoji="0" lang="en-US" sz="2900" b="1" i="0" u="none" strike="noStrike" cap="none" normalizeH="0" baseline="4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-2</a:t>
                      </a:r>
                      <a:r>
                        <a:rPr kumimoji="0" lang="en-US" sz="2900" b="1" i="0" u="none" strike="noStrike" cap="none" normalizeH="0" baseline="-2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  <a:endParaRPr kumimoji="0" lang="ru-RU" sz="2900" b="1" i="0" u="none" strike="noStrike" cap="none" normalizeH="0" baseline="-22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+2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+4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-6</a:t>
                      </a:r>
                      <a:r>
                        <a:rPr kumimoji="0" lang="ru-RU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  =0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450"/>
          <p:cNvGraphicFramePr>
            <a:graphicFrameLocks noGrp="1"/>
          </p:cNvGraphicFramePr>
          <p:nvPr/>
        </p:nvGraphicFramePr>
        <p:xfrm>
          <a:off x="584161" y="3367880"/>
          <a:ext cx="3929823" cy="1277408"/>
        </p:xfrm>
        <a:graphic>
          <a:graphicData uri="http://schemas.openxmlformats.org/drawingml/2006/table">
            <a:tbl>
              <a:tblPr/>
              <a:tblGrid>
                <a:gridCol w="1312053"/>
                <a:gridCol w="1305715"/>
                <a:gridCol w="1312055"/>
              </a:tblGrid>
              <a:tr h="530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K</a:t>
                      </a:r>
                      <a:r>
                        <a:rPr kumimoji="0" lang="en-US" sz="29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+1</a:t>
                      </a:r>
                      <a:r>
                        <a:rPr kumimoji="0" lang="en-US" sz="2900" b="1" i="0" u="none" strike="noStrike" cap="none" normalizeH="0" baseline="-2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  <a:endParaRPr kumimoji="0" lang="ru-RU" sz="2900" b="1" i="0" u="none" strike="noStrike" cap="none" normalizeH="0" baseline="-22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P</a:t>
                      </a:r>
                      <a:r>
                        <a:rPr kumimoji="0" lang="en-US" sz="29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+5</a:t>
                      </a:r>
                      <a:endParaRPr kumimoji="0" lang="ru-RU" sz="2900" b="1" i="0" u="none" strike="noStrike" cap="none" normalizeH="0" baseline="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O</a:t>
                      </a:r>
                      <a:r>
                        <a:rPr kumimoji="0" lang="en-US" sz="2900" b="1" i="0" u="none" strike="noStrike" cap="none" normalizeH="0" baseline="4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-2</a:t>
                      </a:r>
                      <a:r>
                        <a:rPr kumimoji="0" lang="en-US" sz="2900" b="1" i="0" u="none" strike="noStrike" cap="none" normalizeH="0" baseline="-2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</a:t>
                      </a:r>
                      <a:endParaRPr kumimoji="0" lang="ru-RU" sz="2900" b="1" i="0" u="none" strike="noStrike" cap="none" normalizeH="0" baseline="-22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+3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+5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-8 =0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467"/>
          <p:cNvGraphicFramePr>
            <a:graphicFrameLocks noGrp="1"/>
          </p:cNvGraphicFramePr>
          <p:nvPr/>
        </p:nvGraphicFramePr>
        <p:xfrm>
          <a:off x="584161" y="5153830"/>
          <a:ext cx="4170684" cy="1277408"/>
        </p:xfrm>
        <a:graphic>
          <a:graphicData uri="http://schemas.openxmlformats.org/drawingml/2006/table">
            <a:tbl>
              <a:tblPr/>
              <a:tblGrid>
                <a:gridCol w="1405017"/>
                <a:gridCol w="1225429"/>
                <a:gridCol w="1540238"/>
              </a:tblGrid>
              <a:tr h="530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Na</a:t>
                      </a:r>
                      <a:r>
                        <a:rPr kumimoji="0" lang="ru-RU" sz="29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+</a:t>
                      </a:r>
                      <a:r>
                        <a:rPr kumimoji="0" lang="en-US" sz="29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kumimoji="0" lang="ru-RU" sz="2900" b="1" i="0" u="none" strike="noStrike" cap="none" normalizeH="0" baseline="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Cl</a:t>
                      </a:r>
                      <a:r>
                        <a:rPr kumimoji="0" lang="en-US" sz="29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+7</a:t>
                      </a:r>
                      <a:endParaRPr kumimoji="0" lang="ru-RU" sz="2900" b="1" i="0" u="none" strike="noStrike" cap="none" normalizeH="0" baseline="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O</a:t>
                      </a:r>
                      <a:r>
                        <a:rPr kumimoji="0" lang="en-US" sz="2900" b="1" i="0" u="none" strike="noStrike" cap="none" normalizeH="0" baseline="4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-2</a:t>
                      </a:r>
                      <a:r>
                        <a:rPr kumimoji="0" lang="en-US" sz="2900" b="1" i="0" u="none" strike="noStrike" cap="none" normalizeH="0" baseline="-2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</a:t>
                      </a:r>
                      <a:endParaRPr kumimoji="0" lang="ru-RU" sz="2900" b="1" i="0" u="none" strike="noStrike" cap="none" normalizeH="0" baseline="-22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+1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+7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-8  =0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Содержимое 1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" name="Рисунок 3" descr="https://avatars.mds.yandex.net/get-zen_doc/225409/pub_5c612f21dc026500aca15cbb_5c6137049e90b000addf1d26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4953" y="1867682"/>
            <a:ext cx="46878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2723" y="1899306"/>
            <a:ext cx="11144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Расставьте степень окисления:</a:t>
            </a:r>
          </a:p>
          <a:p>
            <a:pPr>
              <a:buFontTx/>
              <a:buNone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ZnF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BaCO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3600" baseline="-2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3600" baseline="-2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69847" y="1581930"/>
            <a:ext cx="1150180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Выберите вещество с ионным типом кристаллической решётки: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поваренная соль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алюминий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пластилин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Выберите вещество с атомным типом кристаллической решётки: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железо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оксид углерода (IV)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оксид кремния (IV)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4227" y="1653368"/>
            <a:ext cx="60833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buFontTx/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+1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+4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ru-RU" sz="4000" b="1" baseline="30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buFontTx/>
              <a:buNone/>
            </a:pPr>
            <a:endParaRPr lang="ru-RU" sz="4000" baseline="30000" dirty="0" smtClean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Tx/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+1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+5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ru-RU" sz="4000" b="1" baseline="30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buFontTx/>
              <a:buNone/>
            </a:pPr>
            <a:endParaRPr lang="en-US" sz="4000" b="1" baseline="30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buFontTx/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Zn</a:t>
            </a:r>
            <a:r>
              <a:rPr lang="en-US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4000" b="1" baseline="30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buFontTx/>
              <a:buNone/>
            </a:pPr>
            <a:endParaRPr lang="ru-RU" sz="4000" b="1" baseline="30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3449" y="1653368"/>
            <a:ext cx="3041650" cy="29649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lvl="0" indent="-533400"/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+2</a:t>
            </a:r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+4</a:t>
            </a:r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40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ru-RU" sz="40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aseline="30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33400" lvl="0" indent="-533400"/>
            <a:endParaRPr lang="ru-RU" sz="4000" baseline="30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33400" lvl="0" indent="-533400"/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40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000" b="1" baseline="30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33400" lvl="0" indent="-533400"/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33400" lvl="0" indent="-533400"/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40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+1</a:t>
            </a:r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+6</a:t>
            </a:r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40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baseline="30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8"/>
            <a:ext cx="12169774" cy="1323437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7"/>
            <a:ext cx="11644394" cy="646329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8260"/>
            <a:ext cx="133350" cy="133351"/>
          </a:xfrm>
          <a:prstGeom prst="rect">
            <a:avLst/>
          </a:prstGeom>
          <a:noFill/>
        </p:spPr>
      </p:pic>
      <p:pic>
        <p:nvPicPr>
          <p:cNvPr id="22531" name="Picture 3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-68260"/>
            <a:ext cx="133350" cy="133351"/>
          </a:xfrm>
          <a:prstGeom prst="rect">
            <a:avLst/>
          </a:prstGeom>
          <a:noFill/>
        </p:spPr>
      </p:pic>
      <p:pic>
        <p:nvPicPr>
          <p:cNvPr id="22533" name="Рисунок 1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457203"/>
            <a:ext cx="133350" cy="133350"/>
          </a:xfrm>
          <a:prstGeom prst="rect">
            <a:avLst/>
          </a:prstGeom>
          <a:noFill/>
        </p:spPr>
      </p:pic>
      <p:pic>
        <p:nvPicPr>
          <p:cNvPr id="22532" name="Рисунок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590550"/>
            <a:ext cx="133350" cy="1333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98475" y="2739057"/>
            <a:ext cx="10787139" cy="1200327"/>
          </a:xfrm>
          <a:prstGeom prst="rect">
            <a:avLst/>
          </a:prstGeom>
        </p:spPr>
        <p:txBody>
          <a:bodyPr wrap="square" lIns="91431" tIns="45719" rIns="91431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§18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76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79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 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79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1285" y="1439054"/>
            <a:ext cx="114300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Выберите вещество с молекулярным типом кристаллической решётки: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а) сульфат натрия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б) пластмасса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в) оксид углерода (IV)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Выберите вещество с металлическим типом кристаллической решётки: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а) йод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б) кальций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в) алмаз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69847" y="1581930"/>
            <a:ext cx="1150180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Выберите вещество с ионным типом кристаллической решётки: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поваренная соль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алюминий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пластилин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Выберите вещество с атомным типом кристаллической решётки: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железо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оксид углерода (IV)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оксид кремния (IV)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1285" y="1439054"/>
            <a:ext cx="114300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Выберите вещество с молекулярным типом кристаллической решётки: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а) сульфат натрия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б) пластмасса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в) оксид углерода (IV)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Выберите вещество с металлическим типом кристаллической решётки: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а) йод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б) кальций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в) алмаз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457199" y="1599427"/>
            <a:ext cx="11557041" cy="4911725"/>
          </a:xfrm>
          <a:prstGeom prst="rect">
            <a:avLst/>
          </a:prstGeo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Только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1860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Атомно-молекулярное учение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было</a:t>
            </a:r>
          </a:p>
          <a:p>
            <a:pPr algn="ctr">
              <a:buFont typeface="Arial" pitchFamily="34" charset="0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признано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всеми учеными, и с его точки зрения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стали</a:t>
            </a:r>
          </a:p>
          <a:p>
            <a:pPr algn="ctr">
              <a:buFont typeface="Arial" pitchFamily="34" charset="0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рассматривать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все химические превращения. </a:t>
            </a:r>
          </a:p>
          <a:p>
            <a:pPr algn="ctr"/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3" descr="https://cf.ppt-online.org/files1/slide/9/9NuRCSeK6AtyTrQ5UGXVxDpbEqwOgZnm70B18dlYv/slide-9.jpg"/>
          <p:cNvPicPr>
            <a:picLocks noChangeAspect="1" noChangeArrowheads="1"/>
          </p:cNvPicPr>
          <p:nvPr/>
        </p:nvPicPr>
        <p:blipFill>
          <a:blip r:embed="rId3"/>
          <a:srcRect l="17126" t="16724" b="12816"/>
          <a:stretch>
            <a:fillRect/>
          </a:stretch>
        </p:blipFill>
        <p:spPr bwMode="auto">
          <a:xfrm>
            <a:off x="3513119" y="3510756"/>
            <a:ext cx="4918075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3" name="Рисунок 7" descr="https://ds03.infourok.ru/uploads/ex/07a2/00002eb1-c86f53e2/hello_html_666a3fb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3647" y="4368012"/>
            <a:ext cx="4140564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98409" y="1143000"/>
            <a:ext cx="11572956" cy="20113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6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Молекула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 это электрически нейтральная частица, образованная из двух или более связанных ковалентными связями атомов.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369847" y="3357563"/>
            <a:ext cx="11458651" cy="3116262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Ион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– электрически заряженная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неэлементарная</a:t>
            </a:r>
          </a:p>
          <a:p>
            <a:pPr algn="just">
              <a:buFont typeface="Arial" pitchFamily="34" charset="0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частица, получаемая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процессе ионизации.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Имеет</a:t>
            </a:r>
          </a:p>
          <a:p>
            <a:pPr algn="just">
              <a:buFont typeface="Arial" pitchFamily="34" charset="0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Положительный или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отрицательный заряд.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" y="1842313"/>
            <a:ext cx="11728488" cy="4525963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     Степень </a:t>
            </a:r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окисления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это условный заряд атома химического элемента в соединении, вычисленный на основе предположения, что все соединения (и ионные, и ковалентные полярные) состоят только из ионов .</a:t>
            </a:r>
          </a:p>
        </p:txBody>
      </p:sp>
      <p:pic>
        <p:nvPicPr>
          <p:cNvPr id="6" name="Picture 19" descr="эт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98871" y="4036537"/>
            <a:ext cx="3914772" cy="25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СТЕПЕНЬ ОКИСЛЕНИЯ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8409" y="1638354"/>
            <a:ext cx="11644394" cy="4633874"/>
          </a:xfrm>
          <a:prstGeom prst="rect">
            <a:avLst/>
          </a:prstGeom>
        </p:spPr>
        <p:txBody>
          <a:bodyPr/>
          <a:lstStyle/>
          <a:p>
            <a:pPr marL="411240" marR="0" lvl="0" indent="-411240" algn="just" defTabSz="109664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Значение степени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окисления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определяется числом</a:t>
            </a:r>
          </a:p>
          <a:p>
            <a:pPr marL="411240" marR="0" lvl="0" indent="-411240" algn="just" defTabSz="109664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электронов, смещённых от данного атома к атому</a:t>
            </a:r>
          </a:p>
          <a:p>
            <a:pPr marL="411240" marR="0" lvl="0" indent="-411240" algn="just" defTabSz="109664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более электроотрицательного элемента.</a:t>
            </a:r>
          </a:p>
          <a:p>
            <a:pPr marL="411240" marR="0" lvl="0" indent="-411240" algn="just" defTabSz="109664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Степень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окисления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имеет знак «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216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», если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электроны</a:t>
            </a:r>
          </a:p>
          <a:p>
            <a:pPr marL="411240" marR="0" lvl="0" indent="-411240" algn="just" defTabSz="109664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отданы</a:t>
            </a:r>
          </a:p>
          <a:p>
            <a:pPr marL="411240" marR="0" lvl="0" indent="-411240" algn="ctr" defTabSz="109664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Na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5216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-1e  =  Na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5216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+1</a:t>
            </a:r>
            <a:endParaRPr kumimoji="0" lang="ru-RU" sz="3600" b="0" i="0" u="none" strike="noStrike" kern="1200" cap="none" spc="0" normalizeH="0" baseline="30000" noProof="0" dirty="0" smtClean="0">
              <a:ln>
                <a:noFill/>
              </a:ln>
              <a:solidFill>
                <a:srgbClr val="F52168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just" defTabSz="109664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и знак «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216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», если электроны приняты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ctr" defTabSz="109664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Cl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5216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+1e  =  Cl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5216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-1</a:t>
            </a:r>
            <a:endParaRPr kumimoji="0" lang="ru-RU" sz="3600" b="0" i="0" u="none" strike="noStrike" kern="1200" cap="none" spc="0" normalizeH="0" baseline="30000" noProof="0" dirty="0" smtClean="0">
              <a:ln>
                <a:noFill/>
              </a:ln>
              <a:solidFill>
                <a:srgbClr val="F52168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759</Words>
  <PresentationFormat>Произвольный</PresentationFormat>
  <Paragraphs>232</Paragraphs>
  <Slides>21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СТЕПЕНЬ ОКИСЛЕНИЯ </vt:lpstr>
      <vt:lpstr>СТЕПЕНЬ ОКИСЛЕНИЯ </vt:lpstr>
      <vt:lpstr>СТЕПЕНЬ ОКИСЛЕНИЯ </vt:lpstr>
      <vt:lpstr>СТЕПЕНЬ ОКИСЛЕНИЯ </vt:lpstr>
      <vt:lpstr>СТЕПЕНЬ ОКИСЛЕНИЯ </vt:lpstr>
      <vt:lpstr>СТЕПЕНЬ ОКИСЛЕНИЯ </vt:lpstr>
      <vt:lpstr>СТЕПЕНЬ ОКИСЛЕНИЯ </vt:lpstr>
      <vt:lpstr>СТЕПЕНЬ ОКИСЛЕНИЯ </vt:lpstr>
      <vt:lpstr>СТЕПЕНЬ ОКИСЛЕНИЯ </vt:lpstr>
      <vt:lpstr>СТЕПЕНЬ ОКИСЛЕНИЯ </vt:lpstr>
      <vt:lpstr>СТЕПЕНЬ ОКИСЛЕНИЯ </vt:lpstr>
      <vt:lpstr>СТЕПЕНЬ ОКИСЛЕНИЯ </vt:lpstr>
      <vt:lpstr>СТЕПЕНЬ ОКИСЛЕНИЯ </vt:lpstr>
      <vt:lpstr>СТЕПЕНЬ ОКИСЛЕНИЯ </vt:lpstr>
      <vt:lpstr>СТЕПЕНЬ ОКИСЛЕНИЯ </vt:lpstr>
      <vt:lpstr>СТЕПЕНЬ ОКИСЛЕНИЯ </vt:lpstr>
      <vt:lpstr>СТЕПЕНЬ ОКИСЛЕНИЯ </vt:lpstr>
      <vt:lpstr>СТЕПЕНЬ ОКИСЛЕНИЯ </vt:lpstr>
      <vt:lpstr>СТЕПЕНЬ ОКИСЛЕНИЯ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74</cp:revision>
  <dcterms:created xsi:type="dcterms:W3CDTF">2020-05-06T17:43:33Z</dcterms:created>
  <dcterms:modified xsi:type="dcterms:W3CDTF">2020-10-22T20:15:46Z</dcterms:modified>
</cp:coreProperties>
</file>