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42" r:id="rId2"/>
    <p:sldId id="373" r:id="rId3"/>
    <p:sldId id="374" r:id="rId4"/>
    <p:sldId id="375" r:id="rId5"/>
    <p:sldId id="376" r:id="rId6"/>
    <p:sldId id="377" r:id="rId7"/>
    <p:sldId id="378" r:id="rId8"/>
    <p:sldId id="379" r:id="rId9"/>
    <p:sldId id="380" r:id="rId10"/>
    <p:sldId id="381" r:id="rId11"/>
    <p:sldId id="382" r:id="rId12"/>
    <p:sldId id="383" r:id="rId13"/>
    <p:sldId id="305" r:id="rId14"/>
  </p:sldIdLst>
  <p:sldSz cx="12169775" cy="7021513"/>
  <p:notesSz cx="6858000" cy="9144000"/>
  <p:defaultTextStyle>
    <a:defPPr>
      <a:defRPr lang="ru-RU"/>
    </a:defPPr>
    <a:lvl1pPr marL="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32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64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96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28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60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92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824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56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70" y="-108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1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87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89" y="281187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8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6" y="1430311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5" y="1430311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5" y="1430311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6" y="5099320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13" indent="-153513">
              <a:buFont typeface="Arial" panose="020B0604020202020204" pitchFamily="34" charset="0"/>
              <a:buChar char="•"/>
              <a:defRPr sz="1400"/>
            </a:lvl2pPr>
            <a:lvl3pPr marL="307023" indent="-153513">
              <a:defRPr sz="1400"/>
            </a:lvl3pPr>
            <a:lvl4pPr marL="537292" indent="-230268">
              <a:defRPr sz="1400"/>
            </a:lvl4pPr>
            <a:lvl5pPr marL="767560" indent="-23026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5" y="5099320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13" indent="-153513">
              <a:buFont typeface="Arial" panose="020B0604020202020204" pitchFamily="34" charset="0"/>
              <a:buChar char="•"/>
              <a:defRPr sz="1400"/>
            </a:lvl2pPr>
            <a:lvl3pPr marL="307023" indent="-153513">
              <a:defRPr sz="1400"/>
            </a:lvl3pPr>
            <a:lvl4pPr marL="537292" indent="-230268">
              <a:defRPr sz="1400"/>
            </a:lvl4pPr>
            <a:lvl5pPr marL="767560" indent="-23026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5" y="5099320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13" indent="-153513">
              <a:buFont typeface="Arial" panose="020B0604020202020204" pitchFamily="34" charset="0"/>
              <a:buChar char="•"/>
              <a:defRPr sz="1400"/>
            </a:lvl2pPr>
            <a:lvl3pPr marL="307023" indent="-153513">
              <a:defRPr sz="1400"/>
            </a:lvl3pPr>
            <a:lvl4pPr marL="537292" indent="-230268">
              <a:defRPr sz="1400"/>
            </a:lvl4pPr>
            <a:lvl5pPr marL="767560" indent="-23026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8" y="955711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099" y="153987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7" y="1559662"/>
            <a:ext cx="3850635" cy="4661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44" y="1614947"/>
            <a:ext cx="5293853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18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3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6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9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2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6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82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4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4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320" indent="0">
              <a:buNone/>
              <a:defRPr sz="2400" b="1"/>
            </a:lvl2pPr>
            <a:lvl3pPr marL="1096640" indent="0">
              <a:buNone/>
              <a:defRPr sz="2200" b="1"/>
            </a:lvl3pPr>
            <a:lvl4pPr marL="1644960" indent="0">
              <a:buNone/>
              <a:defRPr sz="1900" b="1"/>
            </a:lvl4pPr>
            <a:lvl5pPr marL="2193280" indent="0">
              <a:buNone/>
              <a:defRPr sz="1900" b="1"/>
            </a:lvl5pPr>
            <a:lvl6pPr marL="2741600" indent="0">
              <a:buNone/>
              <a:defRPr sz="1900" b="1"/>
            </a:lvl6pPr>
            <a:lvl7pPr marL="3289920" indent="0">
              <a:buNone/>
              <a:defRPr sz="1900" b="1"/>
            </a:lvl7pPr>
            <a:lvl8pPr marL="3838240" indent="0">
              <a:buNone/>
              <a:defRPr sz="1900" b="1"/>
            </a:lvl8pPr>
            <a:lvl9pPr marL="4386560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0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320" indent="0">
              <a:buNone/>
              <a:defRPr sz="2400" b="1"/>
            </a:lvl2pPr>
            <a:lvl3pPr marL="1096640" indent="0">
              <a:buNone/>
              <a:defRPr sz="2200" b="1"/>
            </a:lvl3pPr>
            <a:lvl4pPr marL="1644960" indent="0">
              <a:buNone/>
              <a:defRPr sz="1900" b="1"/>
            </a:lvl4pPr>
            <a:lvl5pPr marL="2193280" indent="0">
              <a:buNone/>
              <a:defRPr sz="1900" b="1"/>
            </a:lvl5pPr>
            <a:lvl6pPr marL="2741600" indent="0">
              <a:buNone/>
              <a:defRPr sz="1900" b="1"/>
            </a:lvl6pPr>
            <a:lvl7pPr marL="3289920" indent="0">
              <a:buNone/>
              <a:defRPr sz="1900" b="1"/>
            </a:lvl7pPr>
            <a:lvl8pPr marL="3838240" indent="0">
              <a:buNone/>
              <a:defRPr sz="1900" b="1"/>
            </a:lvl8pPr>
            <a:lvl9pPr marL="4386560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0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1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320" indent="0">
              <a:buNone/>
              <a:defRPr sz="1400"/>
            </a:lvl2pPr>
            <a:lvl3pPr marL="1096640" indent="0">
              <a:buNone/>
              <a:defRPr sz="1200"/>
            </a:lvl3pPr>
            <a:lvl4pPr marL="1644960" indent="0">
              <a:buNone/>
              <a:defRPr sz="1100"/>
            </a:lvl4pPr>
            <a:lvl5pPr marL="2193280" indent="0">
              <a:buNone/>
              <a:defRPr sz="1100"/>
            </a:lvl5pPr>
            <a:lvl6pPr marL="2741600" indent="0">
              <a:buNone/>
              <a:defRPr sz="1100"/>
            </a:lvl6pPr>
            <a:lvl7pPr marL="3289920" indent="0">
              <a:buNone/>
              <a:defRPr sz="1100"/>
            </a:lvl7pPr>
            <a:lvl8pPr marL="3838240" indent="0">
              <a:buNone/>
              <a:defRPr sz="1100"/>
            </a:lvl8pPr>
            <a:lvl9pPr marL="438656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59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320" indent="0">
              <a:buNone/>
              <a:defRPr sz="3400"/>
            </a:lvl2pPr>
            <a:lvl3pPr marL="1096640" indent="0">
              <a:buNone/>
              <a:defRPr sz="2900"/>
            </a:lvl3pPr>
            <a:lvl4pPr marL="1644960" indent="0">
              <a:buNone/>
              <a:defRPr sz="2400"/>
            </a:lvl4pPr>
            <a:lvl5pPr marL="2193280" indent="0">
              <a:buNone/>
              <a:defRPr sz="2400"/>
            </a:lvl5pPr>
            <a:lvl6pPr marL="2741600" indent="0">
              <a:buNone/>
              <a:defRPr sz="2400"/>
            </a:lvl6pPr>
            <a:lvl7pPr marL="3289920" indent="0">
              <a:buNone/>
              <a:defRPr sz="2400"/>
            </a:lvl7pPr>
            <a:lvl8pPr marL="3838240" indent="0">
              <a:buNone/>
              <a:defRPr sz="2400"/>
            </a:lvl8pPr>
            <a:lvl9pPr marL="4386560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320" indent="0">
              <a:buNone/>
              <a:defRPr sz="1400"/>
            </a:lvl2pPr>
            <a:lvl3pPr marL="1096640" indent="0">
              <a:buNone/>
              <a:defRPr sz="1200"/>
            </a:lvl3pPr>
            <a:lvl4pPr marL="1644960" indent="0">
              <a:buNone/>
              <a:defRPr sz="1100"/>
            </a:lvl4pPr>
            <a:lvl5pPr marL="2193280" indent="0">
              <a:buNone/>
              <a:defRPr sz="1100"/>
            </a:lvl5pPr>
            <a:lvl6pPr marL="2741600" indent="0">
              <a:buNone/>
              <a:defRPr sz="1100"/>
            </a:lvl6pPr>
            <a:lvl7pPr marL="3289920" indent="0">
              <a:buNone/>
              <a:defRPr sz="1100"/>
            </a:lvl7pPr>
            <a:lvl8pPr marL="3838240" indent="0">
              <a:buNone/>
              <a:defRPr sz="1100"/>
            </a:lvl8pPr>
            <a:lvl9pPr marL="438656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64" tIns="54832" rIns="109664" bIns="5483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4"/>
            <a:ext cx="10952798" cy="4633874"/>
          </a:xfrm>
          <a:prstGeom prst="rect">
            <a:avLst/>
          </a:prstGeom>
        </p:spPr>
        <p:txBody>
          <a:bodyPr vert="horz" lIns="109664" tIns="54832" rIns="109664" bIns="5483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3"/>
            <a:ext cx="2839614" cy="373831"/>
          </a:xfrm>
          <a:prstGeom prst="rect">
            <a:avLst/>
          </a:prstGeom>
        </p:spPr>
        <p:txBody>
          <a:bodyPr vert="horz" lIns="109664" tIns="54832" rIns="109664" bIns="5483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3"/>
            <a:ext cx="3853762" cy="373831"/>
          </a:xfrm>
          <a:prstGeom prst="rect">
            <a:avLst/>
          </a:prstGeom>
        </p:spPr>
        <p:txBody>
          <a:bodyPr vert="horz" lIns="109664" tIns="54832" rIns="109664" bIns="5483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3"/>
            <a:ext cx="2839614" cy="373831"/>
          </a:xfrm>
          <a:prstGeom prst="rect">
            <a:avLst/>
          </a:prstGeom>
        </p:spPr>
        <p:txBody>
          <a:bodyPr vert="horz" lIns="109664" tIns="54832" rIns="109664" bIns="5483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64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40" indent="-411240" algn="l" defTabSz="109664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020" indent="-342700" algn="l" defTabSz="109664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80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120" indent="-274160" algn="l" defTabSz="109664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440" indent="-274160" algn="l" defTabSz="109664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76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408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40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72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32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64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96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28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60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92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824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56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/>
            </a:extLst>
          </p:cNvPr>
          <p:cNvSpPr/>
          <p:nvPr/>
        </p:nvSpPr>
        <p:spPr>
          <a:xfrm>
            <a:off x="3169" y="3251"/>
            <a:ext cx="12152345" cy="220885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2012450" y="2764721"/>
            <a:ext cx="6644205" cy="4197621"/>
          </a:xfrm>
          <a:prstGeom prst="rect">
            <a:avLst/>
          </a:prstGeom>
        </p:spPr>
        <p:txBody>
          <a:bodyPr wrap="square" lIns="0" tIns="29525" rIns="0" bIns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  <a:defRPr/>
            </a:pPr>
            <a:r>
              <a:rPr lang="uz-Cyrl-UZ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 </a:t>
            </a:r>
            <a:r>
              <a:rPr lang="uz-Cyrl-UZ"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40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245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  <a:defRPr/>
            </a:pPr>
            <a:endParaRPr lang="ru-RU" altLang="ru-RU" sz="245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40" algn="ctr">
              <a:lnSpc>
                <a:spcPts val="4290"/>
              </a:lnSpc>
              <a:spcBef>
                <a:spcPts val="2599"/>
              </a:spcBef>
              <a:defRPr/>
            </a:pPr>
            <a:endParaRPr lang="uz-Cyrl-UZ" sz="2400" dirty="0">
              <a:solidFill>
                <a:srgbClr val="3734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>
            <a:extLst>
              <a:ext uri="{FF2B5EF4-FFF2-40B4-BE49-F238E27FC236}"/>
            </a:extLst>
          </p:cNvPr>
          <p:cNvSpPr/>
          <p:nvPr/>
        </p:nvSpPr>
        <p:spPr>
          <a:xfrm>
            <a:off x="1012789" y="3725070"/>
            <a:ext cx="725750" cy="147419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5" name="object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847651" y="487606"/>
            <a:ext cx="3795132" cy="1292154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 eaLnBrk="1" fontAlgn="auto" hangingPunct="1">
              <a:spcBef>
                <a:spcPts val="241"/>
              </a:spcBef>
              <a:spcAft>
                <a:spcPts val="0"/>
              </a:spcAft>
              <a:defRPr/>
            </a:pPr>
            <a:r>
              <a:rPr lang="uz-Cyrl-UZ" sz="8000" kern="0" spc="21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 </a:t>
            </a:r>
            <a:endParaRPr lang="uz-Cyrl-UZ" sz="8000" kern="0" spc="21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1">
            <a:extLst>
              <a:ext uri="{FF2B5EF4-FFF2-40B4-BE49-F238E27FC236}"/>
            </a:extLst>
          </p:cNvPr>
          <p:cNvSpPr/>
          <p:nvPr/>
        </p:nvSpPr>
        <p:spPr>
          <a:xfrm>
            <a:off x="1041087" y="598129"/>
            <a:ext cx="240860" cy="508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/>
            </a:extLst>
          </p:cNvPr>
          <p:cNvSpPr/>
          <p:nvPr/>
        </p:nvSpPr>
        <p:spPr>
          <a:xfrm>
            <a:off x="1163101" y="918324"/>
            <a:ext cx="451613" cy="61600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/>
            </a:extLst>
          </p:cNvPr>
          <p:cNvSpPr/>
          <p:nvPr/>
        </p:nvSpPr>
        <p:spPr>
          <a:xfrm>
            <a:off x="1218563" y="1285653"/>
            <a:ext cx="339106" cy="1934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/>
            </a:extLst>
          </p:cNvPr>
          <p:cNvSpPr/>
          <p:nvPr/>
        </p:nvSpPr>
        <p:spPr>
          <a:xfrm>
            <a:off x="700396" y="918323"/>
            <a:ext cx="473798" cy="617633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/>
            </a:extLst>
          </p:cNvPr>
          <p:cNvSpPr/>
          <p:nvPr/>
        </p:nvSpPr>
        <p:spPr>
          <a:xfrm>
            <a:off x="754273" y="1207636"/>
            <a:ext cx="364459" cy="2714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23028" y="493595"/>
            <a:ext cx="1274143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8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391864" y="538863"/>
            <a:ext cx="365764" cy="772989"/>
          </a:xfrm>
          <a:prstGeom prst="rect">
            <a:avLst/>
          </a:prstGeom>
        </p:spPr>
        <p:txBody>
          <a:bodyPr vert="horz" wrap="square" lIns="0" tIns="33993" rIns="0" bIns="0" rtlCol="0">
            <a:spAutoFit/>
          </a:bodyPr>
          <a:lstStyle/>
          <a:p>
            <a:pPr>
              <a:spcBef>
                <a:spcPts val="268"/>
              </a:spcBef>
            </a:pPr>
            <a:r>
              <a:rPr lang="en-US" sz="4800" b="1" spc="2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85415" y="1172723"/>
            <a:ext cx="950308" cy="456973"/>
          </a:xfrm>
          <a:prstGeom prst="rect">
            <a:avLst/>
          </a:prstGeom>
        </p:spPr>
        <p:txBody>
          <a:bodyPr vert="horz" wrap="square" lIns="0" tIns="25834" rIns="0" bIns="0" rtlCol="0">
            <a:spAutoFit/>
          </a:bodyPr>
          <a:lstStyle/>
          <a:p>
            <a:pPr>
              <a:spcBef>
                <a:spcPts val="204"/>
              </a:spcBef>
            </a:pPr>
            <a:r>
              <a:rPr lang="ru-RU" sz="2800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AutoShape 2" descr="https://him.1sept.ru/2006/05/o1.gif"/>
          <p:cNvSpPr>
            <a:spLocks noChangeAspect="1" noChangeArrowheads="1"/>
          </p:cNvSpPr>
          <p:nvPr/>
        </p:nvSpPr>
        <p:spPr bwMode="auto">
          <a:xfrm>
            <a:off x="4041775" y="144463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27" name="AutoShape 3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30" name="AutoShape 6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26971" y="1296178"/>
            <a:ext cx="750099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Отсюда М(Э)=145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(1*2 + 16*4) = 79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г/моль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Следовательно, это селен 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Se. </a:t>
            </a:r>
            <a:endParaRPr lang="ru-RU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26971" y="2224872"/>
            <a:ext cx="69088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Электронная формула имеет вид: 1s</a:t>
            </a:r>
            <a:r>
              <a:rPr lang="ru-RU" sz="2800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2s</a:t>
            </a:r>
            <a:r>
              <a:rPr lang="ru-RU" sz="2800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2p</a:t>
            </a:r>
            <a:r>
              <a:rPr lang="ru-RU" sz="2800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3s</a:t>
            </a:r>
            <a:r>
              <a:rPr lang="ru-RU" sz="2800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3p</a:t>
            </a:r>
            <a:r>
              <a:rPr lang="ru-RU" sz="2800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4s</a:t>
            </a:r>
            <a:r>
              <a:rPr lang="ru-RU" sz="2800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3d</a:t>
            </a:r>
            <a:r>
              <a:rPr lang="ru-RU" sz="2800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4p</a:t>
            </a:r>
            <a:r>
              <a:rPr lang="ru-RU" sz="2800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4d</a:t>
            </a:r>
            <a:r>
              <a:rPr lang="ru-RU" sz="2800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4f</a:t>
            </a:r>
            <a:r>
              <a:rPr lang="ru-RU" sz="2800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ru-RU" sz="2800" b="1" dirty="0" smtClean="0">
                <a:solidFill>
                  <a:srgbClr val="FEFEFE"/>
                </a:solidFill>
                <a:latin typeface="Arial"/>
                <a:ea typeface="+mj-ea"/>
                <a:cs typeface="Arial"/>
              </a:rPr>
              <a:t>4</a:t>
            </a:r>
          </a:p>
          <a:p>
            <a:endParaRPr lang="ru-RU" sz="2800" b="1" dirty="0" smtClean="0">
              <a:solidFill>
                <a:srgbClr val="FEFEFE"/>
              </a:solidFill>
              <a:latin typeface="Arial"/>
              <a:ea typeface="+mj-ea"/>
              <a:cs typeface="Arial"/>
            </a:endParaRPr>
          </a:p>
          <a:p>
            <a:r>
              <a:rPr lang="ru-RU" sz="2800" dirty="0" smtClean="0">
                <a:latin typeface="Arial"/>
                <a:ea typeface="+mj-ea"/>
                <a:cs typeface="Arial"/>
              </a:rPr>
              <a:t>Ответ: </a:t>
            </a:r>
            <a:r>
              <a:rPr lang="en-US" sz="2800" dirty="0" smtClean="0">
                <a:latin typeface="Arial"/>
                <a:ea typeface="+mj-ea"/>
                <a:cs typeface="Arial"/>
              </a:rPr>
              <a:t>Se</a:t>
            </a:r>
            <a:endParaRPr lang="ru-RU" sz="2800" dirty="0"/>
          </a:p>
        </p:txBody>
      </p:sp>
      <p:sp>
        <p:nvSpPr>
          <p:cNvPr id="1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№4</a:t>
            </a:r>
            <a:endParaRPr lang="ru-RU" sz="4000" dirty="0"/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0639" y="1796243"/>
            <a:ext cx="5424683" cy="4063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/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AutoShape 2" descr="https://him.1sept.ru/2006/05/o1.gif"/>
          <p:cNvSpPr>
            <a:spLocks noChangeAspect="1" noChangeArrowheads="1"/>
          </p:cNvSpPr>
          <p:nvPr/>
        </p:nvSpPr>
        <p:spPr bwMode="auto">
          <a:xfrm>
            <a:off x="4041775" y="144463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27" name="AutoShape 3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30" name="AutoShape 6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</a:t>
            </a:r>
            <a:r>
              <a:rPr lang="en-US" sz="4000" dirty="0" smtClean="0"/>
              <a:t>5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8409" y="1439054"/>
            <a:ext cx="115729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Атом химического элемента на 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d-орбиталях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третьего электронного уровня имеет 7 электронов. Составьте электронную формулу элемента.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55929" y="3653632"/>
            <a:ext cx="5715040" cy="308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AutoShape 2" descr="https://him.1sept.ru/2006/05/o1.gif"/>
          <p:cNvSpPr>
            <a:spLocks noChangeAspect="1" noChangeArrowheads="1"/>
          </p:cNvSpPr>
          <p:nvPr/>
        </p:nvSpPr>
        <p:spPr bwMode="auto">
          <a:xfrm>
            <a:off x="4041775" y="144463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27" name="AutoShape 3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30" name="AutoShape 6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</a:t>
            </a:r>
            <a:r>
              <a:rPr lang="en-US" sz="4000" dirty="0" smtClean="0"/>
              <a:t>5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6972" y="1296178"/>
            <a:ext cx="742955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     Согласно последовательности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заполне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ния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энергетических уровней и подуровней 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–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орбитали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заполняются в предпоследнем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э.у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после заполнения 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 подуровня наружного энергетического уровня. В данном случае 4s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следовательно, электронная формула 1s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2s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2p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3s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3p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4s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3d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4p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4d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4f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– т.е. это 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Cо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кобальт.</a:t>
            </a:r>
          </a:p>
          <a:p>
            <a:pPr algn="just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1s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2s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2p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3s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3p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4s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3d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4p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4d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4f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–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Cо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кобальт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99399" y="1224740"/>
            <a:ext cx="4172931" cy="3286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57" y="280515"/>
            <a:ext cx="121697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5533" y="367484"/>
            <a:ext cx="117872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САМОСТОЯТЕЛЬНОГО РЕШЕНИЯ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5533" y="1581930"/>
            <a:ext cx="120142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/>
            <a:r>
              <a:rPr lang="ru-RU" sz="3600" dirty="0" smtClean="0">
                <a:latin typeface="Arial" pitchFamily="34" charset="0"/>
                <a:cs typeface="Arial" pitchFamily="34" charset="0"/>
              </a:rPr>
              <a:t>Решить задачи:</a:t>
            </a:r>
          </a:p>
          <a:p>
            <a:pPr marL="92075"/>
            <a:r>
              <a:rPr lang="ru-RU" sz="36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</a:t>
            </a:r>
            <a:endParaRPr lang="ru-RU" sz="3600" dirty="0"/>
          </a:p>
        </p:txBody>
      </p:sp>
      <p:pic>
        <p:nvPicPr>
          <p:cNvPr id="22530" name="Picture 2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68263"/>
            <a:ext cx="133350" cy="133351"/>
          </a:xfrm>
          <a:prstGeom prst="rect">
            <a:avLst/>
          </a:prstGeom>
          <a:noFill/>
        </p:spPr>
      </p:pic>
      <p:pic>
        <p:nvPicPr>
          <p:cNvPr id="22531" name="Picture 3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263" y="-68263"/>
            <a:ext cx="133350" cy="133351"/>
          </a:xfrm>
          <a:prstGeom prst="rect">
            <a:avLst/>
          </a:prstGeom>
          <a:noFill/>
        </p:spPr>
      </p:pic>
      <p:pic>
        <p:nvPicPr>
          <p:cNvPr id="22533" name="Рисунок 1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</p:pic>
      <p:pic>
        <p:nvPicPr>
          <p:cNvPr id="22532" name="Рисунок 2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0550"/>
            <a:ext cx="133350" cy="133350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298409" y="2224872"/>
            <a:ext cx="115015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1. Напишите характеристику следующих элементов скандия, германия, ниобия.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8409" y="3367880"/>
            <a:ext cx="116443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2. Составить электронные формулы и представить графически размещение электронов по квантовым ячейкам для указанных элементов. Проанализируйте возможности разъединения спаренных электронов при возбуждении атомов с образованием валентных электронов. Углерод, хлор.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№1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8409" y="1867682"/>
            <a:ext cx="115729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 Природный литий (</a:t>
            </a:r>
            <a:r>
              <a:rPr lang="ru-RU" sz="3200" i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3200" i="1" baseline="-250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= 6,9) состоит из изотопов с массовыми числами 6 и 7. Сколько процентов первого изотопа  он содержит ?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55929" y="3653632"/>
            <a:ext cx="5715040" cy="308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№1</a:t>
            </a:r>
            <a:endParaRPr lang="ru-RU" sz="4000" dirty="0"/>
          </a:p>
        </p:txBody>
      </p:sp>
      <p:sp>
        <p:nvSpPr>
          <p:cNvPr id="5" name="Прямоугольник 27"/>
          <p:cNvSpPr>
            <a:spLocks noChangeArrowheads="1"/>
          </p:cNvSpPr>
          <p:nvPr/>
        </p:nvSpPr>
        <p:spPr bwMode="auto">
          <a:xfrm>
            <a:off x="4799003" y="1939120"/>
            <a:ext cx="6721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latin typeface="Arial" pitchFamily="34" charset="0"/>
                <a:cs typeface="Arial" pitchFamily="34" charset="0"/>
              </a:rPr>
              <a:t>6</a:t>
            </a:r>
            <a:endParaRPr lang="ru-RU" alt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AutoShape 28"/>
          <p:cNvCxnSpPr>
            <a:cxnSpLocks noChangeShapeType="1"/>
          </p:cNvCxnSpPr>
          <p:nvPr/>
        </p:nvCxnSpPr>
        <p:spPr bwMode="auto">
          <a:xfrm>
            <a:off x="5299069" y="2296310"/>
            <a:ext cx="1009650" cy="7810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9" name="Прямоугольник 29"/>
          <p:cNvSpPr>
            <a:spLocks noChangeArrowheads="1"/>
          </p:cNvSpPr>
          <p:nvPr/>
        </p:nvSpPr>
        <p:spPr bwMode="auto">
          <a:xfrm>
            <a:off x="4727565" y="4510888"/>
            <a:ext cx="67439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latin typeface="Arial" pitchFamily="34" charset="0"/>
                <a:cs typeface="Arial" pitchFamily="34" charset="0"/>
              </a:rPr>
              <a:t>7</a:t>
            </a:r>
            <a:endParaRPr lang="ru-RU" alt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AutoShape 29"/>
          <p:cNvCxnSpPr>
            <a:cxnSpLocks noChangeShapeType="1"/>
          </p:cNvCxnSpPr>
          <p:nvPr/>
        </p:nvCxnSpPr>
        <p:spPr bwMode="auto">
          <a:xfrm flipV="1">
            <a:off x="5370507" y="3725070"/>
            <a:ext cx="1076325" cy="1038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6442077" y="3153566"/>
            <a:ext cx="142875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latin typeface="Arial" pitchFamily="34" charset="0"/>
                <a:cs typeface="Arial" pitchFamily="34" charset="0"/>
              </a:rPr>
              <a:t>   6,9</a:t>
            </a:r>
            <a:endParaRPr lang="ru-RU" alt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30"/>
          <p:cNvSpPr>
            <a:spLocks noChangeArrowheads="1"/>
          </p:cNvSpPr>
          <p:nvPr/>
        </p:nvSpPr>
        <p:spPr bwMode="auto">
          <a:xfrm>
            <a:off x="8656655" y="2153434"/>
            <a:ext cx="35131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altLang="ru-RU" sz="3200" dirty="0" smtClean="0">
                <a:latin typeface="Arial" pitchFamily="34" charset="0"/>
                <a:cs typeface="Arial" pitchFamily="34" charset="0"/>
              </a:rPr>
              <a:t>0,9 *100% = 90% </a:t>
            </a:r>
            <a:endParaRPr lang="en-US" alt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AutoShape 31"/>
          <p:cNvCxnSpPr>
            <a:cxnSpLocks noChangeShapeType="1"/>
          </p:cNvCxnSpPr>
          <p:nvPr/>
        </p:nvCxnSpPr>
        <p:spPr bwMode="auto">
          <a:xfrm rot="10800000" flipV="1">
            <a:off x="7585085" y="2367748"/>
            <a:ext cx="1143000" cy="8667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5" name="Rectangle 32"/>
          <p:cNvSpPr>
            <a:spLocks noChangeArrowheads="1"/>
          </p:cNvSpPr>
          <p:nvPr/>
        </p:nvSpPr>
        <p:spPr bwMode="auto">
          <a:xfrm>
            <a:off x="8799531" y="4550559"/>
            <a:ext cx="31510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altLang="ru-RU" sz="3200" dirty="0" smtClean="0">
                <a:latin typeface="Arial" pitchFamily="34" charset="0"/>
                <a:cs typeface="Arial" pitchFamily="34" charset="0"/>
              </a:rPr>
              <a:t>0,1*100% = 10</a:t>
            </a:r>
            <a:endParaRPr lang="en-US" alt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AutoShape 33"/>
          <p:cNvCxnSpPr>
            <a:cxnSpLocks noChangeShapeType="1"/>
          </p:cNvCxnSpPr>
          <p:nvPr/>
        </p:nvCxnSpPr>
        <p:spPr bwMode="auto">
          <a:xfrm rot="10800000">
            <a:off x="7656523" y="3653632"/>
            <a:ext cx="1143000" cy="9620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7" name="Прямоугольник 16"/>
          <p:cNvSpPr/>
          <p:nvPr/>
        </p:nvSpPr>
        <p:spPr>
          <a:xfrm>
            <a:off x="441285" y="5653896"/>
            <a:ext cx="60833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Ответ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0,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или 90%  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Li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  </a:t>
            </a:r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441286" y="1796244"/>
            <a:ext cx="400052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Дано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6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6,9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C%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6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 ?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5400000">
            <a:off x="1298541" y="3082128"/>
            <a:ext cx="300039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26971" y="3582194"/>
            <a:ext cx="257176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2155797" y="1296178"/>
            <a:ext cx="97870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Решение</a:t>
            </a:r>
          </a:p>
          <a:p>
            <a:pPr algn="ctr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№2</a:t>
            </a:r>
            <a:endParaRPr lang="ru-RU" sz="4000" dirty="0"/>
          </a:p>
        </p:txBody>
      </p:sp>
      <p:sp>
        <p:nvSpPr>
          <p:cNvPr id="77826" name="AutoShape 2" descr="https://him.1sept.ru/2006/05/o1.gif"/>
          <p:cNvSpPr>
            <a:spLocks noChangeAspect="1" noChangeArrowheads="1"/>
          </p:cNvSpPr>
          <p:nvPr/>
        </p:nvSpPr>
        <p:spPr bwMode="auto">
          <a:xfrm>
            <a:off x="4041775" y="144463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27" name="AutoShape 3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298409" y="1439054"/>
            <a:ext cx="1150151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Медь имеет два изотопа с массовыми числами 63 и 65. Массовая доля 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их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 природной меди составляет соответственно 73% и 27%. Рассчитайте среднею относительную атомную массу природной меди.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830" name="AutoShape 6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41681" y="3939384"/>
            <a:ext cx="5000660" cy="225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№2</a:t>
            </a:r>
            <a:endParaRPr lang="ru-RU" sz="4000" dirty="0"/>
          </a:p>
        </p:txBody>
      </p:sp>
      <p:sp>
        <p:nvSpPr>
          <p:cNvPr id="77826" name="AutoShape 2" descr="https://him.1sept.ru/2006/05/o1.gif"/>
          <p:cNvSpPr>
            <a:spLocks noChangeAspect="1" noChangeArrowheads="1"/>
          </p:cNvSpPr>
          <p:nvPr/>
        </p:nvSpPr>
        <p:spPr bwMode="auto">
          <a:xfrm>
            <a:off x="4041775" y="144463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27" name="AutoShape 3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30" name="AutoShape 6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 rot="10800000" flipV="1">
            <a:off x="298409" y="1894236"/>
            <a:ext cx="1174595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alt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Дано :</a:t>
            </a:r>
            <a:r>
              <a:rPr lang="uz-Cyrl-UZ" alt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                     Решение : </a:t>
            </a:r>
            <a:endParaRPr lang="ru-RU" altLang="ru-RU" sz="28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С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%(</a:t>
            </a:r>
            <a:r>
              <a:rPr lang="ru-RU" altLang="ru-RU" sz="2800" baseline="30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63</a:t>
            </a:r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С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u)=7</a:t>
            </a:r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%</a:t>
            </a:r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  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altLang="ru-RU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Ar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(Cu cp</a:t>
            </a:r>
            <a:r>
              <a:rPr lang="en-US" alt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)= </a:t>
            </a:r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С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%*</a:t>
            </a:r>
            <a:r>
              <a:rPr lang="en-US" altLang="ru-RU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Ar</a:t>
            </a:r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+ </a:t>
            </a:r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С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%*</a:t>
            </a:r>
            <a:r>
              <a:rPr lang="en-US" altLang="ru-RU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Ar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100</a:t>
            </a:r>
            <a:r>
              <a:rPr lang="en-US" alt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%</a:t>
            </a:r>
            <a:endParaRPr lang="ru-RU" altLang="ru-RU" sz="28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С%(</a:t>
            </a:r>
            <a:r>
              <a:rPr lang="ru-RU" altLang="ru-RU" sz="2800" baseline="30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65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Cu</a:t>
            </a:r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)=27%       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altLang="ru-RU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Ar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(Cu cp</a:t>
            </a:r>
            <a:r>
              <a:rPr lang="en-US" alt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)= </a:t>
            </a:r>
            <a:r>
              <a:rPr lang="en-US" altLang="ru-RU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63*73 </a:t>
            </a:r>
            <a:r>
              <a:rPr lang="ru-RU" altLang="ru-RU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lang="en-US" altLang="ru-RU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65*27</a:t>
            </a:r>
            <a:r>
              <a:rPr lang="ru-RU" altLang="ru-RU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/</a:t>
            </a:r>
            <a:r>
              <a:rPr lang="en-US" altLang="ru-RU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altLang="ru-RU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100%</a:t>
            </a:r>
            <a:r>
              <a:rPr lang="en-US" altLang="ru-RU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altLang="ru-RU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=</a:t>
            </a:r>
            <a:r>
              <a:rPr lang="en-US" altLang="ru-RU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63,54</a:t>
            </a:r>
            <a:endParaRPr lang="ru-RU" altLang="ru-RU" sz="28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_______________      </a:t>
            </a:r>
            <a:endParaRPr lang="ru-RU" altLang="ru-RU" sz="28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ru-RU" altLang="ru-RU" sz="28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n-US" altLang="ru-RU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Ar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(Cu)-</a:t>
            </a:r>
            <a:r>
              <a:rPr lang="uz-Cyrl-UZ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?</a:t>
            </a:r>
          </a:p>
          <a:p>
            <a:endParaRPr lang="ru-RU" altLang="ru-RU" sz="28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ru-RU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Ответ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altLang="ru-RU" sz="2800" dirty="0"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lang="en-US" altLang="ru-RU" sz="28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Ar</a:t>
            </a:r>
            <a:r>
              <a:rPr lang="en-US" altLang="ru-RU" sz="28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(Cu)= 63,54</a:t>
            </a:r>
            <a:endParaRPr lang="ru-RU" altLang="ru-RU" sz="28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№3</a:t>
            </a:r>
            <a:endParaRPr lang="ru-RU" sz="4000" dirty="0"/>
          </a:p>
        </p:txBody>
      </p:sp>
      <p:sp>
        <p:nvSpPr>
          <p:cNvPr id="77826" name="AutoShape 2" descr="https://him.1sept.ru/2006/05/o1.gif"/>
          <p:cNvSpPr>
            <a:spLocks noChangeAspect="1" noChangeArrowheads="1"/>
          </p:cNvSpPr>
          <p:nvPr/>
        </p:nvSpPr>
        <p:spPr bwMode="auto">
          <a:xfrm>
            <a:off x="4041775" y="144463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27" name="AutoShape 3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30" name="AutoShape 6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1510492"/>
            <a:ext cx="1157295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Элемент находится во II группе периодической системы химических элементов Д.И. Менделеева. 3,01*10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23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молекул его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гидроксида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имеют массу 29 граммов. Назовите элемент, напишите электронную формулу его атома.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41681" y="3939384"/>
            <a:ext cx="5000660" cy="225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№3</a:t>
            </a:r>
            <a:endParaRPr lang="ru-RU" sz="4000" dirty="0"/>
          </a:p>
        </p:txBody>
      </p:sp>
      <p:sp>
        <p:nvSpPr>
          <p:cNvPr id="77826" name="AutoShape 2" descr="https://him.1sept.ru/2006/05/o1.gif"/>
          <p:cNvSpPr>
            <a:spLocks noChangeAspect="1" noChangeArrowheads="1"/>
          </p:cNvSpPr>
          <p:nvPr/>
        </p:nvSpPr>
        <p:spPr bwMode="auto">
          <a:xfrm>
            <a:off x="4041775" y="144463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27" name="AutoShape 3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30" name="AutoShape 6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69847" y="1224740"/>
            <a:ext cx="60833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Дано: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Ме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(ОН)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)= 3,01*10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23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Ме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(ОН)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)=29 г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=6,02*10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23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156061" y="1224740"/>
            <a:ext cx="7026239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Решение: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Me(OH)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= N / 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 = 3,01*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23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/6,02*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23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585349" y="2549025"/>
            <a:ext cx="16783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0,5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моль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13317" y="3082128"/>
            <a:ext cx="6733895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M = m/n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M(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Ме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(ОН)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m/n = 29 / 0,5 = 58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г/моль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M(Me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= 58 – (16*2+1*2) = 24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г/моль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Это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Mg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4513251" y="5057732"/>
            <a:ext cx="8358246" cy="810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Электронная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формула -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1s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2s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2p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3s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3p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3d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endParaRPr kumimoji="0" lang="en-US" sz="2800" b="0" i="0" u="none" strike="noStrike" cap="none" normalizeH="0" baseline="3000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3000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971" y="3582194"/>
            <a:ext cx="4210237" cy="3153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799003" y="5653896"/>
            <a:ext cx="692948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Mg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– электронная формула –1s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2s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2p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3s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3p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3d</a:t>
            </a:r>
            <a:r>
              <a:rPr kumimoji="0" lang="ru-RU" sz="28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23553" grpId="0" build="p"/>
      <p:bldP spid="11" grpId="0" build="p"/>
      <p:bldP spid="12" grpId="0" build="p"/>
      <p:bldP spid="23554" grpId="0" build="p"/>
      <p:bldP spid="2355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№4</a:t>
            </a:r>
            <a:endParaRPr lang="ru-RU" sz="4000" dirty="0"/>
          </a:p>
        </p:txBody>
      </p:sp>
      <p:sp>
        <p:nvSpPr>
          <p:cNvPr id="77826" name="AutoShape 2" descr="https://him.1sept.ru/2006/05/o1.gif"/>
          <p:cNvSpPr>
            <a:spLocks noChangeAspect="1" noChangeArrowheads="1"/>
          </p:cNvSpPr>
          <p:nvPr/>
        </p:nvSpPr>
        <p:spPr bwMode="auto">
          <a:xfrm>
            <a:off x="4041775" y="144463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27" name="AutoShape 3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30" name="AutoShape 6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41681" y="3939384"/>
            <a:ext cx="5000660" cy="225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298409" y="1367616"/>
            <a:ext cx="1164439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     Внешний энергетический уровень атома элемента имеет строение: ns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np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кислота, которая соответствует его высшему оксиду, имеет относительную молярную массу 145. Назовите элемент.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№4</a:t>
            </a:r>
            <a:endParaRPr lang="ru-RU" sz="4000" dirty="0"/>
          </a:p>
        </p:txBody>
      </p:sp>
      <p:sp>
        <p:nvSpPr>
          <p:cNvPr id="77826" name="AutoShape 2" descr="https://him.1sept.ru/2006/05/o1.gif"/>
          <p:cNvSpPr>
            <a:spLocks noChangeAspect="1" noChangeArrowheads="1"/>
          </p:cNvSpPr>
          <p:nvPr/>
        </p:nvSpPr>
        <p:spPr bwMode="auto">
          <a:xfrm>
            <a:off x="4041775" y="144463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27" name="AutoShape 3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7830" name="AutoShape 6"/>
          <p:cNvSpPr>
            <a:spLocks noChangeAspect="1" noChangeArrowheads="1"/>
          </p:cNvSpPr>
          <p:nvPr/>
        </p:nvSpPr>
        <p:spPr bwMode="auto">
          <a:xfrm>
            <a:off x="0" y="457200"/>
            <a:ext cx="133350" cy="13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6971" y="1296178"/>
            <a:ext cx="74295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     Из строения наружного энергетического уровня ясно, что это элемент главной подгруппы (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– элемент) VI группы, так как общее число элементов в наружном энергетическом уровне = 2+4=6(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6972" y="3510756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Следовательно, формула высшего оксида ЕО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8410" y="4368012"/>
            <a:ext cx="72866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Тогда формула соответствующей кислоты: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EO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99399" y="1224740"/>
            <a:ext cx="4210237" cy="3153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/>
      <p:bldP spid="1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410</Words>
  <PresentationFormat>Произвольный</PresentationFormat>
  <Paragraphs>100</Paragraphs>
  <Slides>13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ЗАДАЧА №1</vt:lpstr>
      <vt:lpstr>ЗАДАЧА №1</vt:lpstr>
      <vt:lpstr>ЗАДАЧА №2</vt:lpstr>
      <vt:lpstr>ЗАДАЧА №2</vt:lpstr>
      <vt:lpstr>ЗАДАЧА №3</vt:lpstr>
      <vt:lpstr>Задача №3</vt:lpstr>
      <vt:lpstr>ЗАДАЧА №4</vt:lpstr>
      <vt:lpstr>Задача №4</vt:lpstr>
      <vt:lpstr>ЗАДАЧА №4</vt:lpstr>
      <vt:lpstr>ЗАДАЧА №5</vt:lpstr>
      <vt:lpstr>ЗАДАЧА №5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58</cp:revision>
  <dcterms:created xsi:type="dcterms:W3CDTF">2020-05-06T17:43:33Z</dcterms:created>
  <dcterms:modified xsi:type="dcterms:W3CDTF">2020-10-09T04:02:36Z</dcterms:modified>
</cp:coreProperties>
</file>