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42" r:id="rId2"/>
    <p:sldId id="373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05" r:id="rId14"/>
  </p:sldIdLst>
  <p:sldSz cx="12169775" cy="7021513"/>
  <p:notesSz cx="6858000" cy="9144000"/>
  <p:defaultTextStyle>
    <a:defPPr>
      <a:defRPr lang="ru-RU"/>
    </a:defPPr>
    <a:lvl1pPr marL="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32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664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496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328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160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8992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3824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656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70" y="-108"/>
      </p:cViewPr>
      <p:guideLst>
        <p:guide orient="horz" pos="2212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88813-52B9-43E3-8D26-487D677443D8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685800"/>
            <a:ext cx="5940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C7D7E-D05D-41A6-BE46-D5DFA5AE9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81221"/>
            <a:ext cx="10344309" cy="150507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6" y="3978857"/>
            <a:ext cx="8518843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4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3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89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3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6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81187"/>
            <a:ext cx="2738199" cy="599104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89" y="281187"/>
            <a:ext cx="8011769" cy="59910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738" y="286638"/>
            <a:ext cx="10344310" cy="8370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2736" y="1430311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3715" y="1430311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34695" y="1430311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2736" y="5099320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513" indent="-153513">
              <a:buFont typeface="Arial" panose="020B0604020202020204" pitchFamily="34" charset="0"/>
              <a:buChar char="•"/>
              <a:defRPr sz="1400"/>
            </a:lvl2pPr>
            <a:lvl3pPr marL="307023" indent="-153513">
              <a:defRPr sz="1400"/>
            </a:lvl3pPr>
            <a:lvl4pPr marL="537292" indent="-230268">
              <a:defRPr sz="1400"/>
            </a:lvl4pPr>
            <a:lvl5pPr marL="767560" indent="-23026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23715" y="5099320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513" indent="-153513">
              <a:buFont typeface="Arial" panose="020B0604020202020204" pitchFamily="34" charset="0"/>
              <a:buChar char="•"/>
              <a:defRPr sz="1400"/>
            </a:lvl2pPr>
            <a:lvl3pPr marL="307023" indent="-153513">
              <a:defRPr sz="1400"/>
            </a:lvl3pPr>
            <a:lvl4pPr marL="537292" indent="-230268">
              <a:defRPr sz="1400"/>
            </a:lvl4pPr>
            <a:lvl5pPr marL="767560" indent="-23026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34695" y="5099320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513" indent="-153513">
              <a:buFont typeface="Arial" panose="020B0604020202020204" pitchFamily="34" charset="0"/>
              <a:buChar char="•"/>
              <a:defRPr sz="1400"/>
            </a:lvl2pPr>
            <a:lvl3pPr marL="307023" indent="-153513">
              <a:defRPr sz="1400"/>
            </a:lvl3pPr>
            <a:lvl4pPr marL="537292" indent="-230268">
              <a:defRPr sz="1400"/>
            </a:lvl4pPr>
            <a:lvl5pPr marL="767560" indent="-23026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2738" y="955711"/>
            <a:ext cx="10344310" cy="41608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3234869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5" cy="5732632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7" name="bg object 17"/>
          <p:cNvSpPr/>
          <p:nvPr/>
        </p:nvSpPr>
        <p:spPr>
          <a:xfrm>
            <a:off x="141099" y="153987"/>
            <a:ext cx="11927185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3687" y="1559662"/>
            <a:ext cx="3850635" cy="4661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44" y="1614947"/>
            <a:ext cx="5293853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7073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511973"/>
            <a:ext cx="10344309" cy="139455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76018"/>
            <a:ext cx="10344309" cy="1535955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3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664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49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32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16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89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382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6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489" y="1638354"/>
            <a:ext cx="5374984" cy="463387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38354"/>
            <a:ext cx="5374984" cy="463387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571714"/>
            <a:ext cx="5377097" cy="655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320" indent="0">
              <a:buNone/>
              <a:defRPr sz="2400" b="1"/>
            </a:lvl2pPr>
            <a:lvl3pPr marL="1096640" indent="0">
              <a:buNone/>
              <a:defRPr sz="2200" b="1"/>
            </a:lvl3pPr>
            <a:lvl4pPr marL="1644960" indent="0">
              <a:buNone/>
              <a:defRPr sz="1900" b="1"/>
            </a:lvl4pPr>
            <a:lvl5pPr marL="2193280" indent="0">
              <a:buNone/>
              <a:defRPr sz="1900" b="1"/>
            </a:lvl5pPr>
            <a:lvl6pPr marL="2741600" indent="0">
              <a:buNone/>
              <a:defRPr sz="1900" b="1"/>
            </a:lvl6pPr>
            <a:lvl7pPr marL="3289920" indent="0">
              <a:buNone/>
              <a:defRPr sz="1900" b="1"/>
            </a:lvl7pPr>
            <a:lvl8pPr marL="3838240" indent="0">
              <a:buNone/>
              <a:defRPr sz="1900" b="1"/>
            </a:lvl8pPr>
            <a:lvl9pPr marL="4386560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8489" y="2226730"/>
            <a:ext cx="5377097" cy="404549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71714"/>
            <a:ext cx="5379210" cy="655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320" indent="0">
              <a:buNone/>
              <a:defRPr sz="2400" b="1"/>
            </a:lvl2pPr>
            <a:lvl3pPr marL="1096640" indent="0">
              <a:buNone/>
              <a:defRPr sz="2200" b="1"/>
            </a:lvl3pPr>
            <a:lvl4pPr marL="1644960" indent="0">
              <a:buNone/>
              <a:defRPr sz="1900" b="1"/>
            </a:lvl4pPr>
            <a:lvl5pPr marL="2193280" indent="0">
              <a:buNone/>
              <a:defRPr sz="1900" b="1"/>
            </a:lvl5pPr>
            <a:lvl6pPr marL="2741600" indent="0">
              <a:buNone/>
              <a:defRPr sz="1900" b="1"/>
            </a:lvl6pPr>
            <a:lvl7pPr marL="3289920" indent="0">
              <a:buNone/>
              <a:defRPr sz="1900" b="1"/>
            </a:lvl7pPr>
            <a:lvl8pPr marL="3838240" indent="0">
              <a:buNone/>
              <a:defRPr sz="1900" b="1"/>
            </a:lvl8pPr>
            <a:lvl9pPr marL="4386560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82077" y="2226730"/>
            <a:ext cx="5379210" cy="404549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9560"/>
            <a:ext cx="4003772" cy="118975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8044" y="279561"/>
            <a:ext cx="6803242" cy="5992667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89" y="1469317"/>
            <a:ext cx="4003772" cy="4802910"/>
          </a:xfrm>
        </p:spPr>
        <p:txBody>
          <a:bodyPr/>
          <a:lstStyle>
            <a:lvl1pPr marL="0" indent="0">
              <a:buNone/>
              <a:defRPr sz="1700"/>
            </a:lvl1pPr>
            <a:lvl2pPr marL="548320" indent="0">
              <a:buNone/>
              <a:defRPr sz="1400"/>
            </a:lvl2pPr>
            <a:lvl3pPr marL="1096640" indent="0">
              <a:buNone/>
              <a:defRPr sz="1200"/>
            </a:lvl3pPr>
            <a:lvl4pPr marL="1644960" indent="0">
              <a:buNone/>
              <a:defRPr sz="1100"/>
            </a:lvl4pPr>
            <a:lvl5pPr marL="2193280" indent="0">
              <a:buNone/>
              <a:defRPr sz="1100"/>
            </a:lvl5pPr>
            <a:lvl6pPr marL="2741600" indent="0">
              <a:buNone/>
              <a:defRPr sz="1100"/>
            </a:lvl6pPr>
            <a:lvl7pPr marL="3289920" indent="0">
              <a:buNone/>
              <a:defRPr sz="1100"/>
            </a:lvl7pPr>
            <a:lvl8pPr marL="3838240" indent="0">
              <a:buNone/>
              <a:defRPr sz="1100"/>
            </a:lvl8pPr>
            <a:lvl9pPr marL="4386560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4915059"/>
            <a:ext cx="7301865" cy="5802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27385"/>
            <a:ext cx="7301865" cy="4212908"/>
          </a:xfrm>
        </p:spPr>
        <p:txBody>
          <a:bodyPr/>
          <a:lstStyle>
            <a:lvl1pPr marL="0" indent="0">
              <a:buNone/>
              <a:defRPr sz="3800"/>
            </a:lvl1pPr>
            <a:lvl2pPr marL="548320" indent="0">
              <a:buNone/>
              <a:defRPr sz="3400"/>
            </a:lvl2pPr>
            <a:lvl3pPr marL="1096640" indent="0">
              <a:buNone/>
              <a:defRPr sz="2900"/>
            </a:lvl3pPr>
            <a:lvl4pPr marL="1644960" indent="0">
              <a:buNone/>
              <a:defRPr sz="2400"/>
            </a:lvl4pPr>
            <a:lvl5pPr marL="2193280" indent="0">
              <a:buNone/>
              <a:defRPr sz="2400"/>
            </a:lvl5pPr>
            <a:lvl6pPr marL="2741600" indent="0">
              <a:buNone/>
              <a:defRPr sz="2400"/>
            </a:lvl6pPr>
            <a:lvl7pPr marL="3289920" indent="0">
              <a:buNone/>
              <a:defRPr sz="2400"/>
            </a:lvl7pPr>
            <a:lvl8pPr marL="3838240" indent="0">
              <a:buNone/>
              <a:defRPr sz="2400"/>
            </a:lvl8pPr>
            <a:lvl9pPr marL="4386560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495310"/>
            <a:ext cx="7301865" cy="824052"/>
          </a:xfrm>
        </p:spPr>
        <p:txBody>
          <a:bodyPr/>
          <a:lstStyle>
            <a:lvl1pPr marL="0" indent="0">
              <a:buNone/>
              <a:defRPr sz="1700"/>
            </a:lvl1pPr>
            <a:lvl2pPr marL="548320" indent="0">
              <a:buNone/>
              <a:defRPr sz="1400"/>
            </a:lvl2pPr>
            <a:lvl3pPr marL="1096640" indent="0">
              <a:buNone/>
              <a:defRPr sz="1200"/>
            </a:lvl3pPr>
            <a:lvl4pPr marL="1644960" indent="0">
              <a:buNone/>
              <a:defRPr sz="1100"/>
            </a:lvl4pPr>
            <a:lvl5pPr marL="2193280" indent="0">
              <a:buNone/>
              <a:defRPr sz="1100"/>
            </a:lvl5pPr>
            <a:lvl6pPr marL="2741600" indent="0">
              <a:buNone/>
              <a:defRPr sz="1100"/>
            </a:lvl6pPr>
            <a:lvl7pPr marL="3289920" indent="0">
              <a:buNone/>
              <a:defRPr sz="1100"/>
            </a:lvl7pPr>
            <a:lvl8pPr marL="3838240" indent="0">
              <a:buNone/>
              <a:defRPr sz="1100"/>
            </a:lvl8pPr>
            <a:lvl9pPr marL="4386560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81186"/>
            <a:ext cx="10952798" cy="1170252"/>
          </a:xfrm>
          <a:prstGeom prst="rect">
            <a:avLst/>
          </a:prstGeom>
        </p:spPr>
        <p:txBody>
          <a:bodyPr vert="horz" lIns="109664" tIns="54832" rIns="109664" bIns="5483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638354"/>
            <a:ext cx="10952798" cy="4633874"/>
          </a:xfrm>
          <a:prstGeom prst="rect">
            <a:avLst/>
          </a:prstGeom>
        </p:spPr>
        <p:txBody>
          <a:bodyPr vert="horz" lIns="109664" tIns="54832" rIns="109664" bIns="5483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507903"/>
            <a:ext cx="2839614" cy="373831"/>
          </a:xfrm>
          <a:prstGeom prst="rect">
            <a:avLst/>
          </a:prstGeom>
        </p:spPr>
        <p:txBody>
          <a:bodyPr vert="horz" lIns="109664" tIns="54832" rIns="109664" bIns="5483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507903"/>
            <a:ext cx="3853762" cy="373831"/>
          </a:xfrm>
          <a:prstGeom prst="rect">
            <a:avLst/>
          </a:prstGeom>
        </p:spPr>
        <p:txBody>
          <a:bodyPr vert="horz" lIns="109664" tIns="54832" rIns="109664" bIns="5483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507903"/>
            <a:ext cx="2839614" cy="373831"/>
          </a:xfrm>
          <a:prstGeom prst="rect">
            <a:avLst/>
          </a:prstGeom>
        </p:spPr>
        <p:txBody>
          <a:bodyPr vert="horz" lIns="109664" tIns="54832" rIns="109664" bIns="5483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1096640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240" indent="-411240" algn="l" defTabSz="109664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1020" indent="-342700" algn="l" defTabSz="1096640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800" indent="-274160" algn="l" defTabSz="109664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120" indent="-274160" algn="l" defTabSz="109664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7440" indent="-274160" algn="l" defTabSz="109664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5760" indent="-274160" algn="l" defTabSz="109664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4080" indent="-274160" algn="l" defTabSz="109664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2400" indent="-274160" algn="l" defTabSz="109664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0720" indent="-274160" algn="l" defTabSz="109664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32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664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96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328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160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8992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824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656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/>
            </a:extLst>
          </p:cNvPr>
          <p:cNvSpPr/>
          <p:nvPr/>
        </p:nvSpPr>
        <p:spPr>
          <a:xfrm>
            <a:off x="3169" y="3251"/>
            <a:ext cx="12152345" cy="220885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5" name="object 4">
            <a:extLst>
              <a:ext uri="{FF2B5EF4-FFF2-40B4-BE49-F238E27FC236}"/>
            </a:extLst>
          </p:cNvPr>
          <p:cNvSpPr txBox="1"/>
          <p:nvPr/>
        </p:nvSpPr>
        <p:spPr>
          <a:xfrm>
            <a:off x="2012450" y="2764721"/>
            <a:ext cx="6644205" cy="4197621"/>
          </a:xfrm>
          <a:prstGeom prst="rect">
            <a:avLst/>
          </a:prstGeom>
        </p:spPr>
        <p:txBody>
          <a:bodyPr wrap="square" lIns="0" tIns="29525" rIns="0" bIns="0">
            <a:spAutoFit/>
          </a:bodyPr>
          <a:lstStyle/>
          <a:p>
            <a:pPr marL="38918">
              <a:lnSpc>
                <a:spcPts val="4132"/>
              </a:lnSpc>
              <a:spcBef>
                <a:spcPts val="233"/>
              </a:spcBef>
              <a:defRPr/>
            </a:pPr>
            <a:endParaRPr lang="uz-Cyrl-UZ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  <a:defRPr/>
            </a:pPr>
            <a:endParaRPr lang="uz-Cyrl-UZ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  <a:defRPr/>
            </a:pPr>
            <a:endParaRPr lang="uz-Cyrl-UZ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  <a:defRPr/>
            </a:pPr>
            <a:r>
              <a:rPr lang="uz-Cyrl-UZ" sz="4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Тема </a:t>
            </a:r>
            <a:r>
              <a:rPr lang="uz-Cyrl-UZ" sz="40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4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ru-RU" sz="40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  <a:defRPr/>
            </a:pPr>
            <a:endParaRPr lang="uz-Cyrl-UZ" sz="2450" b="1" dirty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  <a:defRPr/>
            </a:pPr>
            <a:endParaRPr lang="ru-RU" altLang="ru-RU" sz="245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440" algn="ctr">
              <a:lnSpc>
                <a:spcPts val="4290"/>
              </a:lnSpc>
              <a:spcBef>
                <a:spcPts val="2599"/>
              </a:spcBef>
              <a:defRPr/>
            </a:pPr>
            <a:endParaRPr lang="uz-Cyrl-UZ" sz="2400" dirty="0">
              <a:solidFill>
                <a:srgbClr val="3734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5">
            <a:extLst>
              <a:ext uri="{FF2B5EF4-FFF2-40B4-BE49-F238E27FC236}"/>
            </a:extLst>
          </p:cNvPr>
          <p:cNvSpPr/>
          <p:nvPr/>
        </p:nvSpPr>
        <p:spPr>
          <a:xfrm>
            <a:off x="1012789" y="3725070"/>
            <a:ext cx="725750" cy="147419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5" name="object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847651" y="487606"/>
            <a:ext cx="3795132" cy="1292154"/>
          </a:xfrm>
          <a:prstGeom prst="rect">
            <a:avLst/>
          </a:prstGeom>
        </p:spPr>
        <p:txBody>
          <a:bodyPr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19" eaLnBrk="1" fontAlgn="auto" hangingPunct="1">
              <a:spcBef>
                <a:spcPts val="241"/>
              </a:spcBef>
              <a:spcAft>
                <a:spcPts val="0"/>
              </a:spcAft>
              <a:defRPr/>
            </a:pPr>
            <a:r>
              <a:rPr lang="uz-Cyrl-UZ" sz="8000" kern="0" spc="21" dirty="0" smtClean="0">
                <a:solidFill>
                  <a:sysClr val="window" lastClr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 </a:t>
            </a:r>
            <a:endParaRPr lang="uz-Cyrl-UZ" sz="8000" kern="0" spc="21" dirty="0">
              <a:solidFill>
                <a:sysClr val="window" lastClr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11">
            <a:extLst>
              <a:ext uri="{FF2B5EF4-FFF2-40B4-BE49-F238E27FC236}"/>
            </a:extLst>
          </p:cNvPr>
          <p:cNvSpPr/>
          <p:nvPr/>
        </p:nvSpPr>
        <p:spPr>
          <a:xfrm>
            <a:off x="1041087" y="598129"/>
            <a:ext cx="240860" cy="5087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12">
            <a:extLst>
              <a:ext uri="{FF2B5EF4-FFF2-40B4-BE49-F238E27FC236}"/>
            </a:extLst>
          </p:cNvPr>
          <p:cNvSpPr/>
          <p:nvPr/>
        </p:nvSpPr>
        <p:spPr>
          <a:xfrm>
            <a:off x="1163101" y="918324"/>
            <a:ext cx="451613" cy="616007"/>
          </a:xfrm>
          <a:custGeom>
            <a:avLst/>
            <a:gdLst/>
            <a:ahLst/>
            <a:cxnLst/>
            <a:rect l="l" t="t" r="r" b="b"/>
            <a:pathLst>
              <a:path w="213359" h="284480">
                <a:moveTo>
                  <a:pt x="138573" y="0"/>
                </a:moveTo>
                <a:lnTo>
                  <a:pt x="73845" y="0"/>
                </a:lnTo>
                <a:lnTo>
                  <a:pt x="66311" y="1380"/>
                </a:lnTo>
                <a:lnTo>
                  <a:pt x="60292" y="5191"/>
                </a:lnTo>
                <a:lnTo>
                  <a:pt x="56302" y="10942"/>
                </a:lnTo>
                <a:lnTo>
                  <a:pt x="55041" y="17230"/>
                </a:lnTo>
                <a:lnTo>
                  <a:pt x="54958" y="27298"/>
                </a:lnTo>
                <a:lnTo>
                  <a:pt x="61212" y="34757"/>
                </a:lnTo>
                <a:lnTo>
                  <a:pt x="69683" y="36658"/>
                </a:lnTo>
                <a:lnTo>
                  <a:pt x="69683" y="80002"/>
                </a:lnTo>
                <a:lnTo>
                  <a:pt x="6603" y="211507"/>
                </a:lnTo>
                <a:lnTo>
                  <a:pt x="0" y="236544"/>
                </a:lnTo>
                <a:lnTo>
                  <a:pt x="6546" y="260064"/>
                </a:lnTo>
                <a:lnTo>
                  <a:pt x="23619" y="277514"/>
                </a:lnTo>
                <a:lnTo>
                  <a:pt x="48583" y="284342"/>
                </a:lnTo>
                <a:lnTo>
                  <a:pt x="164190" y="284342"/>
                </a:lnTo>
                <a:lnTo>
                  <a:pt x="189161" y="277510"/>
                </a:lnTo>
                <a:lnTo>
                  <a:pt x="194858" y="271688"/>
                </a:lnTo>
                <a:lnTo>
                  <a:pt x="48583" y="271688"/>
                </a:lnTo>
                <a:lnTo>
                  <a:pt x="30127" y="266638"/>
                </a:lnTo>
                <a:lnTo>
                  <a:pt x="17508" y="253735"/>
                </a:lnTo>
                <a:lnTo>
                  <a:pt x="12672" y="236350"/>
                </a:lnTo>
                <a:lnTo>
                  <a:pt x="17554" y="217850"/>
                </a:lnTo>
                <a:lnTo>
                  <a:pt x="75807" y="117302"/>
                </a:lnTo>
                <a:lnTo>
                  <a:pt x="78923" y="108660"/>
                </a:lnTo>
                <a:lnTo>
                  <a:pt x="80936" y="97586"/>
                </a:lnTo>
                <a:lnTo>
                  <a:pt x="82017" y="87044"/>
                </a:lnTo>
                <a:lnTo>
                  <a:pt x="82340" y="80002"/>
                </a:lnTo>
                <a:lnTo>
                  <a:pt x="82340" y="37127"/>
                </a:lnTo>
                <a:lnTo>
                  <a:pt x="102619" y="37127"/>
                </a:lnTo>
                <a:lnTo>
                  <a:pt x="105456" y="34293"/>
                </a:lnTo>
                <a:lnTo>
                  <a:pt x="105337" y="27179"/>
                </a:lnTo>
                <a:lnTo>
                  <a:pt x="102623" y="24469"/>
                </a:lnTo>
                <a:lnTo>
                  <a:pt x="70352" y="24469"/>
                </a:lnTo>
                <a:lnTo>
                  <a:pt x="67515" y="21631"/>
                </a:lnTo>
                <a:lnTo>
                  <a:pt x="67515" y="14375"/>
                </a:lnTo>
                <a:lnTo>
                  <a:pt x="70795" y="12658"/>
                </a:lnTo>
                <a:lnTo>
                  <a:pt x="156737" y="12658"/>
                </a:lnTo>
                <a:lnTo>
                  <a:pt x="156164" y="10394"/>
                </a:lnTo>
                <a:lnTo>
                  <a:pt x="152018" y="4932"/>
                </a:lnTo>
                <a:lnTo>
                  <a:pt x="145979" y="1311"/>
                </a:lnTo>
                <a:lnTo>
                  <a:pt x="138573" y="0"/>
                </a:lnTo>
                <a:close/>
              </a:path>
              <a:path w="213359" h="284480">
                <a:moveTo>
                  <a:pt x="156737" y="12658"/>
                </a:moveTo>
                <a:lnTo>
                  <a:pt x="141675" y="12658"/>
                </a:lnTo>
                <a:lnTo>
                  <a:pt x="145084" y="14273"/>
                </a:lnTo>
                <a:lnTo>
                  <a:pt x="145223" y="17230"/>
                </a:lnTo>
                <a:lnTo>
                  <a:pt x="145260" y="21631"/>
                </a:lnTo>
                <a:lnTo>
                  <a:pt x="142421" y="24469"/>
                </a:lnTo>
                <a:lnTo>
                  <a:pt x="120911" y="24469"/>
                </a:lnTo>
                <a:lnTo>
                  <a:pt x="118197" y="27179"/>
                </a:lnTo>
                <a:lnTo>
                  <a:pt x="118077" y="34293"/>
                </a:lnTo>
                <a:lnTo>
                  <a:pt x="120911" y="37127"/>
                </a:lnTo>
                <a:lnTo>
                  <a:pt x="130432" y="37127"/>
                </a:lnTo>
                <a:lnTo>
                  <a:pt x="130432" y="80002"/>
                </a:lnTo>
                <a:lnTo>
                  <a:pt x="195218" y="217850"/>
                </a:lnTo>
                <a:lnTo>
                  <a:pt x="200103" y="236350"/>
                </a:lnTo>
                <a:lnTo>
                  <a:pt x="195264" y="253741"/>
                </a:lnTo>
                <a:lnTo>
                  <a:pt x="182645" y="266640"/>
                </a:lnTo>
                <a:lnTo>
                  <a:pt x="164190" y="271688"/>
                </a:lnTo>
                <a:lnTo>
                  <a:pt x="194858" y="271688"/>
                </a:lnTo>
                <a:lnTo>
                  <a:pt x="206234" y="260054"/>
                </a:lnTo>
                <a:lnTo>
                  <a:pt x="212780" y="236544"/>
                </a:lnTo>
                <a:lnTo>
                  <a:pt x="206170" y="211507"/>
                </a:lnTo>
                <a:lnTo>
                  <a:pt x="147916" y="110956"/>
                </a:lnTo>
                <a:lnTo>
                  <a:pt x="146077" y="105444"/>
                </a:lnTo>
                <a:lnTo>
                  <a:pt x="144537" y="97008"/>
                </a:lnTo>
                <a:lnTo>
                  <a:pt x="143479" y="87808"/>
                </a:lnTo>
                <a:lnTo>
                  <a:pt x="143086" y="80002"/>
                </a:lnTo>
                <a:lnTo>
                  <a:pt x="143086" y="36658"/>
                </a:lnTo>
                <a:lnTo>
                  <a:pt x="151561" y="34757"/>
                </a:lnTo>
                <a:lnTo>
                  <a:pt x="157815" y="27298"/>
                </a:lnTo>
                <a:lnTo>
                  <a:pt x="157893" y="17230"/>
                </a:lnTo>
                <a:lnTo>
                  <a:pt x="156737" y="12658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3">
            <a:extLst>
              <a:ext uri="{FF2B5EF4-FFF2-40B4-BE49-F238E27FC236}"/>
            </a:extLst>
          </p:cNvPr>
          <p:cNvSpPr/>
          <p:nvPr/>
        </p:nvSpPr>
        <p:spPr>
          <a:xfrm>
            <a:off x="1218563" y="1285653"/>
            <a:ext cx="339106" cy="1934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4">
            <a:extLst>
              <a:ext uri="{FF2B5EF4-FFF2-40B4-BE49-F238E27FC236}"/>
            </a:extLst>
          </p:cNvPr>
          <p:cNvSpPr/>
          <p:nvPr/>
        </p:nvSpPr>
        <p:spPr>
          <a:xfrm>
            <a:off x="700396" y="918323"/>
            <a:ext cx="473798" cy="617633"/>
          </a:xfrm>
          <a:custGeom>
            <a:avLst/>
            <a:gdLst/>
            <a:ahLst/>
            <a:cxnLst/>
            <a:rect l="l" t="t" r="r" b="b"/>
            <a:pathLst>
              <a:path w="224154" h="285115">
                <a:moveTo>
                  <a:pt x="143981" y="0"/>
                </a:moveTo>
                <a:lnTo>
                  <a:pt x="74177" y="0"/>
                </a:lnTo>
                <a:lnTo>
                  <a:pt x="69411" y="1973"/>
                </a:lnTo>
                <a:lnTo>
                  <a:pt x="62240" y="9147"/>
                </a:lnTo>
                <a:lnTo>
                  <a:pt x="60267" y="13910"/>
                </a:lnTo>
                <a:lnTo>
                  <a:pt x="60267" y="24055"/>
                </a:lnTo>
                <a:lnTo>
                  <a:pt x="62240" y="28821"/>
                </a:lnTo>
                <a:lnTo>
                  <a:pt x="68406" y="34988"/>
                </a:lnTo>
                <a:lnTo>
                  <a:pt x="71607" y="36720"/>
                </a:lnTo>
                <a:lnTo>
                  <a:pt x="75085" y="37494"/>
                </a:lnTo>
                <a:lnTo>
                  <a:pt x="75048" y="67359"/>
                </a:lnTo>
                <a:lnTo>
                  <a:pt x="44385" y="83762"/>
                </a:lnTo>
                <a:lnTo>
                  <a:pt x="20689" y="108191"/>
                </a:lnTo>
                <a:lnTo>
                  <a:pt x="5413" y="138604"/>
                </a:lnTo>
                <a:lnTo>
                  <a:pt x="0" y="172968"/>
                </a:lnTo>
                <a:lnTo>
                  <a:pt x="8792" y="216446"/>
                </a:lnTo>
                <a:lnTo>
                  <a:pt x="32765" y="251986"/>
                </a:lnTo>
                <a:lnTo>
                  <a:pt x="68303" y="275966"/>
                </a:lnTo>
                <a:lnTo>
                  <a:pt x="111791" y="284764"/>
                </a:lnTo>
                <a:lnTo>
                  <a:pt x="112158" y="284764"/>
                </a:lnTo>
                <a:lnTo>
                  <a:pt x="155489" y="275855"/>
                </a:lnTo>
                <a:lnTo>
                  <a:pt x="161012" y="272110"/>
                </a:lnTo>
                <a:lnTo>
                  <a:pt x="112115" y="272110"/>
                </a:lnTo>
                <a:lnTo>
                  <a:pt x="73492" y="264406"/>
                </a:lnTo>
                <a:lnTo>
                  <a:pt x="41867" y="243186"/>
                </a:lnTo>
                <a:lnTo>
                  <a:pt x="20502" y="211642"/>
                </a:lnTo>
                <a:lnTo>
                  <a:pt x="12657" y="172966"/>
                </a:lnTo>
                <a:lnTo>
                  <a:pt x="17458" y="142490"/>
                </a:lnTo>
                <a:lnTo>
                  <a:pt x="31006" y="115519"/>
                </a:lnTo>
                <a:lnTo>
                  <a:pt x="52017" y="93857"/>
                </a:lnTo>
                <a:lnTo>
                  <a:pt x="79210" y="79311"/>
                </a:lnTo>
                <a:lnTo>
                  <a:pt x="84316" y="77537"/>
                </a:lnTo>
                <a:lnTo>
                  <a:pt x="87746" y="72731"/>
                </a:lnTo>
                <a:lnTo>
                  <a:pt x="87746" y="37969"/>
                </a:lnTo>
                <a:lnTo>
                  <a:pt x="102628" y="37959"/>
                </a:lnTo>
                <a:lnTo>
                  <a:pt x="105457" y="35133"/>
                </a:lnTo>
                <a:lnTo>
                  <a:pt x="105422" y="28112"/>
                </a:lnTo>
                <a:lnTo>
                  <a:pt x="102631" y="25312"/>
                </a:lnTo>
                <a:lnTo>
                  <a:pt x="75765" y="25300"/>
                </a:lnTo>
                <a:lnTo>
                  <a:pt x="72931" y="22467"/>
                </a:lnTo>
                <a:lnTo>
                  <a:pt x="72931" y="15501"/>
                </a:lnTo>
                <a:lnTo>
                  <a:pt x="75765" y="12665"/>
                </a:lnTo>
                <a:lnTo>
                  <a:pt x="162007" y="12658"/>
                </a:lnTo>
                <a:lnTo>
                  <a:pt x="161781" y="11563"/>
                </a:lnTo>
                <a:lnTo>
                  <a:pt x="157609" y="5533"/>
                </a:lnTo>
                <a:lnTo>
                  <a:pt x="151457" y="1481"/>
                </a:lnTo>
                <a:lnTo>
                  <a:pt x="143981" y="0"/>
                </a:lnTo>
                <a:close/>
              </a:path>
              <a:path w="224154" h="285115">
                <a:moveTo>
                  <a:pt x="162007" y="12658"/>
                </a:moveTo>
                <a:lnTo>
                  <a:pt x="147427" y="12658"/>
                </a:lnTo>
                <a:lnTo>
                  <a:pt x="150659" y="15314"/>
                </a:lnTo>
                <a:lnTo>
                  <a:pt x="150655" y="22467"/>
                </a:lnTo>
                <a:lnTo>
                  <a:pt x="147816" y="25300"/>
                </a:lnTo>
                <a:lnTo>
                  <a:pt x="144334" y="25312"/>
                </a:lnTo>
                <a:lnTo>
                  <a:pt x="120974" y="25312"/>
                </a:lnTo>
                <a:lnTo>
                  <a:pt x="118170" y="28112"/>
                </a:lnTo>
                <a:lnTo>
                  <a:pt x="118127" y="35133"/>
                </a:lnTo>
                <a:lnTo>
                  <a:pt x="120974" y="37969"/>
                </a:lnTo>
                <a:lnTo>
                  <a:pt x="135834" y="37969"/>
                </a:lnTo>
                <a:lnTo>
                  <a:pt x="135837" y="72731"/>
                </a:lnTo>
                <a:lnTo>
                  <a:pt x="139272" y="77537"/>
                </a:lnTo>
                <a:lnTo>
                  <a:pt x="144384" y="79319"/>
                </a:lnTo>
                <a:lnTo>
                  <a:pt x="171573" y="93864"/>
                </a:lnTo>
                <a:lnTo>
                  <a:pt x="192581" y="115525"/>
                </a:lnTo>
                <a:lnTo>
                  <a:pt x="206127" y="142494"/>
                </a:lnTo>
                <a:lnTo>
                  <a:pt x="210927" y="172968"/>
                </a:lnTo>
                <a:lnTo>
                  <a:pt x="203151" y="211424"/>
                </a:lnTo>
                <a:lnTo>
                  <a:pt x="181954" y="242909"/>
                </a:lnTo>
                <a:lnTo>
                  <a:pt x="150541" y="264209"/>
                </a:lnTo>
                <a:lnTo>
                  <a:pt x="112115" y="272110"/>
                </a:lnTo>
                <a:lnTo>
                  <a:pt x="161012" y="272110"/>
                </a:lnTo>
                <a:lnTo>
                  <a:pt x="190912" y="251836"/>
                </a:lnTo>
                <a:lnTo>
                  <a:pt x="214815" y="216333"/>
                </a:lnTo>
                <a:lnTo>
                  <a:pt x="223585" y="172966"/>
                </a:lnTo>
                <a:lnTo>
                  <a:pt x="218169" y="138601"/>
                </a:lnTo>
                <a:lnTo>
                  <a:pt x="202887" y="108188"/>
                </a:lnTo>
                <a:lnTo>
                  <a:pt x="179183" y="83761"/>
                </a:lnTo>
                <a:lnTo>
                  <a:pt x="148511" y="67359"/>
                </a:lnTo>
                <a:lnTo>
                  <a:pt x="148510" y="37494"/>
                </a:lnTo>
                <a:lnTo>
                  <a:pt x="156934" y="35618"/>
                </a:lnTo>
                <a:lnTo>
                  <a:pt x="163280" y="28155"/>
                </a:lnTo>
                <a:lnTo>
                  <a:pt x="163317" y="18982"/>
                </a:lnTo>
                <a:lnTo>
                  <a:pt x="162007" y="12658"/>
                </a:lnTo>
                <a:close/>
              </a:path>
              <a:path w="224154" h="285115">
                <a:moveTo>
                  <a:pt x="99154" y="37969"/>
                </a:moveTo>
                <a:lnTo>
                  <a:pt x="99017" y="37969"/>
                </a:lnTo>
                <a:lnTo>
                  <a:pt x="99154" y="37969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5">
            <a:extLst>
              <a:ext uri="{FF2B5EF4-FFF2-40B4-BE49-F238E27FC236}"/>
            </a:extLst>
          </p:cNvPr>
          <p:cNvSpPr/>
          <p:nvPr/>
        </p:nvSpPr>
        <p:spPr>
          <a:xfrm>
            <a:off x="754273" y="1207636"/>
            <a:ext cx="364459" cy="2714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23028" y="493595"/>
            <a:ext cx="1274143" cy="130674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8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391864" y="538863"/>
            <a:ext cx="365764" cy="772989"/>
          </a:xfrm>
          <a:prstGeom prst="rect">
            <a:avLst/>
          </a:prstGeom>
        </p:spPr>
        <p:txBody>
          <a:bodyPr vert="horz" wrap="square" lIns="0" tIns="33993" rIns="0" bIns="0" rtlCol="0">
            <a:spAutoFit/>
          </a:bodyPr>
          <a:lstStyle/>
          <a:p>
            <a:pPr>
              <a:spcBef>
                <a:spcPts val="268"/>
              </a:spcBef>
            </a:pPr>
            <a:r>
              <a:rPr lang="en-US" sz="4800" b="1" spc="21" dirty="0" smtClean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085415" y="1172723"/>
            <a:ext cx="950308" cy="456973"/>
          </a:xfrm>
          <a:prstGeom prst="rect">
            <a:avLst/>
          </a:prstGeom>
        </p:spPr>
        <p:txBody>
          <a:bodyPr vert="horz" wrap="square" lIns="0" tIns="25834" rIns="0" bIns="0" rtlCol="0">
            <a:spAutoFit/>
          </a:bodyPr>
          <a:lstStyle/>
          <a:p>
            <a:pPr>
              <a:spcBef>
                <a:spcPts val="204"/>
              </a:spcBef>
            </a:pPr>
            <a:r>
              <a:rPr lang="ru-RU" sz="2800" spc="-11" dirty="0" smtClean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AutoShape 2" descr="https://him.1sept.ru/2006/05/o1.gif"/>
          <p:cNvSpPr>
            <a:spLocks noChangeAspect="1" noChangeArrowheads="1"/>
          </p:cNvSpPr>
          <p:nvPr/>
        </p:nvSpPr>
        <p:spPr bwMode="auto">
          <a:xfrm>
            <a:off x="4041775" y="144463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7827" name="AutoShape 3"/>
          <p:cNvSpPr>
            <a:spLocks noChangeAspect="1" noChangeArrowheads="1"/>
          </p:cNvSpPr>
          <p:nvPr/>
        </p:nvSpPr>
        <p:spPr bwMode="auto">
          <a:xfrm>
            <a:off x="0" y="457200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7830" name="AutoShape 6"/>
          <p:cNvSpPr>
            <a:spLocks noChangeAspect="1" noChangeArrowheads="1"/>
          </p:cNvSpPr>
          <p:nvPr/>
        </p:nvSpPr>
        <p:spPr bwMode="auto">
          <a:xfrm>
            <a:off x="0" y="457200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26971" y="1296178"/>
            <a:ext cx="750099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Отсюда М(Э)=145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(1*2 + 16*4) = 79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г/моль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Следовательно, это селен 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Se. </a:t>
            </a:r>
            <a:endParaRPr lang="ru-RU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6971" y="2224872"/>
            <a:ext cx="69088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Электронная формула имеет вид: 1s</a:t>
            </a:r>
            <a:r>
              <a:rPr lang="ru-RU" sz="2800" baseline="30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2s</a:t>
            </a:r>
            <a:r>
              <a:rPr lang="ru-RU" sz="2800" baseline="30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2p</a:t>
            </a:r>
            <a:r>
              <a:rPr lang="ru-RU" sz="2800" baseline="30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3s</a:t>
            </a:r>
            <a:r>
              <a:rPr lang="ru-RU" sz="2800" baseline="30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3p</a:t>
            </a:r>
            <a:r>
              <a:rPr lang="ru-RU" sz="2800" baseline="30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4s</a:t>
            </a:r>
            <a:r>
              <a:rPr lang="ru-RU" sz="2800" baseline="30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3d</a:t>
            </a:r>
            <a:r>
              <a:rPr lang="ru-RU" sz="2800" baseline="30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4p</a:t>
            </a:r>
            <a:r>
              <a:rPr lang="ru-RU" sz="2800" baseline="30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4d</a:t>
            </a:r>
            <a:r>
              <a:rPr lang="ru-RU" sz="2800" baseline="30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4f</a:t>
            </a:r>
            <a:r>
              <a:rPr lang="ru-RU" sz="2800" baseline="30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lang="ru-RU" sz="2800" b="1" dirty="0" smtClean="0">
                <a:solidFill>
                  <a:srgbClr val="FEFEFE"/>
                </a:solidFill>
                <a:latin typeface="Arial"/>
                <a:ea typeface="+mj-ea"/>
                <a:cs typeface="Arial"/>
              </a:rPr>
              <a:t>4</a:t>
            </a:r>
          </a:p>
          <a:p>
            <a:endParaRPr lang="ru-RU" sz="2800" b="1" dirty="0" smtClean="0">
              <a:solidFill>
                <a:srgbClr val="FEFEFE"/>
              </a:solidFill>
              <a:latin typeface="Arial"/>
              <a:ea typeface="+mj-ea"/>
              <a:cs typeface="Arial"/>
            </a:endParaRPr>
          </a:p>
          <a:p>
            <a:r>
              <a:rPr lang="ru-RU" sz="2800" dirty="0" smtClean="0">
                <a:latin typeface="Arial"/>
                <a:ea typeface="+mj-ea"/>
                <a:cs typeface="Arial"/>
              </a:rPr>
              <a:t>Ответ: </a:t>
            </a:r>
            <a:r>
              <a:rPr lang="en-US" sz="2800" dirty="0" smtClean="0">
                <a:latin typeface="Arial"/>
                <a:ea typeface="+mj-ea"/>
                <a:cs typeface="Arial"/>
              </a:rPr>
              <a:t>Se</a:t>
            </a:r>
            <a:endParaRPr lang="ru-RU" sz="2800" dirty="0"/>
          </a:p>
        </p:txBody>
      </p:sp>
      <p:sp>
        <p:nvSpPr>
          <p:cNvPr id="18" name="Заголовок 7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ЗАДАЧА №4</a:t>
            </a:r>
            <a:endParaRPr lang="ru-RU" sz="4000" dirty="0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0639" y="1796243"/>
            <a:ext cx="5424683" cy="406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/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AutoShape 2" descr="https://him.1sept.ru/2006/05/o1.gif"/>
          <p:cNvSpPr>
            <a:spLocks noChangeAspect="1" noChangeArrowheads="1"/>
          </p:cNvSpPr>
          <p:nvPr/>
        </p:nvSpPr>
        <p:spPr bwMode="auto">
          <a:xfrm>
            <a:off x="4041775" y="144463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7827" name="AutoShape 3"/>
          <p:cNvSpPr>
            <a:spLocks noChangeAspect="1" noChangeArrowheads="1"/>
          </p:cNvSpPr>
          <p:nvPr/>
        </p:nvSpPr>
        <p:spPr bwMode="auto">
          <a:xfrm>
            <a:off x="0" y="457200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7830" name="AutoShape 6"/>
          <p:cNvSpPr>
            <a:spLocks noChangeAspect="1" noChangeArrowheads="1"/>
          </p:cNvSpPr>
          <p:nvPr/>
        </p:nvSpPr>
        <p:spPr bwMode="auto">
          <a:xfrm>
            <a:off x="0" y="457200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Заголовок 7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ЗАДАЧА №</a:t>
            </a:r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8409" y="1439054"/>
            <a:ext cx="115729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Атом химического элемента на 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d-орбиталях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третьего электронного уровня имеет 7 электронов. Составьте электронную формулу элемента.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5929" y="3653632"/>
            <a:ext cx="5715040" cy="3080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AutoShape 2" descr="https://him.1sept.ru/2006/05/o1.gif"/>
          <p:cNvSpPr>
            <a:spLocks noChangeAspect="1" noChangeArrowheads="1"/>
          </p:cNvSpPr>
          <p:nvPr/>
        </p:nvSpPr>
        <p:spPr bwMode="auto">
          <a:xfrm>
            <a:off x="4041775" y="144463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7827" name="AutoShape 3"/>
          <p:cNvSpPr>
            <a:spLocks noChangeAspect="1" noChangeArrowheads="1"/>
          </p:cNvSpPr>
          <p:nvPr/>
        </p:nvSpPr>
        <p:spPr bwMode="auto">
          <a:xfrm>
            <a:off x="0" y="457200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7830" name="AutoShape 6"/>
          <p:cNvSpPr>
            <a:spLocks noChangeAspect="1" noChangeArrowheads="1"/>
          </p:cNvSpPr>
          <p:nvPr/>
        </p:nvSpPr>
        <p:spPr bwMode="auto">
          <a:xfrm>
            <a:off x="0" y="457200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Заголовок 7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ЗАДАЧА №</a:t>
            </a:r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6972" y="1296178"/>
            <a:ext cx="742955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    Согласно последовательности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заполне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ния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энергетических уровней и подуровней 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–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орбитали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заполняются в предпоследнем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э.у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после заполнения 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- подуровня наружного энергетического уровня. В данном случае 4s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следовательно, электронная формула 1s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2s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2p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3s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3p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4s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3d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4p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4d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4f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– т.е. это 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Cо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кобальт.</a:t>
            </a:r>
          </a:p>
          <a:p>
            <a:pPr algn="just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Ответ: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1s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2s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2p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3s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3p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4s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3d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4p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4d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4f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–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Cо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кобальт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99399" y="1224740"/>
            <a:ext cx="4172931" cy="328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57" y="280515"/>
            <a:ext cx="12169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5533" y="367484"/>
            <a:ext cx="117872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ЗАДАНИЕ ДЛЯ САМОСТОЯТЕЛЬНОГО РЕШЕНИЯ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5533" y="1581930"/>
            <a:ext cx="120142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/>
            <a:r>
              <a:rPr lang="ru-RU" sz="3600" dirty="0" smtClean="0">
                <a:latin typeface="Arial" pitchFamily="34" charset="0"/>
                <a:cs typeface="Arial" pitchFamily="34" charset="0"/>
              </a:rPr>
              <a:t>Решить задачи:</a:t>
            </a:r>
          </a:p>
          <a:p>
            <a:pPr marL="92075"/>
            <a:r>
              <a:rPr lang="ru-RU" sz="36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  </a:t>
            </a:r>
            <a:endParaRPr lang="ru-RU" sz="3600" dirty="0"/>
          </a:p>
        </p:txBody>
      </p:sp>
      <p:pic>
        <p:nvPicPr>
          <p:cNvPr id="22530" name="Picture 2" descr="https://him.1sept.ru/2006/05/o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68263"/>
            <a:ext cx="133350" cy="133351"/>
          </a:xfrm>
          <a:prstGeom prst="rect">
            <a:avLst/>
          </a:prstGeom>
          <a:noFill/>
        </p:spPr>
      </p:pic>
      <p:pic>
        <p:nvPicPr>
          <p:cNvPr id="22531" name="Picture 3" descr="https://him.1sept.ru/2006/05/o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4263" y="-68263"/>
            <a:ext cx="133350" cy="133351"/>
          </a:xfrm>
          <a:prstGeom prst="rect">
            <a:avLst/>
          </a:prstGeom>
          <a:noFill/>
        </p:spPr>
      </p:pic>
      <p:pic>
        <p:nvPicPr>
          <p:cNvPr id="22533" name="Рисунок 1" descr="https://him.1sept.ru/2006/05/o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133350" cy="133350"/>
          </a:xfrm>
          <a:prstGeom prst="rect">
            <a:avLst/>
          </a:prstGeom>
          <a:noFill/>
        </p:spPr>
      </p:pic>
      <p:pic>
        <p:nvPicPr>
          <p:cNvPr id="22532" name="Рисунок 2" descr="https://him.1sept.ru/2006/05/o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0550"/>
            <a:ext cx="133350" cy="13335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298409" y="2224872"/>
            <a:ext cx="115015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    1. Напишите характеристику следующих элементов скандия, германия, ниобия.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8409" y="3367880"/>
            <a:ext cx="116443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    2. Составить электронные формулы и представить графически размещение электронов по квантовым ячейкам для указанных элементов. Проанализируйте возможности разъединения спаренных электронов при возбуждении атомов с образованием валентных электронов. Углерод, хлор.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ЗАДАЧА №1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8409" y="1867682"/>
            <a:ext cx="115729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 Природный литий (</a:t>
            </a:r>
            <a:r>
              <a:rPr lang="ru-RU" sz="3200" i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3200" i="1" baseline="-250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 = 6,9) состоит из изотопов с массовыми числами 6 и 7. Сколько процентов первого изотопа  он содержит 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5929" y="3653632"/>
            <a:ext cx="5715040" cy="3080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ЗАДАЧА №1</a:t>
            </a:r>
            <a:endParaRPr lang="ru-RU" sz="4000" dirty="0"/>
          </a:p>
        </p:txBody>
      </p:sp>
      <p:sp>
        <p:nvSpPr>
          <p:cNvPr id="5" name="Прямоугольник 27"/>
          <p:cNvSpPr>
            <a:spLocks noChangeArrowheads="1"/>
          </p:cNvSpPr>
          <p:nvPr/>
        </p:nvSpPr>
        <p:spPr bwMode="auto">
          <a:xfrm>
            <a:off x="4799003" y="1939120"/>
            <a:ext cx="6721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3200" dirty="0" smtClean="0">
                <a:latin typeface="Arial" pitchFamily="34" charset="0"/>
                <a:cs typeface="Arial" pitchFamily="34" charset="0"/>
              </a:rPr>
              <a:t>6</a:t>
            </a:r>
            <a:endParaRPr lang="ru-RU" alt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AutoShape 28"/>
          <p:cNvCxnSpPr>
            <a:cxnSpLocks noChangeShapeType="1"/>
          </p:cNvCxnSpPr>
          <p:nvPr/>
        </p:nvCxnSpPr>
        <p:spPr bwMode="auto">
          <a:xfrm>
            <a:off x="5299069" y="2296310"/>
            <a:ext cx="1009650" cy="781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9" name="Прямоугольник 29"/>
          <p:cNvSpPr>
            <a:spLocks noChangeArrowheads="1"/>
          </p:cNvSpPr>
          <p:nvPr/>
        </p:nvSpPr>
        <p:spPr bwMode="auto">
          <a:xfrm>
            <a:off x="4727565" y="4510888"/>
            <a:ext cx="6743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3200" dirty="0" smtClean="0">
                <a:latin typeface="Arial" pitchFamily="34" charset="0"/>
                <a:cs typeface="Arial" pitchFamily="34" charset="0"/>
              </a:rPr>
              <a:t>7</a:t>
            </a:r>
            <a:endParaRPr lang="ru-RU" alt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AutoShape 29"/>
          <p:cNvCxnSpPr>
            <a:cxnSpLocks noChangeShapeType="1"/>
          </p:cNvCxnSpPr>
          <p:nvPr/>
        </p:nvCxnSpPr>
        <p:spPr bwMode="auto">
          <a:xfrm flipV="1">
            <a:off x="5370507" y="3725070"/>
            <a:ext cx="1076325" cy="1038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2" name="Прямоугольник 31"/>
          <p:cNvSpPr>
            <a:spLocks noChangeArrowheads="1"/>
          </p:cNvSpPr>
          <p:nvPr/>
        </p:nvSpPr>
        <p:spPr bwMode="auto">
          <a:xfrm>
            <a:off x="6442077" y="3153566"/>
            <a:ext cx="14287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3200" dirty="0" smtClean="0">
                <a:latin typeface="Arial" pitchFamily="34" charset="0"/>
                <a:cs typeface="Arial" pitchFamily="34" charset="0"/>
              </a:rPr>
              <a:t>   6,9</a:t>
            </a:r>
            <a:endParaRPr lang="ru-RU" alt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8656655" y="2153434"/>
            <a:ext cx="35131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altLang="ru-RU" sz="3200" dirty="0" smtClean="0">
                <a:latin typeface="Arial" pitchFamily="34" charset="0"/>
                <a:cs typeface="Arial" pitchFamily="34" charset="0"/>
              </a:rPr>
              <a:t>0,9 *100% = 90% </a:t>
            </a:r>
            <a:endParaRPr lang="en-US" alt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AutoShape 31"/>
          <p:cNvCxnSpPr>
            <a:cxnSpLocks noChangeShapeType="1"/>
          </p:cNvCxnSpPr>
          <p:nvPr/>
        </p:nvCxnSpPr>
        <p:spPr bwMode="auto">
          <a:xfrm rot="10800000" flipV="1">
            <a:off x="7585085" y="2367748"/>
            <a:ext cx="1143000" cy="866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5" name="Rectangle 32"/>
          <p:cNvSpPr>
            <a:spLocks noChangeArrowheads="1"/>
          </p:cNvSpPr>
          <p:nvPr/>
        </p:nvSpPr>
        <p:spPr bwMode="auto">
          <a:xfrm>
            <a:off x="8799531" y="4550559"/>
            <a:ext cx="31510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altLang="ru-RU" sz="3200" dirty="0" smtClean="0">
                <a:latin typeface="Arial" pitchFamily="34" charset="0"/>
                <a:cs typeface="Arial" pitchFamily="34" charset="0"/>
              </a:rPr>
              <a:t>0,1*100% = 10</a:t>
            </a:r>
            <a:endParaRPr lang="en-US" alt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AutoShape 33"/>
          <p:cNvCxnSpPr>
            <a:cxnSpLocks noChangeShapeType="1"/>
          </p:cNvCxnSpPr>
          <p:nvPr/>
        </p:nvCxnSpPr>
        <p:spPr bwMode="auto">
          <a:xfrm rot="10800000">
            <a:off x="7656523" y="3653632"/>
            <a:ext cx="1143000" cy="9620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7" name="Прямоугольник 16"/>
          <p:cNvSpPr/>
          <p:nvPr/>
        </p:nvSpPr>
        <p:spPr>
          <a:xfrm>
            <a:off x="441285" y="5653896"/>
            <a:ext cx="60833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Ответ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0,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или 90%  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Li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</a:t>
            </a:r>
          </a:p>
        </p:txBody>
      </p:sp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441286" y="1796244"/>
            <a:ext cx="400052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Дано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= 6,9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C%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- 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1298541" y="3082128"/>
            <a:ext cx="300039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26971" y="3582194"/>
            <a:ext cx="257176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155797" y="1296178"/>
            <a:ext cx="97870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Решение</a:t>
            </a:r>
          </a:p>
          <a:p>
            <a:pPr algn="ctr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ЗАДАЧА №2</a:t>
            </a:r>
            <a:endParaRPr lang="ru-RU" sz="4000" dirty="0"/>
          </a:p>
        </p:txBody>
      </p:sp>
      <p:sp>
        <p:nvSpPr>
          <p:cNvPr id="77826" name="AutoShape 2" descr="https://him.1sept.ru/2006/05/o1.gif"/>
          <p:cNvSpPr>
            <a:spLocks noChangeAspect="1" noChangeArrowheads="1"/>
          </p:cNvSpPr>
          <p:nvPr/>
        </p:nvSpPr>
        <p:spPr bwMode="auto">
          <a:xfrm>
            <a:off x="4041775" y="144463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7827" name="AutoShape 3"/>
          <p:cNvSpPr>
            <a:spLocks noChangeAspect="1" noChangeArrowheads="1"/>
          </p:cNvSpPr>
          <p:nvPr/>
        </p:nvSpPr>
        <p:spPr bwMode="auto">
          <a:xfrm>
            <a:off x="0" y="457200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298409" y="1439054"/>
            <a:ext cx="1150151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Медь имеет два изотопа с массовыми числами 63 и 65. Массовая доля 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их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 природной меди составляет соответственно 73% и 27%. Рассчитайте среднею относительную атомную массу природной меди.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830" name="AutoShape 6"/>
          <p:cNvSpPr>
            <a:spLocks noChangeAspect="1" noChangeArrowheads="1"/>
          </p:cNvSpPr>
          <p:nvPr/>
        </p:nvSpPr>
        <p:spPr bwMode="auto">
          <a:xfrm>
            <a:off x="0" y="457200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1681" y="3939384"/>
            <a:ext cx="5000660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ЗАДАЧА №2</a:t>
            </a:r>
            <a:endParaRPr lang="ru-RU" sz="4000" dirty="0"/>
          </a:p>
        </p:txBody>
      </p:sp>
      <p:sp>
        <p:nvSpPr>
          <p:cNvPr id="77826" name="AutoShape 2" descr="https://him.1sept.ru/2006/05/o1.gif"/>
          <p:cNvSpPr>
            <a:spLocks noChangeAspect="1" noChangeArrowheads="1"/>
          </p:cNvSpPr>
          <p:nvPr/>
        </p:nvSpPr>
        <p:spPr bwMode="auto">
          <a:xfrm>
            <a:off x="4041775" y="144463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7827" name="AutoShape 3"/>
          <p:cNvSpPr>
            <a:spLocks noChangeAspect="1" noChangeArrowheads="1"/>
          </p:cNvSpPr>
          <p:nvPr/>
        </p:nvSpPr>
        <p:spPr bwMode="auto">
          <a:xfrm>
            <a:off x="0" y="457200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7830" name="AutoShape 6"/>
          <p:cNvSpPr>
            <a:spLocks noChangeAspect="1" noChangeArrowheads="1"/>
          </p:cNvSpPr>
          <p:nvPr/>
        </p:nvSpPr>
        <p:spPr bwMode="auto">
          <a:xfrm>
            <a:off x="0" y="457200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 rot="10800000" flipV="1">
            <a:off x="298409" y="1894236"/>
            <a:ext cx="1174595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alt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Дано :</a:t>
            </a:r>
            <a:r>
              <a:rPr lang="uz-Cyrl-UZ" alt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Решение : </a:t>
            </a:r>
            <a:endParaRPr lang="ru-RU" altLang="ru-RU" sz="28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r>
              <a:rPr lang="ru-RU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С</a:t>
            </a:r>
            <a:r>
              <a:rPr lang="en-US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%(</a:t>
            </a:r>
            <a:r>
              <a:rPr lang="ru-RU" altLang="ru-RU" sz="2800" baseline="30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63</a:t>
            </a:r>
            <a:r>
              <a:rPr lang="ru-RU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С</a:t>
            </a:r>
            <a:r>
              <a:rPr lang="en-US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u)=7</a:t>
            </a:r>
            <a:r>
              <a:rPr lang="ru-RU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3</a:t>
            </a:r>
            <a:r>
              <a:rPr lang="en-US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%</a:t>
            </a:r>
            <a:r>
              <a:rPr lang="ru-RU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lang="en-US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altLang="ru-RU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Ar</a:t>
            </a:r>
            <a:r>
              <a:rPr lang="en-US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(Cu cp</a:t>
            </a:r>
            <a:r>
              <a:rPr lang="en-US" alt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)= </a:t>
            </a:r>
            <a:r>
              <a:rPr lang="ru-RU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С</a:t>
            </a:r>
            <a:r>
              <a:rPr lang="en-US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%*</a:t>
            </a:r>
            <a:r>
              <a:rPr lang="en-US" altLang="ru-RU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Ar</a:t>
            </a:r>
            <a:r>
              <a:rPr lang="ru-RU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+ </a:t>
            </a:r>
            <a:r>
              <a:rPr lang="ru-RU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С</a:t>
            </a:r>
            <a:r>
              <a:rPr lang="en-US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%*</a:t>
            </a:r>
            <a:r>
              <a:rPr lang="en-US" altLang="ru-RU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Ar</a:t>
            </a:r>
            <a:r>
              <a:rPr lang="en-US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/</a:t>
            </a:r>
            <a:r>
              <a:rPr lang="ru-RU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100</a:t>
            </a:r>
            <a:r>
              <a:rPr lang="en-US" alt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%</a:t>
            </a:r>
            <a:endParaRPr lang="ru-RU" altLang="ru-RU" sz="28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r>
              <a:rPr lang="ru-RU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С%(</a:t>
            </a:r>
            <a:r>
              <a:rPr lang="ru-RU" altLang="ru-RU" sz="2800" baseline="30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65</a:t>
            </a:r>
            <a:r>
              <a:rPr lang="en-US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Cu</a:t>
            </a:r>
            <a:r>
              <a:rPr lang="ru-RU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)=27%       </a:t>
            </a:r>
            <a:r>
              <a:rPr lang="en-US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altLang="ru-RU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Ar</a:t>
            </a:r>
            <a:r>
              <a:rPr lang="en-US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(Cu cp</a:t>
            </a:r>
            <a:r>
              <a:rPr lang="en-US" alt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)= </a:t>
            </a:r>
            <a:r>
              <a:rPr lang="en-US" altLang="ru-RU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63*73 </a:t>
            </a:r>
            <a:r>
              <a:rPr lang="ru-RU" altLang="ru-RU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lang="en-US" altLang="ru-RU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65*27</a:t>
            </a:r>
            <a:r>
              <a:rPr lang="ru-RU" altLang="ru-RU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/</a:t>
            </a:r>
            <a:r>
              <a:rPr lang="en-US" altLang="ru-RU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altLang="ru-RU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100%</a:t>
            </a:r>
            <a:r>
              <a:rPr lang="en-US" altLang="ru-RU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altLang="ru-RU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=</a:t>
            </a:r>
            <a:r>
              <a:rPr lang="en-US" altLang="ru-RU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63,54</a:t>
            </a:r>
            <a:endParaRPr lang="ru-RU" altLang="ru-RU" sz="28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r>
              <a:rPr lang="en-US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_______________      </a:t>
            </a:r>
            <a:endParaRPr lang="ru-RU" altLang="ru-RU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ru-RU" altLang="ru-RU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r>
              <a:rPr lang="en-US" altLang="ru-RU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Ar</a:t>
            </a:r>
            <a:r>
              <a:rPr lang="en-US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(Cu)-</a:t>
            </a:r>
            <a:r>
              <a:rPr lang="uz-Cyrl-UZ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</a:p>
          <a:p>
            <a:endParaRPr lang="ru-RU" altLang="ru-RU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r>
              <a:rPr lang="ru-RU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Ответ</a:t>
            </a:r>
            <a:r>
              <a:rPr lang="en-US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alt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lang="en-US" altLang="ru-RU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Ar</a:t>
            </a:r>
            <a:r>
              <a:rPr lang="en-US" alt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(Cu)= 63,54</a:t>
            </a:r>
            <a:endParaRPr lang="ru-RU" altLang="ru-RU" sz="2800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ЗАДАЧА №3</a:t>
            </a:r>
            <a:endParaRPr lang="ru-RU" sz="4000" dirty="0"/>
          </a:p>
        </p:txBody>
      </p:sp>
      <p:sp>
        <p:nvSpPr>
          <p:cNvPr id="77826" name="AutoShape 2" descr="https://him.1sept.ru/2006/05/o1.gif"/>
          <p:cNvSpPr>
            <a:spLocks noChangeAspect="1" noChangeArrowheads="1"/>
          </p:cNvSpPr>
          <p:nvPr/>
        </p:nvSpPr>
        <p:spPr bwMode="auto">
          <a:xfrm>
            <a:off x="4041775" y="144463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7827" name="AutoShape 3"/>
          <p:cNvSpPr>
            <a:spLocks noChangeAspect="1" noChangeArrowheads="1"/>
          </p:cNvSpPr>
          <p:nvPr/>
        </p:nvSpPr>
        <p:spPr bwMode="auto">
          <a:xfrm>
            <a:off x="0" y="457200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7830" name="AutoShape 6"/>
          <p:cNvSpPr>
            <a:spLocks noChangeAspect="1" noChangeArrowheads="1"/>
          </p:cNvSpPr>
          <p:nvPr/>
        </p:nvSpPr>
        <p:spPr bwMode="auto">
          <a:xfrm>
            <a:off x="0" y="457200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9847" y="1510492"/>
            <a:ext cx="115729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    Элемент находится во II группе периодической системы химических элементов Д.И. Менделеева. 3,01*10</a:t>
            </a:r>
            <a:r>
              <a:rPr lang="ru-RU" sz="3200" baseline="30000" dirty="0" smtClean="0">
                <a:latin typeface="Arial" pitchFamily="34" charset="0"/>
                <a:cs typeface="Arial" pitchFamily="34" charset="0"/>
              </a:rPr>
              <a:t>23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 молекул его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гидроксида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имеют массу 29 граммов. Назовите элемент, напишите электронную формулу его атома.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1681" y="3939384"/>
            <a:ext cx="5000660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Задача №3</a:t>
            </a:r>
            <a:endParaRPr lang="ru-RU" sz="4000" dirty="0"/>
          </a:p>
        </p:txBody>
      </p:sp>
      <p:sp>
        <p:nvSpPr>
          <p:cNvPr id="77826" name="AutoShape 2" descr="https://him.1sept.ru/2006/05/o1.gif"/>
          <p:cNvSpPr>
            <a:spLocks noChangeAspect="1" noChangeArrowheads="1"/>
          </p:cNvSpPr>
          <p:nvPr/>
        </p:nvSpPr>
        <p:spPr bwMode="auto">
          <a:xfrm>
            <a:off x="4041775" y="144463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7827" name="AutoShape 3"/>
          <p:cNvSpPr>
            <a:spLocks noChangeAspect="1" noChangeArrowheads="1"/>
          </p:cNvSpPr>
          <p:nvPr/>
        </p:nvSpPr>
        <p:spPr bwMode="auto">
          <a:xfrm>
            <a:off x="0" y="457200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7830" name="AutoShape 6"/>
          <p:cNvSpPr>
            <a:spLocks noChangeAspect="1" noChangeArrowheads="1"/>
          </p:cNvSpPr>
          <p:nvPr/>
        </p:nvSpPr>
        <p:spPr bwMode="auto">
          <a:xfrm>
            <a:off x="0" y="457200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69847" y="1224740"/>
            <a:ext cx="60833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Дано: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Ме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(ОН)</a:t>
            </a:r>
            <a:r>
              <a:rPr lang="ru-RU" sz="2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)= 3,01*10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23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Ме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(ОН)</a:t>
            </a:r>
            <a:r>
              <a:rPr lang="ru-RU" sz="2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)=29 г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=6,02*10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23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156061" y="1224740"/>
            <a:ext cx="702623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Решение: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Me(OH)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= N / 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 = 3,01*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23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/6,02*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23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585349" y="2549025"/>
            <a:ext cx="16783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0,5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моль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13317" y="3082128"/>
            <a:ext cx="6733895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M = m/n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M(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Ме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(ОН)</a:t>
            </a:r>
            <a:r>
              <a:rPr lang="ru-RU" sz="2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)=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m/n = 29 / 0,5 = 58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г/моль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M(Me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= 58 – (16*2+1*2) = 24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г/моль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Это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Mg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513251" y="5057732"/>
            <a:ext cx="8358246" cy="810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Электронная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формула 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1s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2s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2p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3s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3p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3d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en-US" sz="2800" b="0" i="0" u="none" strike="noStrike" cap="none" normalizeH="0" baseline="3000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3000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971" y="3582194"/>
            <a:ext cx="4210237" cy="315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799003" y="5653896"/>
            <a:ext cx="692948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Mg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– электронная формула –1s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2s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2p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3s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3p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3d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23553" grpId="0" build="p"/>
      <p:bldP spid="11" grpId="0" build="p"/>
      <p:bldP spid="12" grpId="0" build="p"/>
      <p:bldP spid="23554" grpId="0" build="p"/>
      <p:bldP spid="2355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ЗАДАЧА №4</a:t>
            </a:r>
            <a:endParaRPr lang="ru-RU" sz="4000" dirty="0"/>
          </a:p>
        </p:txBody>
      </p:sp>
      <p:sp>
        <p:nvSpPr>
          <p:cNvPr id="77826" name="AutoShape 2" descr="https://him.1sept.ru/2006/05/o1.gif"/>
          <p:cNvSpPr>
            <a:spLocks noChangeAspect="1" noChangeArrowheads="1"/>
          </p:cNvSpPr>
          <p:nvPr/>
        </p:nvSpPr>
        <p:spPr bwMode="auto">
          <a:xfrm>
            <a:off x="4041775" y="144463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7827" name="AutoShape 3"/>
          <p:cNvSpPr>
            <a:spLocks noChangeAspect="1" noChangeArrowheads="1"/>
          </p:cNvSpPr>
          <p:nvPr/>
        </p:nvSpPr>
        <p:spPr bwMode="auto">
          <a:xfrm>
            <a:off x="0" y="457200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7830" name="AutoShape 6"/>
          <p:cNvSpPr>
            <a:spLocks noChangeAspect="1" noChangeArrowheads="1"/>
          </p:cNvSpPr>
          <p:nvPr/>
        </p:nvSpPr>
        <p:spPr bwMode="auto">
          <a:xfrm>
            <a:off x="0" y="457200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1681" y="3939384"/>
            <a:ext cx="5000660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98409" y="1367616"/>
            <a:ext cx="1164439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    Внешний энергетический уровень атома элемента имеет строение: ns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np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кислота, которая соответствует его высшему оксиду, имеет относительную молярную массу 145. Назовите элемент.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Задача №4</a:t>
            </a:r>
            <a:endParaRPr lang="ru-RU" sz="4000" dirty="0"/>
          </a:p>
        </p:txBody>
      </p:sp>
      <p:sp>
        <p:nvSpPr>
          <p:cNvPr id="77826" name="AutoShape 2" descr="https://him.1sept.ru/2006/05/o1.gif"/>
          <p:cNvSpPr>
            <a:spLocks noChangeAspect="1" noChangeArrowheads="1"/>
          </p:cNvSpPr>
          <p:nvPr/>
        </p:nvSpPr>
        <p:spPr bwMode="auto">
          <a:xfrm>
            <a:off x="4041775" y="144463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7827" name="AutoShape 3"/>
          <p:cNvSpPr>
            <a:spLocks noChangeAspect="1" noChangeArrowheads="1"/>
          </p:cNvSpPr>
          <p:nvPr/>
        </p:nvSpPr>
        <p:spPr bwMode="auto">
          <a:xfrm>
            <a:off x="0" y="457200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7830" name="AutoShape 6"/>
          <p:cNvSpPr>
            <a:spLocks noChangeAspect="1" noChangeArrowheads="1"/>
          </p:cNvSpPr>
          <p:nvPr/>
        </p:nvSpPr>
        <p:spPr bwMode="auto">
          <a:xfrm>
            <a:off x="0" y="457200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6971" y="1296178"/>
            <a:ext cx="74295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    Из строения наружного энергетического уровня ясно, что это элемент главной подгруппы (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элемент) VI группы, так как общее число элементов в наружном энергетическом уровне = 2+4=6(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).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6972" y="3510756"/>
            <a:ext cx="75009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Следовательно, формула высшего оксида ЕО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8410" y="4368012"/>
            <a:ext cx="72866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Тогда формула соответствующей кислоты: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99399" y="1224740"/>
            <a:ext cx="4210237" cy="315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  <p:bldP spid="1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410</Words>
  <PresentationFormat>Произвольный</PresentationFormat>
  <Paragraphs>100</Paragraphs>
  <Slides>13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ЗАДАЧА №1</vt:lpstr>
      <vt:lpstr>ЗАДАЧА №1</vt:lpstr>
      <vt:lpstr>ЗАДАЧА №2</vt:lpstr>
      <vt:lpstr>ЗАДАЧА №2</vt:lpstr>
      <vt:lpstr>ЗАДАЧА №3</vt:lpstr>
      <vt:lpstr>Задача №3</vt:lpstr>
      <vt:lpstr>ЗАДАЧА №4</vt:lpstr>
      <vt:lpstr>Задача №4</vt:lpstr>
      <vt:lpstr>ЗАДАЧА №4</vt:lpstr>
      <vt:lpstr>ЗАДАЧА №5</vt:lpstr>
      <vt:lpstr>ЗАДАЧА №5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7</cp:lastModifiedBy>
  <cp:revision>58</cp:revision>
  <dcterms:created xsi:type="dcterms:W3CDTF">2020-05-06T17:43:33Z</dcterms:created>
  <dcterms:modified xsi:type="dcterms:W3CDTF">2020-10-09T04:02:36Z</dcterms:modified>
</cp:coreProperties>
</file>