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42" r:id="rId2"/>
    <p:sldId id="508" r:id="rId3"/>
    <p:sldId id="493" r:id="rId4"/>
    <p:sldId id="494" r:id="rId5"/>
    <p:sldId id="495" r:id="rId6"/>
    <p:sldId id="496" r:id="rId7"/>
    <p:sldId id="497" r:id="rId8"/>
    <p:sldId id="498" r:id="rId9"/>
    <p:sldId id="499" r:id="rId10"/>
    <p:sldId id="521" r:id="rId11"/>
    <p:sldId id="500" r:id="rId12"/>
    <p:sldId id="501" r:id="rId13"/>
    <p:sldId id="502" r:id="rId14"/>
    <p:sldId id="503" r:id="rId15"/>
    <p:sldId id="504" r:id="rId16"/>
    <p:sldId id="505" r:id="rId17"/>
    <p:sldId id="506" r:id="rId18"/>
    <p:sldId id="507" r:id="rId19"/>
    <p:sldId id="522" r:id="rId20"/>
    <p:sldId id="509" r:id="rId21"/>
    <p:sldId id="511" r:id="rId22"/>
    <p:sldId id="512" r:id="rId23"/>
    <p:sldId id="513" r:id="rId24"/>
    <p:sldId id="514" r:id="rId25"/>
    <p:sldId id="515" r:id="rId26"/>
    <p:sldId id="516" r:id="rId27"/>
    <p:sldId id="520" r:id="rId28"/>
    <p:sldId id="518" r:id="rId29"/>
    <p:sldId id="519" r:id="rId30"/>
    <p:sldId id="305" r:id="rId31"/>
  </p:sldIdLst>
  <p:sldSz cx="12169775" cy="7021513"/>
  <p:notesSz cx="6858000" cy="9144000"/>
  <p:defaultTextStyle>
    <a:defPPr>
      <a:defRPr lang="ru-RU"/>
    </a:defPPr>
    <a:lvl1pPr marL="0" algn="l" defTabSz="10965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282" algn="l" defTabSz="10965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562" algn="l" defTabSz="10965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844" algn="l" defTabSz="10965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125" algn="l" defTabSz="10965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406" algn="l" defTabSz="10965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686" algn="l" defTabSz="10965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7969" algn="l" defTabSz="10965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249" algn="l" defTabSz="10965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12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18" y="-96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909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6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70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8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05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74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41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840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840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840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840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840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840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840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840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840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84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840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840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8406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840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840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8406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8406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8406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840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840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840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840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840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840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840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84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4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90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90" y="281190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9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14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7" y="1430314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7" y="1430314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23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2" indent="-153502">
              <a:buFont typeface="Arial" panose="020B0604020202020204" pitchFamily="34" charset="0"/>
              <a:buChar char="•"/>
              <a:defRPr sz="1400"/>
            </a:lvl2pPr>
            <a:lvl3pPr marL="307002" indent="-153502">
              <a:defRPr sz="1400"/>
            </a:lvl3pPr>
            <a:lvl4pPr marL="537253" indent="-230250">
              <a:defRPr sz="1400"/>
            </a:lvl4pPr>
            <a:lvl5pPr marL="767506" indent="-2302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7" y="5099323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2" indent="-153502">
              <a:buFont typeface="Arial" panose="020B0604020202020204" pitchFamily="34" charset="0"/>
              <a:buChar char="•"/>
              <a:defRPr sz="1400"/>
            </a:lvl2pPr>
            <a:lvl3pPr marL="307002" indent="-153502">
              <a:defRPr sz="1400"/>
            </a:lvl3pPr>
            <a:lvl4pPr marL="537253" indent="-230250">
              <a:defRPr sz="1400"/>
            </a:lvl4pPr>
            <a:lvl5pPr marL="767506" indent="-2302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7" y="5099323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2" indent="-153502">
              <a:buFont typeface="Arial" panose="020B0604020202020204" pitchFamily="34" charset="0"/>
              <a:buChar char="•"/>
              <a:defRPr sz="1400"/>
            </a:lvl2pPr>
            <a:lvl3pPr marL="307002" indent="-153502">
              <a:defRPr sz="1400"/>
            </a:lvl3pPr>
            <a:lvl4pPr marL="537253" indent="-230250">
              <a:defRPr sz="1400"/>
            </a:lvl4pPr>
            <a:lvl5pPr marL="767506" indent="-2302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9" y="955714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83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103" y="153988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8" y="1559664"/>
            <a:ext cx="385063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48" y="1614951"/>
            <a:ext cx="5293853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21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28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5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8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1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4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6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79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2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7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7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282" indent="0">
              <a:buNone/>
              <a:defRPr sz="2400" b="1"/>
            </a:lvl2pPr>
            <a:lvl3pPr marL="1096562" indent="0">
              <a:buNone/>
              <a:defRPr sz="2200" b="1"/>
            </a:lvl3pPr>
            <a:lvl4pPr marL="1644844" indent="0">
              <a:buNone/>
              <a:defRPr sz="1900" b="1"/>
            </a:lvl4pPr>
            <a:lvl5pPr marL="2193125" indent="0">
              <a:buNone/>
              <a:defRPr sz="1900" b="1"/>
            </a:lvl5pPr>
            <a:lvl6pPr marL="2741406" indent="0">
              <a:buNone/>
              <a:defRPr sz="1900" b="1"/>
            </a:lvl6pPr>
            <a:lvl7pPr marL="3289686" indent="0">
              <a:buNone/>
              <a:defRPr sz="1900" b="1"/>
            </a:lvl7pPr>
            <a:lvl8pPr marL="3837969" indent="0">
              <a:buNone/>
              <a:defRPr sz="1900" b="1"/>
            </a:lvl8pPr>
            <a:lvl9pPr marL="438624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3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282" indent="0">
              <a:buNone/>
              <a:defRPr sz="2400" b="1"/>
            </a:lvl2pPr>
            <a:lvl3pPr marL="1096562" indent="0">
              <a:buNone/>
              <a:defRPr sz="2200" b="1"/>
            </a:lvl3pPr>
            <a:lvl4pPr marL="1644844" indent="0">
              <a:buNone/>
              <a:defRPr sz="1900" b="1"/>
            </a:lvl4pPr>
            <a:lvl5pPr marL="2193125" indent="0">
              <a:buNone/>
              <a:defRPr sz="1900" b="1"/>
            </a:lvl5pPr>
            <a:lvl6pPr marL="2741406" indent="0">
              <a:buNone/>
              <a:defRPr sz="1900" b="1"/>
            </a:lvl6pPr>
            <a:lvl7pPr marL="3289686" indent="0">
              <a:buNone/>
              <a:defRPr sz="1900" b="1"/>
            </a:lvl7pPr>
            <a:lvl8pPr marL="3837969" indent="0">
              <a:buNone/>
              <a:defRPr sz="1900" b="1"/>
            </a:lvl8pPr>
            <a:lvl9pPr marL="438624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3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4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282" indent="0">
              <a:buNone/>
              <a:defRPr sz="1400"/>
            </a:lvl2pPr>
            <a:lvl3pPr marL="1096562" indent="0">
              <a:buNone/>
              <a:defRPr sz="1200"/>
            </a:lvl3pPr>
            <a:lvl4pPr marL="1644844" indent="0">
              <a:buNone/>
              <a:defRPr sz="1100"/>
            </a:lvl4pPr>
            <a:lvl5pPr marL="2193125" indent="0">
              <a:buNone/>
              <a:defRPr sz="1100"/>
            </a:lvl5pPr>
            <a:lvl6pPr marL="2741406" indent="0">
              <a:buNone/>
              <a:defRPr sz="1100"/>
            </a:lvl6pPr>
            <a:lvl7pPr marL="3289686" indent="0">
              <a:buNone/>
              <a:defRPr sz="1100"/>
            </a:lvl7pPr>
            <a:lvl8pPr marL="3837969" indent="0">
              <a:buNone/>
              <a:defRPr sz="1100"/>
            </a:lvl8pPr>
            <a:lvl9pPr marL="438624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62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282" indent="0">
              <a:buNone/>
              <a:defRPr sz="3400"/>
            </a:lvl2pPr>
            <a:lvl3pPr marL="1096562" indent="0">
              <a:buNone/>
              <a:defRPr sz="2900"/>
            </a:lvl3pPr>
            <a:lvl4pPr marL="1644844" indent="0">
              <a:buNone/>
              <a:defRPr sz="2400"/>
            </a:lvl4pPr>
            <a:lvl5pPr marL="2193125" indent="0">
              <a:buNone/>
              <a:defRPr sz="2400"/>
            </a:lvl5pPr>
            <a:lvl6pPr marL="2741406" indent="0">
              <a:buNone/>
              <a:defRPr sz="2400"/>
            </a:lvl6pPr>
            <a:lvl7pPr marL="3289686" indent="0">
              <a:buNone/>
              <a:defRPr sz="2400"/>
            </a:lvl7pPr>
            <a:lvl8pPr marL="3837969" indent="0">
              <a:buNone/>
              <a:defRPr sz="2400"/>
            </a:lvl8pPr>
            <a:lvl9pPr marL="4386249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282" indent="0">
              <a:buNone/>
              <a:defRPr sz="1400"/>
            </a:lvl2pPr>
            <a:lvl3pPr marL="1096562" indent="0">
              <a:buNone/>
              <a:defRPr sz="1200"/>
            </a:lvl3pPr>
            <a:lvl4pPr marL="1644844" indent="0">
              <a:buNone/>
              <a:defRPr sz="1100"/>
            </a:lvl4pPr>
            <a:lvl5pPr marL="2193125" indent="0">
              <a:buNone/>
              <a:defRPr sz="1100"/>
            </a:lvl5pPr>
            <a:lvl6pPr marL="2741406" indent="0">
              <a:buNone/>
              <a:defRPr sz="1100"/>
            </a:lvl6pPr>
            <a:lvl7pPr marL="3289686" indent="0">
              <a:buNone/>
              <a:defRPr sz="1100"/>
            </a:lvl7pPr>
            <a:lvl8pPr marL="3837969" indent="0">
              <a:buNone/>
              <a:defRPr sz="1100"/>
            </a:lvl8pPr>
            <a:lvl9pPr marL="438624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57" tIns="54828" rIns="109657" bIns="548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7"/>
            <a:ext cx="10952798" cy="4633874"/>
          </a:xfrm>
          <a:prstGeom prst="rect">
            <a:avLst/>
          </a:prstGeom>
        </p:spPr>
        <p:txBody>
          <a:bodyPr vert="horz" lIns="109657" tIns="54828" rIns="109657" bIns="548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6"/>
            <a:ext cx="2839614" cy="373831"/>
          </a:xfrm>
          <a:prstGeom prst="rect">
            <a:avLst/>
          </a:prstGeom>
        </p:spPr>
        <p:txBody>
          <a:bodyPr vert="horz" lIns="109657" tIns="54828" rIns="109657" bIns="5482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6"/>
            <a:ext cx="3853762" cy="373831"/>
          </a:xfrm>
          <a:prstGeom prst="rect">
            <a:avLst/>
          </a:prstGeom>
        </p:spPr>
        <p:txBody>
          <a:bodyPr vert="horz" lIns="109657" tIns="54828" rIns="109657" bIns="5482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6"/>
            <a:ext cx="2839614" cy="373831"/>
          </a:xfrm>
          <a:prstGeom prst="rect">
            <a:avLst/>
          </a:prstGeom>
        </p:spPr>
        <p:txBody>
          <a:bodyPr vert="horz" lIns="109657" tIns="54828" rIns="109657" bIns="5482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6562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11" indent="-411211" algn="l" defTabSz="10965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956" indent="-342676" algn="l" defTabSz="1096562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703" indent="-274142" algn="l" defTabSz="109656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983" indent="-274142" algn="l" defTabSz="109656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264" indent="-274142" algn="l" defTabSz="109656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545" indent="-274142" algn="l" defTabSz="109656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828" indent="-274142" algn="l" defTabSz="109656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108" indent="-274142" algn="l" defTabSz="109656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389" indent="-274142" algn="l" defTabSz="109656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5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282" algn="l" defTabSz="10965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562" algn="l" defTabSz="10965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844" algn="l" defTabSz="10965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125" algn="l" defTabSz="10965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406" algn="l" defTabSz="10965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686" algn="l" defTabSz="10965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969" algn="l" defTabSz="10965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249" algn="l" defTabSz="10965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/>
            </a:extLst>
          </p:cNvPr>
          <p:cNvSpPr/>
          <p:nvPr/>
        </p:nvSpPr>
        <p:spPr>
          <a:xfrm>
            <a:off x="17431" y="63392"/>
            <a:ext cx="12152345" cy="220885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614718" y="2010559"/>
            <a:ext cx="7684879" cy="6723951"/>
          </a:xfrm>
          <a:prstGeom prst="rect">
            <a:avLst/>
          </a:prstGeom>
        </p:spPr>
        <p:txBody>
          <a:bodyPr wrap="square" lIns="0" tIns="29522" rIns="0" bIns="0">
            <a:spAutoFit/>
          </a:bodyPr>
          <a:lstStyle/>
          <a:p>
            <a:pPr marL="38915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5">
              <a:spcBef>
                <a:spcPts val="233"/>
              </a:spcBef>
              <a:defRPr/>
            </a:pPr>
            <a:r>
              <a:rPr lang="uz-Cyrl-UZ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Тема: Описание элемента по их местоположению в периодической системе.</a:t>
            </a:r>
          </a:p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endParaRPr lang="ru-RU" altLang="ru-RU" sz="4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36" algn="ctr">
              <a:lnSpc>
                <a:spcPts val="4290"/>
              </a:lnSpc>
              <a:spcBef>
                <a:spcPts val="2599"/>
              </a:spcBef>
              <a:defRPr/>
            </a:pPr>
            <a:endParaRPr lang="uz-Cyrl-UZ" sz="4000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/>
            </a:extLst>
          </p:cNvPr>
          <p:cNvSpPr/>
          <p:nvPr/>
        </p:nvSpPr>
        <p:spPr>
          <a:xfrm>
            <a:off x="702422" y="3127174"/>
            <a:ext cx="725751" cy="204569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25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47653" y="487606"/>
            <a:ext cx="4957316" cy="1262319"/>
          </a:xfrm>
          <a:prstGeom prst="rect">
            <a:avLst/>
          </a:prstGeom>
        </p:spPr>
        <p:txBody>
          <a:bodyPr wrap="square"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0" defTabSz="1935282">
              <a:spcBef>
                <a:spcPts val="241"/>
              </a:spcBef>
              <a:defRPr/>
            </a:pPr>
            <a:r>
              <a:rPr lang="uz-Cyrl-UZ" sz="8000" kern="0" spc="22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Химия </a:t>
            </a:r>
            <a:endParaRPr lang="uz-Cyrl-UZ" sz="8000" kern="0" spc="22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>
              <a:ext uri="{FF2B5EF4-FFF2-40B4-BE49-F238E27FC236}"/>
            </a:extLst>
          </p:cNvPr>
          <p:cNvSpPr/>
          <p:nvPr/>
        </p:nvSpPr>
        <p:spPr>
          <a:xfrm>
            <a:off x="1041087" y="598131"/>
            <a:ext cx="240860" cy="50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/>
            </a:extLst>
          </p:cNvPr>
          <p:cNvSpPr/>
          <p:nvPr/>
        </p:nvSpPr>
        <p:spPr>
          <a:xfrm>
            <a:off x="1163101" y="918327"/>
            <a:ext cx="451613" cy="616007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/>
            </a:extLst>
          </p:cNvPr>
          <p:cNvSpPr/>
          <p:nvPr/>
        </p:nvSpPr>
        <p:spPr>
          <a:xfrm>
            <a:off x="1218563" y="1285653"/>
            <a:ext cx="339106" cy="193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/>
            </a:extLst>
          </p:cNvPr>
          <p:cNvSpPr/>
          <p:nvPr/>
        </p:nvSpPr>
        <p:spPr>
          <a:xfrm>
            <a:off x="700400" y="918323"/>
            <a:ext cx="473797" cy="617633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/>
            </a:extLst>
          </p:cNvPr>
          <p:cNvSpPr/>
          <p:nvPr/>
        </p:nvSpPr>
        <p:spPr>
          <a:xfrm>
            <a:off x="754274" y="1207639"/>
            <a:ext cx="364458" cy="27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23029" y="493598"/>
            <a:ext cx="1274142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91865" y="538864"/>
            <a:ext cx="365764" cy="772988"/>
          </a:xfrm>
          <a:prstGeom prst="rect">
            <a:avLst/>
          </a:prstGeom>
        </p:spPr>
        <p:txBody>
          <a:bodyPr vert="horz" wrap="square" lIns="0" tIns="33992" rIns="0" bIns="0" rtlCol="0">
            <a:spAutoFit/>
          </a:bodyPr>
          <a:lstStyle/>
          <a:p>
            <a:pPr>
              <a:spcBef>
                <a:spcPts val="267"/>
              </a:spcBef>
            </a:pPr>
            <a:r>
              <a:rPr lang="en-US" sz="4800" b="1" spc="22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23029" y="1253584"/>
            <a:ext cx="1274142" cy="456972"/>
          </a:xfrm>
          <a:prstGeom prst="rect">
            <a:avLst/>
          </a:prstGeom>
        </p:spPr>
        <p:txBody>
          <a:bodyPr vert="horz" wrap="square" lIns="0" tIns="25833" rIns="0" bIns="0" rtlCol="0">
            <a:spAutoFit/>
          </a:bodyPr>
          <a:lstStyle/>
          <a:p>
            <a:pPr algn="ctr">
              <a:spcBef>
                <a:spcPts val="204"/>
              </a:spcBef>
            </a:pPr>
            <a:r>
              <a:rPr lang="ru-RU" sz="2800" b="1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pic>
        <p:nvPicPr>
          <p:cNvPr id="17" name="Picture 33" descr="wpermo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69837" y="2867814"/>
            <a:ext cx="30999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50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69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298410" y="1232120"/>
          <a:ext cx="11644393" cy="5608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644"/>
                <a:gridCol w="5013553"/>
                <a:gridCol w="2911098"/>
                <a:gridCol w="2911098"/>
              </a:tblGrid>
              <a:tr h="46910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Формы существования химического элемента  свойства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Изменения свойств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8554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В главных подгруппах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В периодах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469101">
                <a:tc rowSpan="5">
                  <a:txBody>
                    <a:bodyPr/>
                    <a:lstStyle/>
                    <a:p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  <a:p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</a:p>
                    <a:p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</a:p>
                    <a:p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</a:p>
                    <a:p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</a:p>
                    <a:p>
                      <a:endParaRPr lang="ru-RU" sz="2500" dirty="0"/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Заряд ядра</a:t>
                      </a:r>
                      <a:r>
                        <a:rPr lang="en-US" sz="2500" dirty="0" smtClean="0">
                          <a:latin typeface="Arial" pitchFamily="34" charset="0"/>
                          <a:cs typeface="Arial" pitchFamily="34" charset="0"/>
                        </a:rPr>
                        <a:t>   Z</a:t>
                      </a:r>
                      <a:endParaRPr lang="ru-RU" sz="2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</a:txBody>
                  <a:tcPr marL="121698" marR="121698" marT="46807" marB="46807"/>
                </a:tc>
              </a:tr>
              <a:tr h="8485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Число</a:t>
                      </a:r>
                      <a:r>
                        <a:rPr lang="ru-RU" sz="2500" baseline="0" dirty="0" smtClean="0">
                          <a:latin typeface="Arial" pitchFamily="34" charset="0"/>
                          <a:cs typeface="Arial" pitchFamily="34" charset="0"/>
                        </a:rPr>
                        <a:t> заполненных энергетических уровней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Не изменяется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11877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Число электронов на внешнем уровне </a:t>
                      </a:r>
                      <a:r>
                        <a:rPr lang="en-US" sz="2500" dirty="0" smtClean="0">
                          <a:latin typeface="Arial" pitchFamily="34" charset="0"/>
                          <a:cs typeface="Arial" pitchFamily="34" charset="0"/>
                        </a:rPr>
                        <a:t>   (Ne)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Не</a:t>
                      </a:r>
                      <a:r>
                        <a:rPr lang="ru-RU" sz="2500" baseline="0" dirty="0" smtClean="0">
                          <a:latin typeface="Arial" pitchFamily="34" charset="0"/>
                          <a:cs typeface="Arial" pitchFamily="34" charset="0"/>
                        </a:rPr>
                        <a:t> изменяется и равно № группы</a:t>
                      </a:r>
                      <a:endParaRPr lang="ru-RU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8217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Радиус атома </a:t>
                      </a:r>
                      <a:r>
                        <a:rPr lang="en-US" sz="2500" dirty="0" smtClean="0">
                          <a:latin typeface="Arial" pitchFamily="34" charset="0"/>
                          <a:cs typeface="Arial" pitchFamily="34" charset="0"/>
                        </a:rPr>
                        <a:t>  Ra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  <a:p>
                      <a:endParaRPr lang="ru-RU" sz="2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8485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Металлические свойства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Усиливаются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170252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ПЕРИОДИЧЕСКАЯ СИСТЕМА Д.И.МЕНДЕЛЕЕВА</a:t>
            </a:r>
            <a:endParaRPr lang="ru-RU" sz="3800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50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69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298410" y="1232120"/>
          <a:ext cx="11644393" cy="5608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644"/>
                <a:gridCol w="5013553"/>
                <a:gridCol w="2911098"/>
                <a:gridCol w="2911098"/>
              </a:tblGrid>
              <a:tr h="46910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Формы существования химического элемента  свойства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Изменения свойств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8554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В главных подгруппах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В периодах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469101">
                <a:tc rowSpan="5">
                  <a:txBody>
                    <a:bodyPr/>
                    <a:lstStyle/>
                    <a:p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  <a:p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</a:p>
                    <a:p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</a:p>
                    <a:p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</a:p>
                    <a:p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</a:p>
                    <a:p>
                      <a:endParaRPr lang="ru-RU" sz="2500" dirty="0"/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Заряд ядра</a:t>
                      </a:r>
                      <a:r>
                        <a:rPr lang="en-US" sz="2500" dirty="0" smtClean="0">
                          <a:latin typeface="Arial" pitchFamily="34" charset="0"/>
                          <a:cs typeface="Arial" pitchFamily="34" charset="0"/>
                        </a:rPr>
                        <a:t>   Z</a:t>
                      </a:r>
                      <a:endParaRPr lang="ru-RU" sz="2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</a:txBody>
                  <a:tcPr marL="121698" marR="121698" marT="46807" marB="46807"/>
                </a:tc>
              </a:tr>
              <a:tr h="8485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Число</a:t>
                      </a:r>
                      <a:r>
                        <a:rPr lang="ru-RU" sz="2500" baseline="0" dirty="0" smtClean="0">
                          <a:latin typeface="Arial" pitchFamily="34" charset="0"/>
                          <a:cs typeface="Arial" pitchFamily="34" charset="0"/>
                        </a:rPr>
                        <a:t> заполненных энергетических уровней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Не изменяется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11877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Число электронов на внешнем уровне </a:t>
                      </a:r>
                      <a:r>
                        <a:rPr lang="en-US" sz="2500" dirty="0" smtClean="0">
                          <a:latin typeface="Arial" pitchFamily="34" charset="0"/>
                          <a:cs typeface="Arial" pitchFamily="34" charset="0"/>
                        </a:rPr>
                        <a:t>   (Ne)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Не</a:t>
                      </a:r>
                      <a:r>
                        <a:rPr lang="ru-RU" sz="2500" baseline="0" dirty="0" smtClean="0">
                          <a:latin typeface="Arial" pitchFamily="34" charset="0"/>
                          <a:cs typeface="Arial" pitchFamily="34" charset="0"/>
                        </a:rPr>
                        <a:t> изменяется и равно № группы</a:t>
                      </a:r>
                      <a:endParaRPr lang="ru-RU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8217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Радиус атома </a:t>
                      </a:r>
                      <a:r>
                        <a:rPr lang="en-US" sz="2500" dirty="0" smtClean="0">
                          <a:latin typeface="Arial" pitchFamily="34" charset="0"/>
                          <a:cs typeface="Arial" pitchFamily="34" charset="0"/>
                        </a:rPr>
                        <a:t>  Ra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  <a:p>
                      <a:endParaRPr lang="ru-RU" sz="2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8485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Металлические свойства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Усиливаются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170252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ПЕРИОДИЧЕСКАЯ СИСТЕМА Д.И.МЕНДЕЛЕЕВА</a:t>
            </a:r>
            <a:endParaRPr lang="ru-RU" sz="3800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50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69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298410" y="1232120"/>
          <a:ext cx="11644393" cy="5608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644"/>
                <a:gridCol w="5013553"/>
                <a:gridCol w="2911098"/>
                <a:gridCol w="2911098"/>
              </a:tblGrid>
              <a:tr h="46910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Формы существования химического элемента  свойства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Изменения свойств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8554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В главных подгруппах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В периодах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469101">
                <a:tc rowSpan="5">
                  <a:txBody>
                    <a:bodyPr/>
                    <a:lstStyle/>
                    <a:p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  <a:p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</a:p>
                    <a:p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</a:p>
                    <a:p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</a:p>
                    <a:p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</a:p>
                    <a:p>
                      <a:endParaRPr lang="ru-RU" sz="2500" dirty="0"/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Заряд ядра</a:t>
                      </a:r>
                      <a:r>
                        <a:rPr lang="en-US" sz="2500" dirty="0" smtClean="0">
                          <a:latin typeface="Arial" pitchFamily="34" charset="0"/>
                          <a:cs typeface="Arial" pitchFamily="34" charset="0"/>
                        </a:rPr>
                        <a:t>   Z</a:t>
                      </a:r>
                      <a:endParaRPr lang="ru-RU" sz="2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</a:txBody>
                  <a:tcPr marL="121698" marR="121698" marT="46807" marB="46807"/>
                </a:tc>
              </a:tr>
              <a:tr h="8485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Число</a:t>
                      </a:r>
                      <a:r>
                        <a:rPr lang="ru-RU" sz="2500" baseline="0" dirty="0" smtClean="0">
                          <a:latin typeface="Arial" pitchFamily="34" charset="0"/>
                          <a:cs typeface="Arial" pitchFamily="34" charset="0"/>
                        </a:rPr>
                        <a:t> заполненных энергетических уровней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Не изменяется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11877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Число электронов на внешнем уровне </a:t>
                      </a:r>
                      <a:r>
                        <a:rPr lang="en-US" sz="2500" dirty="0" smtClean="0">
                          <a:latin typeface="Arial" pitchFamily="34" charset="0"/>
                          <a:cs typeface="Arial" pitchFamily="34" charset="0"/>
                        </a:rPr>
                        <a:t>   (Ne)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Не</a:t>
                      </a:r>
                      <a:r>
                        <a:rPr lang="ru-RU" sz="2500" baseline="0" dirty="0" smtClean="0">
                          <a:latin typeface="Arial" pitchFamily="34" charset="0"/>
                          <a:cs typeface="Arial" pitchFamily="34" charset="0"/>
                        </a:rPr>
                        <a:t> изменяется и равно № группы</a:t>
                      </a:r>
                      <a:endParaRPr lang="ru-RU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8217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Радиус атома </a:t>
                      </a:r>
                      <a:r>
                        <a:rPr lang="en-US" sz="2500" dirty="0" smtClean="0">
                          <a:latin typeface="Arial" pitchFamily="34" charset="0"/>
                          <a:cs typeface="Arial" pitchFamily="34" charset="0"/>
                        </a:rPr>
                        <a:t>  Ra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  <a:p>
                      <a:endParaRPr lang="ru-RU" sz="2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Уменьшается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8485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Металлические свойства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Усиливаются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170252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ПЕРИОДИЧЕСКАЯ СИСТЕМА Д.И.МЕНДЕЛЕЕВА</a:t>
            </a:r>
            <a:endParaRPr lang="ru-RU" sz="3800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50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69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298410" y="1232120"/>
          <a:ext cx="11644393" cy="5608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644"/>
                <a:gridCol w="5013553"/>
                <a:gridCol w="2911098"/>
                <a:gridCol w="2911098"/>
              </a:tblGrid>
              <a:tr h="46910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Формы существования химического элемента  свойства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Изменения свойств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8554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В главных подгруппах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В периодах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469101">
                <a:tc rowSpan="5">
                  <a:txBody>
                    <a:bodyPr/>
                    <a:lstStyle/>
                    <a:p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  <a:p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</a:p>
                    <a:p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</a:p>
                    <a:p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</a:p>
                    <a:p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</a:p>
                    <a:p>
                      <a:endParaRPr lang="ru-RU" sz="2500" dirty="0"/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Заряд ядра</a:t>
                      </a:r>
                      <a:r>
                        <a:rPr lang="en-US" sz="2500" dirty="0" smtClean="0">
                          <a:latin typeface="Arial" pitchFamily="34" charset="0"/>
                          <a:cs typeface="Arial" pitchFamily="34" charset="0"/>
                        </a:rPr>
                        <a:t>   Z</a:t>
                      </a:r>
                      <a:endParaRPr lang="ru-RU" sz="2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</a:txBody>
                  <a:tcPr marL="121698" marR="121698" marT="46807" marB="46807"/>
                </a:tc>
              </a:tr>
              <a:tr h="8485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Число</a:t>
                      </a:r>
                      <a:r>
                        <a:rPr lang="ru-RU" sz="2500" baseline="0" dirty="0" smtClean="0">
                          <a:latin typeface="Arial" pitchFamily="34" charset="0"/>
                          <a:cs typeface="Arial" pitchFamily="34" charset="0"/>
                        </a:rPr>
                        <a:t> заполненных энергетических уровней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Не изменяется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11877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Число электронов на внешнем уровне </a:t>
                      </a:r>
                      <a:r>
                        <a:rPr lang="en-US" sz="2500" dirty="0" smtClean="0">
                          <a:latin typeface="Arial" pitchFamily="34" charset="0"/>
                          <a:cs typeface="Arial" pitchFamily="34" charset="0"/>
                        </a:rPr>
                        <a:t>   (Ne)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Не</a:t>
                      </a:r>
                      <a:r>
                        <a:rPr lang="ru-RU" sz="2500" baseline="0" dirty="0" smtClean="0">
                          <a:latin typeface="Arial" pitchFamily="34" charset="0"/>
                          <a:cs typeface="Arial" pitchFamily="34" charset="0"/>
                        </a:rPr>
                        <a:t> изменяется и равно № группы</a:t>
                      </a:r>
                      <a:endParaRPr lang="ru-RU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8217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Радиус атома </a:t>
                      </a:r>
                      <a:r>
                        <a:rPr lang="en-US" sz="2500" dirty="0" smtClean="0">
                          <a:latin typeface="Arial" pitchFamily="34" charset="0"/>
                          <a:cs typeface="Arial" pitchFamily="34" charset="0"/>
                        </a:rPr>
                        <a:t>  Ra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  <a:p>
                      <a:endParaRPr lang="ru-RU" sz="2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Уменьшается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8485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Металлические свойства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Усиливаются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Ослабевают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170252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ПЕРИОДИЧЕСКАЯ СИСТЕМА Д.И.МЕНДЕЛЕЕВА</a:t>
            </a:r>
            <a:endParaRPr lang="ru-RU" sz="3800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50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69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298409" y="1367616"/>
          <a:ext cx="11644394" cy="5147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070"/>
                <a:gridCol w="4118139"/>
                <a:gridCol w="2538227"/>
                <a:gridCol w="2928958"/>
              </a:tblGrid>
              <a:tr h="749064"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Формы существования химического элемента и их свойства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Изменения свойств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1722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В главных подгруппах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2500" baseline="0" dirty="0" smtClean="0">
                          <a:latin typeface="Arial" pitchFamily="34" charset="0"/>
                          <a:cs typeface="Arial" pitchFamily="34" charset="0"/>
                        </a:rPr>
                        <a:t> периодах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</a:tr>
              <a:tr h="655430">
                <a:tc rowSpan="2"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Простые вещества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Металлические свойства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pPr marL="0" marR="0" indent="0" algn="l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Усиливаются</a:t>
                      </a: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</a:tr>
              <a:tr h="6554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Неметаллические свойства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endParaRPr lang="ru-RU" sz="25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</a:tr>
              <a:tr h="1498127"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Соединения элементов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Характер химических свойств высшего оксида и высшего </a:t>
                      </a:r>
                      <a:r>
                        <a:rPr lang="ru-RU" sz="2500" dirty="0" err="1" smtClean="0">
                          <a:latin typeface="Arial" pitchFamily="34" charset="0"/>
                          <a:cs typeface="Arial" pitchFamily="34" charset="0"/>
                        </a:rPr>
                        <a:t>гидроксида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170252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ПЕРИОДИЧЕСКАЯ СИСТЕМА Д.И.МЕНДЕЛЕЕВА</a:t>
            </a:r>
            <a:endParaRPr lang="ru-RU" sz="3800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50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69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298409" y="1367616"/>
          <a:ext cx="11644394" cy="5177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070"/>
                <a:gridCol w="4118139"/>
                <a:gridCol w="2538227"/>
                <a:gridCol w="2928958"/>
              </a:tblGrid>
              <a:tr h="749064"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Формы существования химического элемента и их свойства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Изменения свойств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1722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В главных подгруппах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2500" baseline="0" dirty="0" smtClean="0">
                          <a:latin typeface="Arial" pitchFamily="34" charset="0"/>
                          <a:cs typeface="Arial" pitchFamily="34" charset="0"/>
                        </a:rPr>
                        <a:t> периодах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</a:tr>
              <a:tr h="655430">
                <a:tc rowSpan="2"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Простые вещества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Металлические свойства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pPr marL="0" marR="0" indent="0" algn="l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Усиливаются</a:t>
                      </a: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</a:tr>
              <a:tr h="6554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Неметаллические свойства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pPr marL="0" marR="0" indent="0" algn="l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Ослабевают</a:t>
                      </a:r>
                    </a:p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endParaRPr lang="ru-RU" sz="25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</a:tr>
              <a:tr h="1498127"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Соединения элементов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Характер химических свойств высшего оксида и высшего </a:t>
                      </a:r>
                      <a:r>
                        <a:rPr lang="ru-RU" sz="2500" dirty="0" err="1" smtClean="0">
                          <a:latin typeface="Arial" pitchFamily="34" charset="0"/>
                          <a:cs typeface="Arial" pitchFamily="34" charset="0"/>
                        </a:rPr>
                        <a:t>гидроксида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170252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ПЕРИОДИЧЕСКАЯ СИСТЕМА Д.И.МЕНДЕЛЕЕВА</a:t>
            </a:r>
            <a:endParaRPr lang="ru-RU" sz="3800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50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69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298409" y="1367616"/>
          <a:ext cx="11644394" cy="5297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070"/>
                <a:gridCol w="4118139"/>
                <a:gridCol w="2681103"/>
                <a:gridCol w="2786082"/>
              </a:tblGrid>
              <a:tr h="749064"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Формы существования химического элемента и их свойства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Изменения свойств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1722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В главных подгруппах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2500" baseline="0" dirty="0" smtClean="0">
                          <a:latin typeface="Arial" pitchFamily="34" charset="0"/>
                          <a:cs typeface="Arial" pitchFamily="34" charset="0"/>
                        </a:rPr>
                        <a:t> периодах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</a:tr>
              <a:tr h="655430">
                <a:tc rowSpan="2"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Простые вещества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Металлические свойства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Усиливаются</a:t>
                      </a: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</a:tr>
              <a:tr h="6554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Неметаллические свойства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Ослабевают</a:t>
                      </a:r>
                    </a:p>
                    <a:p>
                      <a:pPr algn="ctr"/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endParaRPr lang="ru-RU" sz="25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</a:tr>
              <a:tr h="1498127"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Соединения элементов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Характер химических свойств высшего оксида и высшего </a:t>
                      </a:r>
                      <a:r>
                        <a:rPr lang="ru-RU" sz="2500" dirty="0" err="1" smtClean="0">
                          <a:latin typeface="Arial" pitchFamily="34" charset="0"/>
                          <a:cs typeface="Arial" pitchFamily="34" charset="0"/>
                        </a:rPr>
                        <a:t>гидроксида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Усиление</a:t>
                      </a:r>
                      <a:r>
                        <a:rPr lang="ru-RU" sz="2500" baseline="0" dirty="0" smtClean="0">
                          <a:latin typeface="Arial" pitchFamily="34" charset="0"/>
                          <a:cs typeface="Arial" pitchFamily="34" charset="0"/>
                        </a:rPr>
                        <a:t> основных свойств</a:t>
                      </a:r>
                      <a:endParaRPr lang="ru-RU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170252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ПЕРИОДИЧЕСКАЯ СИСТЕМА Д.И.МЕНДЕЛЕЕВА</a:t>
            </a:r>
            <a:endParaRPr lang="ru-RU" sz="3800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50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69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298409" y="1367616"/>
          <a:ext cx="11644394" cy="5297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070"/>
                <a:gridCol w="4118139"/>
                <a:gridCol w="2681103"/>
                <a:gridCol w="2786082"/>
              </a:tblGrid>
              <a:tr h="749064"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Формы существования химического элемента и их свойства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Изменения свойств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1722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В главных подгруппах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2500" baseline="0" dirty="0" smtClean="0">
                          <a:latin typeface="Arial" pitchFamily="34" charset="0"/>
                          <a:cs typeface="Arial" pitchFamily="34" charset="0"/>
                        </a:rPr>
                        <a:t> периодах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</a:tr>
              <a:tr h="655430">
                <a:tc rowSpan="2"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Простые вещества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Металлические свойства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Усиливаются</a:t>
                      </a: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pPr marL="0" marR="0" indent="0" algn="l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Ослабевают</a:t>
                      </a:r>
                    </a:p>
                  </a:txBody>
                  <a:tcPr marL="121698" marR="121698" marT="46816" marB="46816"/>
                </a:tc>
              </a:tr>
              <a:tr h="6554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Неметаллические свойства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Ослабевают</a:t>
                      </a:r>
                    </a:p>
                    <a:p>
                      <a:pPr algn="ctr"/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endParaRPr lang="ru-RU" sz="25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</a:tr>
              <a:tr h="1498127"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Соединения элементов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Характер химических свойств высшего оксида и высшего </a:t>
                      </a:r>
                      <a:r>
                        <a:rPr lang="ru-RU" sz="2500" dirty="0" err="1" smtClean="0">
                          <a:latin typeface="Arial" pitchFamily="34" charset="0"/>
                          <a:cs typeface="Arial" pitchFamily="34" charset="0"/>
                        </a:rPr>
                        <a:t>гидроксида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Усиление</a:t>
                      </a:r>
                      <a:r>
                        <a:rPr lang="ru-RU" sz="2500" baseline="0" dirty="0" smtClean="0">
                          <a:latin typeface="Arial" pitchFamily="34" charset="0"/>
                          <a:cs typeface="Arial" pitchFamily="34" charset="0"/>
                        </a:rPr>
                        <a:t> основных свойств</a:t>
                      </a:r>
                      <a:endParaRPr lang="ru-RU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170252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ПЕРИОДИЧЕСКАЯ СИСТЕМА Д.И.МЕНДЕЛЕЕВА</a:t>
            </a:r>
            <a:endParaRPr lang="ru-RU" sz="3800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50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69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298409" y="1367616"/>
          <a:ext cx="11644394" cy="5297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070"/>
                <a:gridCol w="4118139"/>
                <a:gridCol w="2681103"/>
                <a:gridCol w="2786082"/>
              </a:tblGrid>
              <a:tr h="749064"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Формы существования химического элемента и их свойства</a:t>
                      </a:r>
                    </a:p>
                    <a:p>
                      <a:pPr algn="ctr"/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Изменения свойств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1722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В главных подгруппах</a:t>
                      </a:r>
                    </a:p>
                    <a:p>
                      <a:pPr algn="ctr"/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2500" baseline="0" dirty="0" smtClean="0">
                          <a:latin typeface="Arial" pitchFamily="34" charset="0"/>
                          <a:cs typeface="Arial" pitchFamily="34" charset="0"/>
                        </a:rPr>
                        <a:t> периодах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</a:tr>
              <a:tr h="655430">
                <a:tc rowSpan="2"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Простые вещества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Металлические свойства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Усиливаются</a:t>
                      </a: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Ослабевают</a:t>
                      </a:r>
                    </a:p>
                  </a:txBody>
                  <a:tcPr marL="121698" marR="121698" marT="46816" marB="46816"/>
                </a:tc>
              </a:tr>
              <a:tr h="6554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Неметаллические свойства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Ослабевают</a:t>
                      </a:r>
                    </a:p>
                    <a:p>
                      <a:pPr algn="ctr"/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Усиливаются</a:t>
                      </a:r>
                    </a:p>
                    <a:p>
                      <a:pPr algn="ctr"/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</a:tr>
              <a:tr h="1498127"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Соединения элементов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Характер химических свойств высшего оксида и высшего </a:t>
                      </a:r>
                      <a:r>
                        <a:rPr lang="ru-RU" sz="2500" dirty="0" err="1" smtClean="0">
                          <a:latin typeface="Arial" pitchFamily="34" charset="0"/>
                          <a:cs typeface="Arial" pitchFamily="34" charset="0"/>
                        </a:rPr>
                        <a:t>гидроксида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Усиление</a:t>
                      </a:r>
                      <a:r>
                        <a:rPr lang="ru-RU" sz="2500" baseline="0" dirty="0" smtClean="0">
                          <a:latin typeface="Arial" pitchFamily="34" charset="0"/>
                          <a:cs typeface="Arial" pitchFamily="34" charset="0"/>
                        </a:rPr>
                        <a:t> основных свойств</a:t>
                      </a:r>
                      <a:endParaRPr lang="ru-RU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pPr algn="ctr"/>
                      <a:endParaRPr lang="ru-RU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170252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ПЕРИОДИЧЕСКАЯ СИСТЕМА Д.И.МЕНДЕЛЕЕВА</a:t>
            </a:r>
            <a:endParaRPr lang="ru-RU" sz="3800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50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69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298409" y="1367616"/>
          <a:ext cx="11644394" cy="5297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070"/>
                <a:gridCol w="4118139"/>
                <a:gridCol w="2681103"/>
                <a:gridCol w="2786082"/>
              </a:tblGrid>
              <a:tr h="749064"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Формы существования химического элемента и их свойства</a:t>
                      </a:r>
                    </a:p>
                    <a:p>
                      <a:pPr algn="ctr"/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Изменения свойств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1722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В главных подгруппах</a:t>
                      </a:r>
                    </a:p>
                    <a:p>
                      <a:pPr algn="ctr"/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2500" baseline="0" dirty="0" smtClean="0">
                          <a:latin typeface="Arial" pitchFamily="34" charset="0"/>
                          <a:cs typeface="Arial" pitchFamily="34" charset="0"/>
                        </a:rPr>
                        <a:t> периодах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</a:tr>
              <a:tr h="655430">
                <a:tc rowSpan="2"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Простые вещества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Металлические свойства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Усиливаются</a:t>
                      </a: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Ослабевают</a:t>
                      </a:r>
                    </a:p>
                  </a:txBody>
                  <a:tcPr marL="121698" marR="121698" marT="46816" marB="46816"/>
                </a:tc>
              </a:tr>
              <a:tr h="6554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Неметаллические свойства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Ослабевают</a:t>
                      </a:r>
                    </a:p>
                    <a:p>
                      <a:pPr algn="ctr"/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Усиливаются</a:t>
                      </a:r>
                    </a:p>
                    <a:p>
                      <a:pPr algn="ctr"/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</a:tr>
              <a:tr h="1498127"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Соединения элементов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Характер химических свойств высшего оксида и высшего </a:t>
                      </a:r>
                      <a:r>
                        <a:rPr lang="ru-RU" sz="2500" dirty="0" err="1" smtClean="0">
                          <a:latin typeface="Arial" pitchFamily="34" charset="0"/>
                          <a:cs typeface="Arial" pitchFamily="34" charset="0"/>
                        </a:rPr>
                        <a:t>гидроксида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Усиление</a:t>
                      </a:r>
                      <a:r>
                        <a:rPr lang="ru-RU" sz="2500" baseline="0" dirty="0" smtClean="0">
                          <a:latin typeface="Arial" pitchFamily="34" charset="0"/>
                          <a:cs typeface="Arial" pitchFamily="34" charset="0"/>
                        </a:rPr>
                        <a:t> основных свойств</a:t>
                      </a:r>
                      <a:endParaRPr lang="ru-RU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Усиление кислотных свойств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/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170252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ПЕРИОДИЧЕСКАЯ СИСТЕМА Д.И.МЕНДЕЛЕЕВА</a:t>
            </a:r>
            <a:endParaRPr lang="ru-RU" sz="3800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799531" y="2510624"/>
            <a:ext cx="2928958" cy="35004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170252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ПЕРИОДИЧЕСКАЯ СИСТЕМА Д.И.МЕНДЕЛЕЕВА</a:t>
            </a:r>
            <a:endParaRPr lang="ru-RU" sz="3800" dirty="0"/>
          </a:p>
        </p:txBody>
      </p:sp>
      <p:pic>
        <p:nvPicPr>
          <p:cNvPr id="6" name="Picture 4" descr="http://www.klass39.ru/wp-content/uploads/2014/10/001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224740"/>
            <a:ext cx="12169776" cy="5732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50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69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4294967295"/>
          </p:nvPr>
        </p:nvSpPr>
        <p:spPr>
          <a:xfrm>
            <a:off x="226971" y="1224740"/>
            <a:ext cx="11715832" cy="53824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algn="just">
              <a:buAutoNum type="arabicParenR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положение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800" baseline="30000" dirty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baseline="30000" dirty="0">
                <a:latin typeface="Arial" pitchFamily="34" charset="0"/>
                <a:cs typeface="Arial" pitchFamily="34" charset="0"/>
              </a:rPr>
              <a:t>r</a:t>
            </a:r>
            <a:r>
              <a:rPr lang="ru-RU" sz="2800" baseline="-25000" dirty="0">
                <a:latin typeface="Arial" pitchFamily="34" charset="0"/>
                <a:cs typeface="Arial" pitchFamily="34" charset="0"/>
              </a:rPr>
              <a:t>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Э – период (большой или малый),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группа,  подгруппа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2) состав атома (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z, p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ē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= №,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n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28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№)</a:t>
            </a:r>
          </a:p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3) состояние электрона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атоме:</a:t>
            </a:r>
          </a:p>
          <a:p>
            <a:pPr marL="548320" lvl="1" indent="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а) по уровням (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электронная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схема, металл или неметалл)</a:t>
            </a:r>
          </a:p>
          <a:p>
            <a:pPr marL="548320" lvl="1" indent="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б) по подуровням (электронная формула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1s2s2p3s3p4s3d4p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…, указать семейство и электронные аналоги)</a:t>
            </a:r>
          </a:p>
          <a:p>
            <a:pPr marL="548320" lvl="1" indent="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в) по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орбиталям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(электронно-графическая формула, указать валентность в основном состоянии)</a:t>
            </a:r>
          </a:p>
          <a:p>
            <a:pPr marL="548320" lvl="1" indent="0"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Робототехника\Desktop\ch_4_10.gif"/>
          <p:cNvPicPr>
            <a:picLocks noChangeAspect="1" noChangeArrowheads="1"/>
          </p:cNvPicPr>
          <p:nvPr/>
        </p:nvPicPr>
        <p:blipFill>
          <a:blip r:embed="rId3">
            <a:lum bright="-3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37" y="3153566"/>
            <a:ext cx="1214446" cy="817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170252"/>
          </a:xfrm>
        </p:spPr>
        <p:txBody>
          <a:bodyPr>
            <a:normAutofit/>
          </a:bodyPr>
          <a:lstStyle/>
          <a:p>
            <a:r>
              <a:rPr lang="ru-RU" sz="3800" dirty="0" smtClean="0"/>
              <a:t>ХАРАКТЕРИСТИКА ЭЛЕМЕНТА</a:t>
            </a:r>
            <a:endParaRPr lang="ru-RU" sz="3800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50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69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1"/>
          <p:cNvSpPr>
            <a:spLocks noGrp="1"/>
          </p:cNvSpPr>
          <p:nvPr>
            <p:ph idx="4294967295"/>
          </p:nvPr>
        </p:nvSpPr>
        <p:spPr>
          <a:xfrm>
            <a:off x="457199" y="1481328"/>
            <a:ext cx="11342727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lvl="1" indent="-256032" algn="just">
              <a:spcBef>
                <a:spcPts val="400"/>
              </a:spcBef>
              <a:buSzPct val="68000"/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4) сравнить свойства элемента с соседями по подгруппе и периоду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Период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Ме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↓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неМе↑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радиус атома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↓</a:t>
            </a:r>
          </a:p>
          <a:p>
            <a:pPr marL="109728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Группа↓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Ме↑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неМе↓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ru-RU" dirty="0">
                <a:latin typeface="Arial" pitchFamily="34" charset="0"/>
                <a:cs typeface="Arial" pitchFamily="34" charset="0"/>
              </a:rPr>
              <a:t>радиус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атома↑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109728" lvl="1" indent="0" algn="just">
              <a:spcBef>
                <a:spcPts val="400"/>
              </a:spcBef>
              <a:buSzPct val="68000"/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) валентные возможности атома (возбужденное состояние и проявляемая валентность)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170252"/>
          </a:xfrm>
        </p:spPr>
        <p:txBody>
          <a:bodyPr>
            <a:normAutofit/>
          </a:bodyPr>
          <a:lstStyle/>
          <a:p>
            <a:r>
              <a:rPr lang="ru-RU" sz="3800" dirty="0" smtClean="0"/>
              <a:t>ХАРАКТЕРИСТИКА ЭЛЕМЕНТА</a:t>
            </a:r>
            <a:endParaRPr lang="ru-RU" sz="3800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50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69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4294967295"/>
          </p:nvPr>
        </p:nvSpPr>
        <p:spPr>
          <a:xfrm>
            <a:off x="226971" y="1481328"/>
            <a:ext cx="7770827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742950" indent="-742950">
              <a:buAutoNum type="arabicParenR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Селен </a:t>
            </a:r>
            <a:r>
              <a:rPr lang="ru-RU" dirty="0">
                <a:latin typeface="Arial" pitchFamily="34" charset="0"/>
                <a:cs typeface="Arial" pitchFamily="34" charset="0"/>
              </a:rPr>
              <a:t>  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34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79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Sе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Период </a:t>
            </a:r>
            <a:r>
              <a:rPr lang="ru-RU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4, </a:t>
            </a:r>
          </a:p>
          <a:p>
            <a:pPr marL="742950" indent="-74295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VI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группа, </a:t>
            </a:r>
          </a:p>
          <a:p>
            <a:pPr marL="742950" indent="-7429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главная подгруппа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z=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+34, 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=34,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n=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79 – 34 = 45,</a:t>
            </a:r>
          </a:p>
          <a:p>
            <a:pPr>
              <a:buNone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ē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=34,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Picture 4" descr="http://www.klass39.ru/wp-content/uploads/2014/10/001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689" y="1296177"/>
            <a:ext cx="7299333" cy="4658581"/>
          </a:xfrm>
          <a:prstGeom prst="rect">
            <a:avLst/>
          </a:prstGeom>
          <a:noFill/>
        </p:spPr>
      </p:pic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170252"/>
          </a:xfrm>
        </p:spPr>
        <p:txBody>
          <a:bodyPr>
            <a:normAutofit/>
          </a:bodyPr>
          <a:lstStyle/>
          <a:p>
            <a:r>
              <a:rPr lang="ru-RU" sz="3800" dirty="0" smtClean="0"/>
              <a:t>ХАРАКТЕРИСТИКА ЭЛЕМЕНТА</a:t>
            </a:r>
            <a:endParaRPr lang="ru-RU" sz="3800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50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69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531557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ru-RU" baseline="30000" dirty="0"/>
          </a:p>
          <a:p>
            <a:pPr>
              <a:buNone/>
            </a:pPr>
            <a:r>
              <a:rPr lang="en-US" baseline="30000" dirty="0" smtClean="0"/>
              <a:t>79</a:t>
            </a:r>
            <a:r>
              <a:rPr lang="en-US" baseline="-25000" dirty="0" smtClean="0"/>
              <a:t>34</a:t>
            </a:r>
            <a:r>
              <a:rPr lang="ru-RU" dirty="0" smtClean="0"/>
              <a:t>S</a:t>
            </a:r>
            <a:r>
              <a:rPr lang="en-US" dirty="0" smtClean="0"/>
              <a:t>e +34</a:t>
            </a:r>
            <a:r>
              <a:rPr lang="ru-RU" dirty="0"/>
              <a:t>   )   )   )   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/>
              <a:t>      </a:t>
            </a:r>
            <a:r>
              <a:rPr lang="en-US" dirty="0" smtClean="0"/>
              <a:t>           </a:t>
            </a:r>
            <a:endParaRPr lang="ru-RU" dirty="0" smtClean="0"/>
          </a:p>
          <a:p>
            <a:pPr marL="109728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2 </a:t>
            </a:r>
            <a:r>
              <a:rPr lang="ru-RU" dirty="0"/>
              <a:t>  8 </a:t>
            </a:r>
            <a:r>
              <a:rPr lang="en-US" dirty="0" smtClean="0"/>
              <a:t>18 </a:t>
            </a:r>
            <a:r>
              <a:rPr lang="ru-RU" dirty="0" smtClean="0"/>
              <a:t>6 </a:t>
            </a:r>
          </a:p>
          <a:p>
            <a:pPr marL="109728" indent="0">
              <a:buNone/>
            </a:pPr>
            <a:r>
              <a:rPr lang="ru-RU" dirty="0" smtClean="0"/>
              <a:t>неметалл </a:t>
            </a:r>
            <a:r>
              <a:rPr lang="ru-RU" dirty="0" err="1" smtClean="0"/>
              <a:t>р-элемент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б) по подуровням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r>
              <a:rPr lang="en-US" dirty="0" smtClean="0"/>
              <a:t>3s</a:t>
            </a:r>
            <a:r>
              <a:rPr lang="en-US" baseline="30000" dirty="0" smtClean="0"/>
              <a:t>2</a:t>
            </a:r>
            <a:r>
              <a:rPr lang="en-US" dirty="0" smtClean="0"/>
              <a:t>3p</a:t>
            </a:r>
            <a:r>
              <a:rPr lang="en-US" baseline="30000" dirty="0" smtClean="0"/>
              <a:t>6</a:t>
            </a:r>
            <a:r>
              <a:rPr lang="en-US" dirty="0" smtClean="0"/>
              <a:t>3d</a:t>
            </a:r>
            <a:r>
              <a:rPr lang="en-US" baseline="30000" dirty="0" smtClean="0"/>
              <a:t>10</a:t>
            </a:r>
            <a:r>
              <a:rPr lang="en-US" dirty="0" smtClean="0"/>
              <a:t>4s</a:t>
            </a:r>
            <a:r>
              <a:rPr lang="en-US" baseline="30000" dirty="0" smtClean="0"/>
              <a:t>2</a:t>
            </a:r>
            <a:r>
              <a:rPr lang="en-US" dirty="0" smtClean="0"/>
              <a:t>4p</a:t>
            </a:r>
            <a:r>
              <a:rPr lang="en-US" baseline="30000" dirty="0" smtClean="0"/>
              <a:t>4</a:t>
            </a:r>
            <a:endParaRPr lang="ru-RU" baseline="30000" dirty="0"/>
          </a:p>
          <a:p>
            <a:pPr>
              <a:buNone/>
            </a:pPr>
            <a:r>
              <a:rPr lang="ru-RU" dirty="0" smtClean="0"/>
              <a:t>     Аналоги: </a:t>
            </a:r>
            <a:r>
              <a:rPr lang="en-US" dirty="0" smtClean="0"/>
              <a:t>O, S, </a:t>
            </a:r>
            <a:r>
              <a:rPr lang="en-US" dirty="0" err="1" smtClean="0"/>
              <a:t>Te</a:t>
            </a:r>
            <a:r>
              <a:rPr lang="en-US" dirty="0" smtClean="0"/>
              <a:t>, Po</a:t>
            </a:r>
            <a:endParaRPr lang="ru-RU" dirty="0"/>
          </a:p>
          <a:p>
            <a:pPr>
              <a:buNone/>
            </a:pPr>
            <a:r>
              <a:rPr lang="ru-RU" dirty="0" smtClean="0"/>
              <a:t>в) по </a:t>
            </a:r>
            <a:r>
              <a:rPr lang="ru-RU" dirty="0" err="1" smtClean="0"/>
              <a:t>орбиталям</a:t>
            </a:r>
            <a:r>
              <a:rPr lang="ru-RU" dirty="0" smtClean="0"/>
              <a:t> - электронно-графическая формула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4" descr="http://www.klass39.ru/wp-content/uploads/2014/10/001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5429" y="1296177"/>
            <a:ext cx="5708593" cy="3643339"/>
          </a:xfrm>
          <a:prstGeom prst="rect">
            <a:avLst/>
          </a:prstGeom>
          <a:noFill/>
        </p:spPr>
      </p:pic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170252"/>
          </a:xfrm>
        </p:spPr>
        <p:txBody>
          <a:bodyPr>
            <a:normAutofit/>
          </a:bodyPr>
          <a:lstStyle/>
          <a:p>
            <a:r>
              <a:rPr lang="ru-RU" sz="3800" dirty="0" smtClean="0"/>
              <a:t>ХАРАКТЕРИСТИКА ЭЛЕМЕНТА</a:t>
            </a:r>
            <a:endParaRPr lang="ru-RU" sz="3800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50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69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lum brigh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17" y="1367616"/>
            <a:ext cx="9144000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170252"/>
          </a:xfrm>
        </p:spPr>
        <p:txBody>
          <a:bodyPr>
            <a:normAutofit/>
          </a:bodyPr>
          <a:lstStyle/>
          <a:p>
            <a:r>
              <a:rPr lang="ru-RU" sz="3800" dirty="0" smtClean="0"/>
              <a:t>ХАРАКТЕРИСТИКА ЭЛЕМЕНТА</a:t>
            </a:r>
            <a:endParaRPr lang="ru-RU" sz="3800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50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69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1"/>
          <p:cNvSpPr>
            <a:spLocks noGrp="1"/>
          </p:cNvSpPr>
          <p:nvPr>
            <p:ph idx="4294967295"/>
          </p:nvPr>
        </p:nvSpPr>
        <p:spPr>
          <a:xfrm>
            <a:off x="298409" y="1367616"/>
            <a:ext cx="11644394" cy="53578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4) Неметаллические </a:t>
            </a:r>
            <a:r>
              <a:rPr lang="ru-RU" sz="3500" dirty="0">
                <a:latin typeface="Arial" pitchFamily="34" charset="0"/>
                <a:cs typeface="Arial" pitchFamily="34" charset="0"/>
              </a:rPr>
              <a:t>свойства  у 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селена </a:t>
            </a:r>
            <a:r>
              <a:rPr lang="ru-RU" sz="3500" dirty="0">
                <a:latin typeface="Arial" pitchFamily="34" charset="0"/>
                <a:cs typeface="Arial" pitchFamily="34" charset="0"/>
              </a:rPr>
              <a:t> выражены сильнее, чем у  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теллура и мышьяка, </a:t>
            </a:r>
            <a:r>
              <a:rPr lang="ru-RU" sz="3500" dirty="0">
                <a:latin typeface="Arial" pitchFamily="34" charset="0"/>
                <a:cs typeface="Arial" pitchFamily="34" charset="0"/>
              </a:rPr>
              <a:t>но слабее, чем у  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серы и брома, </a:t>
            </a:r>
            <a:r>
              <a:rPr lang="ru-RU" sz="3500" dirty="0">
                <a:latin typeface="Arial" pitchFamily="34" charset="0"/>
                <a:cs typeface="Arial" pitchFamily="34" charset="0"/>
              </a:rPr>
              <a:t>что связано с 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изменением </a:t>
            </a:r>
            <a:r>
              <a:rPr lang="ru-RU" sz="3500" dirty="0">
                <a:latin typeface="Arial" pitchFamily="34" charset="0"/>
                <a:cs typeface="Arial" pitchFamily="34" charset="0"/>
              </a:rPr>
              <a:t>радиусов 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атомов.</a:t>
            </a:r>
            <a:endParaRPr lang="en-US" sz="3500" dirty="0" smtClean="0">
              <a:latin typeface="Arial" pitchFamily="34" charset="0"/>
              <a:cs typeface="Arial" pitchFamily="34" charset="0"/>
            </a:endParaRPr>
          </a:p>
          <a:p>
            <a:pPr marL="109728" indent="0" algn="ctr">
              <a:buNone/>
            </a:pPr>
            <a:r>
              <a:rPr lang="en-US" dirty="0" smtClean="0"/>
              <a:t>S </a:t>
            </a:r>
          </a:p>
          <a:p>
            <a:pPr marL="109728" indent="0" algn="ctr">
              <a:buNone/>
            </a:pPr>
            <a:r>
              <a:rPr lang="en-US" dirty="0" smtClean="0">
                <a:latin typeface="Calibri"/>
                <a:cs typeface="Calibri"/>
              </a:rPr>
              <a:t>↑</a:t>
            </a:r>
            <a:endParaRPr lang="en-US" dirty="0" smtClean="0"/>
          </a:p>
          <a:p>
            <a:pPr marL="109728" indent="0" algn="ctr">
              <a:buNone/>
            </a:pPr>
            <a:r>
              <a:rPr lang="en-US" dirty="0" smtClean="0"/>
              <a:t>As</a:t>
            </a:r>
            <a:r>
              <a:rPr lang="en-US" dirty="0" smtClean="0">
                <a:latin typeface="Calibri"/>
                <a:cs typeface="Calibri"/>
              </a:rPr>
              <a:t>→</a:t>
            </a:r>
            <a:r>
              <a:rPr lang="en-US" dirty="0" smtClean="0"/>
              <a:t> Se</a:t>
            </a:r>
            <a:r>
              <a:rPr lang="en-US" dirty="0">
                <a:latin typeface="Calibri"/>
                <a:cs typeface="Calibri"/>
              </a:rPr>
              <a:t>→</a:t>
            </a:r>
            <a:r>
              <a:rPr lang="en-US" dirty="0" smtClean="0"/>
              <a:t> Br</a:t>
            </a:r>
          </a:p>
          <a:p>
            <a:pPr marL="109728" indent="0" algn="ctr">
              <a:buNone/>
            </a:pPr>
            <a:r>
              <a:rPr lang="en-US" dirty="0" smtClean="0">
                <a:latin typeface="Calibri"/>
                <a:cs typeface="Calibri"/>
              </a:rPr>
              <a:t>↑</a:t>
            </a:r>
            <a:endParaRPr lang="en-US" dirty="0" smtClean="0"/>
          </a:p>
          <a:p>
            <a:pPr marL="109728" indent="0" algn="ctr">
              <a:buNone/>
            </a:pPr>
            <a:r>
              <a:rPr lang="en-US" dirty="0" smtClean="0"/>
              <a:t>               </a:t>
            </a:r>
            <a:r>
              <a:rPr lang="en-US" dirty="0" err="1" smtClean="0"/>
              <a:t>Te</a:t>
            </a:r>
            <a:r>
              <a:rPr lang="ru-RU" dirty="0" smtClean="0"/>
              <a:t> </a:t>
            </a:r>
            <a:r>
              <a:rPr lang="ru-RU" dirty="0"/>
              <a:t>             </a:t>
            </a:r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170252"/>
          </a:xfrm>
        </p:spPr>
        <p:txBody>
          <a:bodyPr>
            <a:normAutofit/>
          </a:bodyPr>
          <a:lstStyle/>
          <a:p>
            <a:r>
              <a:rPr lang="ru-RU" sz="3800" dirty="0" smtClean="0"/>
              <a:t>ХАРАКТЕРИСТИКА ЭЛЕМЕНТА</a:t>
            </a:r>
            <a:endParaRPr lang="ru-RU" sz="3800" dirty="0"/>
          </a:p>
        </p:txBody>
      </p:sp>
      <p:pic>
        <p:nvPicPr>
          <p:cNvPr id="11" name="Picture 4" descr="http://www.klass39.ru/wp-content/uploads/2014/10/001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285" y="3367880"/>
            <a:ext cx="4286280" cy="3214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84227" y="1224740"/>
            <a:ext cx="2288644" cy="1880450"/>
          </a:xfrm>
          <a:prstGeom prst="rect">
            <a:avLst/>
          </a:prstGeom>
          <a:noFill/>
          <a:ln>
            <a:noFill/>
          </a:ln>
        </p:spPr>
        <p:txBody>
          <a:bodyPr wrap="square" lIns="109664" tIns="54832" rIns="109664" bIns="54832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Se</a:t>
            </a:r>
            <a:endParaRPr lang="ru-RU" sz="115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409" y="2153434"/>
            <a:ext cx="1014148" cy="546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en-US" sz="2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+34</a:t>
            </a:r>
            <a:endParaRPr lang="ru-RU" sz="2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409" y="1510492"/>
            <a:ext cx="1014148" cy="546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en-US" sz="2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79</a:t>
            </a:r>
            <a:endParaRPr lang="ru-RU" sz="2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8200" y="858185"/>
            <a:ext cx="811318" cy="468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5" name="Дуга 14"/>
          <p:cNvSpPr/>
          <p:nvPr/>
        </p:nvSpPr>
        <p:spPr>
          <a:xfrm>
            <a:off x="2727301" y="1296178"/>
            <a:ext cx="709904" cy="1482319"/>
          </a:xfrm>
          <a:prstGeom prst="arc">
            <a:avLst>
              <a:gd name="adj1" fmla="val 16602595"/>
              <a:gd name="adj2" fmla="val 5240682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09664" tIns="54832" rIns="109664" bIns="54832" rtlCol="0" anchor="ctr"/>
          <a:lstStyle/>
          <a:p>
            <a:pPr algn="ctr"/>
            <a:endParaRPr lang="ru-RU" dirty="0"/>
          </a:p>
        </p:txBody>
      </p:sp>
      <p:sp>
        <p:nvSpPr>
          <p:cNvPr id="16" name="Дуга 15"/>
          <p:cNvSpPr/>
          <p:nvPr/>
        </p:nvSpPr>
        <p:spPr>
          <a:xfrm>
            <a:off x="3298805" y="1296178"/>
            <a:ext cx="709904" cy="1482319"/>
          </a:xfrm>
          <a:prstGeom prst="arc">
            <a:avLst>
              <a:gd name="adj1" fmla="val 16602595"/>
              <a:gd name="adj2" fmla="val 5240682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>
            <a:off x="3870309" y="1296178"/>
            <a:ext cx="709904" cy="1482319"/>
          </a:xfrm>
          <a:prstGeom prst="arc">
            <a:avLst>
              <a:gd name="adj1" fmla="val 16602595"/>
              <a:gd name="adj2" fmla="val 5240682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98739" y="2867814"/>
            <a:ext cx="811318" cy="468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en-US" sz="2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41813" y="2867814"/>
            <a:ext cx="811318" cy="468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41681" y="2867814"/>
            <a:ext cx="811318" cy="468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en-US" sz="2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74984" y="858185"/>
            <a:ext cx="1825466" cy="546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74984" y="1794386"/>
            <a:ext cx="1825466" cy="546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76399" y="1326286"/>
            <a:ext cx="1825466" cy="546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504694" y="3198689"/>
            <a:ext cx="709904" cy="4681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794791" y="3198689"/>
            <a:ext cx="709904" cy="4681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084887" y="3198689"/>
            <a:ext cx="709904" cy="4681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374984" y="3588773"/>
            <a:ext cx="709904" cy="4681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347297" y="3953106"/>
            <a:ext cx="1002990" cy="468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ru-RU" b="1" baseline="30000" dirty="0" smtClean="0">
                <a:solidFill>
                  <a:schemeClr val="tx1"/>
                </a:solidFill>
                <a:latin typeface="Verdana" pitchFamily="34" charset="0"/>
              </a:rPr>
              <a:t>                             </a:t>
            </a:r>
            <a:endParaRPr lang="ru-RU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880668" y="3510756"/>
            <a:ext cx="912733" cy="546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 sz="2900" b="1" baseline="30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267990" y="3112088"/>
            <a:ext cx="912733" cy="546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en-US" sz="2900" b="1" dirty="0" smtClean="0">
                <a:solidFill>
                  <a:schemeClr val="tx1"/>
                </a:solidFill>
                <a:latin typeface="Comic Sans MS" pitchFamily="66" charset="0"/>
              </a:rPr>
              <a:t>4s</a:t>
            </a:r>
            <a:r>
              <a:rPr lang="en-US" sz="2900" b="1" baseline="30000" dirty="0" smtClean="0">
                <a:solidFill>
                  <a:schemeClr val="tx1"/>
                </a:solidFill>
                <a:latin typeface="Comic Sans MS" pitchFamily="66" charset="0"/>
              </a:rPr>
              <a:t>2</a:t>
            </a:r>
            <a:endParaRPr lang="ru-RU" sz="2900" b="1" baseline="30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659901" y="2699783"/>
            <a:ext cx="912733" cy="546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en-US" sz="2900" b="1" dirty="0" smtClean="0">
                <a:solidFill>
                  <a:schemeClr val="tx1"/>
                </a:solidFill>
                <a:latin typeface="Comic Sans MS" pitchFamily="66" charset="0"/>
              </a:rPr>
              <a:t>4p</a:t>
            </a:r>
            <a:r>
              <a:rPr lang="en-US" sz="2900" b="1" baseline="30000" dirty="0" smtClean="0">
                <a:solidFill>
                  <a:schemeClr val="tx1"/>
                </a:solidFill>
                <a:latin typeface="Comic Sans MS" pitchFamily="66" charset="0"/>
              </a:rPr>
              <a:t>4</a:t>
            </a:r>
            <a:endParaRPr lang="ru-RU" sz="2900" b="1" baseline="30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1054212" y="2808605"/>
            <a:ext cx="709904" cy="4681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0344309" y="2808605"/>
            <a:ext cx="709904" cy="4681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9634405" y="2808605"/>
            <a:ext cx="709904" cy="4681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924501" y="2808605"/>
            <a:ext cx="709904" cy="4681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214598" y="2808605"/>
            <a:ext cx="709904" cy="4681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9534971" y="2331159"/>
            <a:ext cx="912733" cy="546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en-US" sz="2900" b="1" dirty="0" smtClean="0">
                <a:solidFill>
                  <a:schemeClr val="tx1"/>
                </a:solidFill>
                <a:latin typeface="Comic Sans MS" pitchFamily="66" charset="0"/>
              </a:rPr>
              <a:t>4d</a:t>
            </a:r>
            <a:r>
              <a:rPr lang="en-US" sz="2900" b="1" baseline="30000" dirty="0" smtClean="0">
                <a:solidFill>
                  <a:schemeClr val="tx1"/>
                </a:solidFill>
                <a:latin typeface="Comic Sans MS" pitchFamily="66" charset="0"/>
              </a:rPr>
              <a:t>0</a:t>
            </a:r>
            <a:endParaRPr lang="ru-RU" sz="2900" b="1" baseline="30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95" name="Прямая со стрелкой 94"/>
          <p:cNvCxnSpPr/>
          <p:nvPr/>
        </p:nvCxnSpPr>
        <p:spPr>
          <a:xfrm rot="5400000">
            <a:off x="6456662" y="3422367"/>
            <a:ext cx="312067" cy="211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rot="5400000">
            <a:off x="5730109" y="3849714"/>
            <a:ext cx="312067" cy="211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rot="16200000">
            <a:off x="5422837" y="3821767"/>
            <a:ext cx="312067" cy="211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rot="16200000">
            <a:off x="6169069" y="3409559"/>
            <a:ext cx="312067" cy="211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rot="16200000">
            <a:off x="7569059" y="3427582"/>
            <a:ext cx="312067" cy="211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rot="16200000">
            <a:off x="6898284" y="3427825"/>
            <a:ext cx="312067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рямоугольник 105"/>
          <p:cNvSpPr/>
          <p:nvPr/>
        </p:nvSpPr>
        <p:spPr>
          <a:xfrm>
            <a:off x="226971" y="5796772"/>
            <a:ext cx="4507379" cy="737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ru-RU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Краткая </a:t>
            </a:r>
            <a:endParaRPr lang="en-US" sz="2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электронная запись-</a:t>
            </a:r>
            <a:endParaRPr lang="ru-RU" sz="2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549518" y="4681009"/>
            <a:ext cx="6389132" cy="780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Валентные возможности-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IV, VI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584689" y="6038744"/>
            <a:ext cx="7003628" cy="982769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r>
              <a:rPr lang="ru-RU" sz="3400" b="1" dirty="0" smtClean="0">
                <a:solidFill>
                  <a:srgbClr val="793905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400" b="1" dirty="0" smtClean="0">
                <a:solidFill>
                  <a:srgbClr val="793905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400" b="1" baseline="30000" dirty="0" smtClean="0">
                <a:solidFill>
                  <a:srgbClr val="793905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400" b="1" dirty="0" smtClean="0">
                <a:solidFill>
                  <a:srgbClr val="793905"/>
                </a:solidFill>
                <a:latin typeface="Arial" pitchFamily="34" charset="0"/>
                <a:cs typeface="Arial" pitchFamily="34" charset="0"/>
              </a:rPr>
              <a:t> 2s</a:t>
            </a:r>
            <a:r>
              <a:rPr lang="en-US" sz="3400" b="1" baseline="30000" dirty="0" smtClean="0">
                <a:solidFill>
                  <a:srgbClr val="793905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400" b="1" dirty="0" smtClean="0">
                <a:solidFill>
                  <a:srgbClr val="793905"/>
                </a:solidFill>
                <a:latin typeface="Arial" pitchFamily="34" charset="0"/>
                <a:cs typeface="Arial" pitchFamily="34" charset="0"/>
              </a:rPr>
              <a:t>2p</a:t>
            </a:r>
            <a:r>
              <a:rPr lang="en-US" sz="3400" b="1" baseline="30000" dirty="0" smtClean="0">
                <a:solidFill>
                  <a:srgbClr val="793905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400" b="1" dirty="0" smtClean="0">
                <a:solidFill>
                  <a:srgbClr val="793905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en-US" sz="3400" b="1" baseline="30000" dirty="0" smtClean="0">
                <a:solidFill>
                  <a:srgbClr val="793905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400" b="1" dirty="0" smtClean="0">
                <a:solidFill>
                  <a:srgbClr val="793905"/>
                </a:solidFill>
                <a:latin typeface="Arial" pitchFamily="34" charset="0"/>
                <a:cs typeface="Arial" pitchFamily="34" charset="0"/>
              </a:rPr>
              <a:t>3p</a:t>
            </a:r>
            <a:r>
              <a:rPr lang="en-US" sz="3400" b="1" baseline="30000" dirty="0" smtClean="0">
                <a:solidFill>
                  <a:srgbClr val="793905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400" b="1" dirty="0" smtClean="0">
                <a:solidFill>
                  <a:srgbClr val="793905"/>
                </a:solidFill>
                <a:latin typeface="Arial" pitchFamily="34" charset="0"/>
                <a:cs typeface="Arial" pitchFamily="34" charset="0"/>
              </a:rPr>
              <a:t>3d</a:t>
            </a:r>
            <a:r>
              <a:rPr lang="en-US" sz="3400" b="1" baseline="30000" dirty="0" smtClean="0">
                <a:solidFill>
                  <a:srgbClr val="793905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3400" b="1" dirty="0" smtClean="0">
                <a:solidFill>
                  <a:srgbClr val="793905"/>
                </a:solidFill>
                <a:latin typeface="Arial" pitchFamily="34" charset="0"/>
                <a:cs typeface="Arial" pitchFamily="34" charset="0"/>
              </a:rPr>
              <a:t>4s</a:t>
            </a:r>
            <a:r>
              <a:rPr lang="en-US" sz="3400" b="1" baseline="30000" dirty="0" smtClean="0">
                <a:solidFill>
                  <a:srgbClr val="793905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400" b="1" dirty="0" smtClean="0">
                <a:solidFill>
                  <a:srgbClr val="793905"/>
                </a:solidFill>
                <a:latin typeface="Arial" pitchFamily="34" charset="0"/>
                <a:cs typeface="Arial" pitchFamily="34" charset="0"/>
              </a:rPr>
              <a:t>4p</a:t>
            </a:r>
            <a:r>
              <a:rPr lang="en-US" sz="3400" b="1" baseline="30000" dirty="0" smtClean="0">
                <a:solidFill>
                  <a:srgbClr val="793905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400" b="1" baseline="30000" dirty="0">
              <a:solidFill>
                <a:srgbClr val="793905"/>
              </a:solidFill>
              <a:latin typeface="Arial" pitchFamily="34" charset="0"/>
              <a:cs typeface="Arial" pitchFamily="34" charset="0"/>
            </a:endParaRPr>
          </a:p>
          <a:p>
            <a:endParaRPr lang="ru-RU" sz="3400" b="1" baseline="30000" dirty="0" smtClean="0">
              <a:solidFill>
                <a:srgbClr val="79390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Дуга 54"/>
          <p:cNvSpPr/>
          <p:nvPr/>
        </p:nvSpPr>
        <p:spPr>
          <a:xfrm>
            <a:off x="4298937" y="1296178"/>
            <a:ext cx="912733" cy="1482319"/>
          </a:xfrm>
          <a:prstGeom prst="arc">
            <a:avLst>
              <a:gd name="adj1" fmla="val 16602595"/>
              <a:gd name="adj2" fmla="val 5240682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013185" y="2867814"/>
            <a:ext cx="811318" cy="468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en-US" sz="2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ru-RU" sz="2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bject 2"/>
          <p:cNvSpPr>
            <a:spLocks/>
          </p:cNvSpPr>
          <p:nvPr/>
        </p:nvSpPr>
        <p:spPr bwMode="auto">
          <a:xfrm>
            <a:off x="0" y="0"/>
            <a:ext cx="12169775" cy="1010426"/>
          </a:xfrm>
          <a:custGeom>
            <a:avLst/>
            <a:gdLst>
              <a:gd name="T0" fmla="*/ 0 w 5650865"/>
              <a:gd name="T1" fmla="*/ 0 h 429259"/>
              <a:gd name="T2" fmla="*/ 5650865 w 5650865"/>
              <a:gd name="T3" fmla="*/ 429259 h 429259"/>
            </a:gdLst>
            <a:ahLst/>
            <a:cxnLst/>
            <a:rect l="T0" t="T1" r="T2" b="T3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endParaRPr lang="uz-Cyrl-UZ" altLang="ru-RU" sz="3600" b="1" dirty="0">
              <a:solidFill>
                <a:schemeClr val="bg1"/>
              </a:solidFill>
            </a:endParaRPr>
          </a:p>
        </p:txBody>
      </p:sp>
      <p:sp>
        <p:nvSpPr>
          <p:cNvPr id="42" name="Заголовок 7"/>
          <p:cNvSpPr txBox="1">
            <a:spLocks/>
          </p:cNvSpPr>
          <p:nvPr/>
        </p:nvSpPr>
        <p:spPr>
          <a:xfrm>
            <a:off x="0" y="0"/>
            <a:ext cx="12169775" cy="11702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10965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ХАРАКТЕРИСТИКА ЭЛЕМЕНТА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564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6 0.00926 L 0.00139 0.11435 C 0.029 0.11806 0.13073 0.11806 0.16302 0.11435 C 0.16302 0.04444 0.16493 -0.01644 0.16493 -0.07083 " pathEditMode="relative" rAng="0" ptsTypes="FtfF">
                                      <p:cBhvr>
                                        <p:cTn id="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1134 L -5.55556E-7 0.04884 L 0.28281 0.04884 C 0.28281 0.00069 0.28108 -0.07153 0.28108 -0.12894 " pathEditMode="relative" rAng="0" ptsTypes="FAfF">
                                      <p:cBhvr>
                                        <p:cTn id="12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0" y="-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70705" y="3867946"/>
            <a:ext cx="928694" cy="357190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50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69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://www.klass39.ru/wp-content/uploads/2014/10/001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7" y="1224740"/>
            <a:ext cx="5929354" cy="407196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26971" y="1367616"/>
            <a:ext cx="60833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Наивысший оксид имеет формулу: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ЕО</a:t>
            </a:r>
            <a:r>
              <a:rPr lang="ru-RU" sz="3200" baseline="-25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Водородное соединение соответствует формуле: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3200" baseline="-25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170252"/>
          </a:xfrm>
        </p:spPr>
        <p:txBody>
          <a:bodyPr>
            <a:normAutofit/>
          </a:bodyPr>
          <a:lstStyle/>
          <a:p>
            <a:r>
              <a:rPr lang="ru-RU" sz="3800" dirty="0" smtClean="0"/>
              <a:t>ХАРАКТЕРИСТИКА ЭЛЕМЕНТА</a:t>
            </a:r>
            <a:endParaRPr lang="ru-RU" sz="3800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8" name="AutoShape 16"/>
          <p:cNvSpPr>
            <a:spLocks noChangeArrowheads="1"/>
          </p:cNvSpPr>
          <p:nvPr/>
        </p:nvSpPr>
        <p:spPr bwMode="auto">
          <a:xfrm>
            <a:off x="4441813" y="4796640"/>
            <a:ext cx="731841" cy="642942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021" name="AutoShape 29"/>
          <p:cNvSpPr>
            <a:spLocks noChangeArrowheads="1"/>
          </p:cNvSpPr>
          <p:nvPr/>
        </p:nvSpPr>
        <p:spPr bwMode="auto">
          <a:xfrm>
            <a:off x="869913" y="4868078"/>
            <a:ext cx="700090" cy="500066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50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69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26971" y="1296178"/>
          <a:ext cx="7643866" cy="5378269"/>
        </p:xfrm>
        <a:graphic>
          <a:graphicData uri="http://schemas.openxmlformats.org/drawingml/2006/table">
            <a:tbl>
              <a:tblPr/>
              <a:tblGrid>
                <a:gridCol w="357190"/>
                <a:gridCol w="3571900"/>
                <a:gridCol w="3714776"/>
              </a:tblGrid>
              <a:tr h="520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Mg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 магний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</a:t>
                      </a:r>
                      <a:r>
                        <a:rPr lang="ru-RU" sz="2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  сера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№12   </a:t>
                      </a:r>
                      <a:r>
                        <a:rPr lang="ru-RU" sz="28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</a:t>
                      </a:r>
                      <a:r>
                        <a:rPr lang="ru-RU" sz="2800" b="1" baseline="-25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Mg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= 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№16  </a:t>
                      </a:r>
                      <a:r>
                        <a:rPr lang="ru-RU" sz="2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</a:t>
                      </a:r>
                      <a:r>
                        <a:rPr lang="ru-RU" sz="2800" b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</a:t>
                      </a:r>
                      <a:r>
                        <a:rPr lang="ru-RU" sz="2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2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</a:t>
                      </a:r>
                      <a:r>
                        <a:rPr lang="ru-RU" sz="2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= 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период, </a:t>
                      </a:r>
                      <a:r>
                        <a:rPr lang="en-US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группа, главная подгруппа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период,</a:t>
                      </a:r>
                      <a:r>
                        <a:rPr lang="en-US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группа, главная подгруппа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+12 , </a:t>
                      </a:r>
                      <a:r>
                        <a:rPr lang="ru-RU" sz="2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12, </a:t>
                      </a:r>
                      <a:r>
                        <a:rPr lang="ru-RU" sz="2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ē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12, </a:t>
                      </a: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</a:t>
                      </a:r>
                      <a:r>
                        <a:rPr lang="ru-RU" sz="28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+16 , </a:t>
                      </a:r>
                      <a:r>
                        <a:rPr lang="ru-RU" sz="2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16, </a:t>
                      </a:r>
                      <a:r>
                        <a:rPr lang="ru-RU" sz="2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ē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16,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</a:t>
                      </a:r>
                      <a:r>
                        <a:rPr lang="ru-RU" sz="2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 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неме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8" name="Picture 4" descr="http://www.klass39.ru/wp-content/uploads/2014/10/001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0837" y="1153302"/>
            <a:ext cx="4214842" cy="3386928"/>
          </a:xfrm>
          <a:prstGeom prst="rect">
            <a:avLst/>
          </a:prstGeom>
          <a:noFill/>
        </p:spPr>
      </p:pic>
      <p:sp>
        <p:nvSpPr>
          <p:cNvPr id="40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170252"/>
          </a:xfrm>
        </p:spPr>
        <p:txBody>
          <a:bodyPr>
            <a:normAutofit/>
          </a:bodyPr>
          <a:lstStyle/>
          <a:p>
            <a:r>
              <a:rPr lang="ru-RU" sz="3800" dirty="0" smtClean="0"/>
              <a:t>ХАРАКТЕРИСТИКА ЭЛЕМЕНТА</a:t>
            </a:r>
            <a:endParaRPr lang="ru-RU" sz="3800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50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69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://www.klass39.ru/wp-content/uploads/2014/10/001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3171" y="1224740"/>
            <a:ext cx="4681069" cy="3214710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26971" y="1296178"/>
          <a:ext cx="7072362" cy="5547360"/>
        </p:xfrm>
        <a:graphic>
          <a:graphicData uri="http://schemas.openxmlformats.org/drawingml/2006/table">
            <a:tbl>
              <a:tblPr/>
              <a:tblGrid>
                <a:gridCol w="607720"/>
                <a:gridCol w="3159463"/>
                <a:gridCol w="3305179"/>
              </a:tblGrid>
              <a:tr h="1518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+12   ) ) </a:t>
                      </a: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2 8  2  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1s</a:t>
                      </a:r>
                      <a:r>
                        <a:rPr lang="ru-RU" sz="2800" baseline="30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2s</a:t>
                      </a:r>
                      <a:r>
                        <a:rPr lang="ru-RU" sz="2800" baseline="30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ru-RU" sz="2800" baseline="30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3s</a:t>
                      </a:r>
                      <a:r>
                        <a:rPr lang="ru-RU" sz="2800" baseline="30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28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ru-RU" sz="2800" baseline="30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r>
                        <a:rPr lang="ru-RU" sz="28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r>
                        <a:rPr lang="ru-RU" sz="2800" baseline="30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28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3s</a:t>
                      </a:r>
                      <a:r>
                        <a:rPr lang="ru-RU" sz="2800" baseline="30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       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+16   ) ) </a:t>
                      </a: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2 8  </a:t>
                      </a:r>
                      <a:r>
                        <a:rPr lang="ru-RU" sz="28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1s</a:t>
                      </a:r>
                      <a:r>
                        <a:rPr lang="ru-RU" sz="2800" baseline="30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2s</a:t>
                      </a:r>
                      <a:r>
                        <a:rPr lang="ru-RU" sz="2800" baseline="30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ru-RU" sz="2800" baseline="30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3s</a:t>
                      </a:r>
                      <a:r>
                        <a:rPr lang="ru-RU" sz="2800" baseline="30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28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3</a:t>
                      </a: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ru-RU" sz="2800" baseline="30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ru-RU" sz="28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3</a:t>
                      </a: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r>
                        <a:rPr lang="ru-RU" sz="2800" baseline="30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baseline="300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baseline="300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baseline="300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3s</a:t>
                      </a:r>
                      <a:r>
                        <a:rPr lang="ru-RU" sz="2800" baseline="30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28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3</a:t>
                      </a: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ru-RU" sz="2800" baseline="30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Mg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 – основной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Mg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(ОН)</a:t>
                      </a:r>
                      <a:r>
                        <a:rPr lang="ru-RU" sz="2800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 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  <a:sym typeface="Wingdings"/>
                        </a:rPr>
                        <a:t>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основание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</a:t>
                      </a:r>
                      <a:r>
                        <a:rPr lang="ru-RU" sz="2800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</a:t>
                      </a: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кислотный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</a:t>
                      </a:r>
                      <a:r>
                        <a:rPr lang="ru-RU" sz="2800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</a:t>
                      </a:r>
                      <a:r>
                        <a:rPr lang="ru-RU" sz="2800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– серная (сильная</a:t>
                      </a: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3s</a:t>
                      </a:r>
                      <a:r>
                        <a:rPr lang="ru-RU" sz="2800" baseline="30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28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3</a:t>
                      </a: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ru-RU" sz="2800" baseline="30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---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</a:t>
                      </a:r>
                      <a:r>
                        <a:rPr lang="ru-RU" sz="2800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</a:t>
                      </a:r>
                      <a:r>
                        <a:rPr lang="ru-RU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 сероводород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7069" name="Group 29"/>
          <p:cNvGrpSpPr>
            <a:grpSpLocks/>
          </p:cNvGrpSpPr>
          <p:nvPr/>
        </p:nvGrpSpPr>
        <p:grpSpPr bwMode="auto">
          <a:xfrm>
            <a:off x="1012789" y="3082128"/>
            <a:ext cx="2857520" cy="714380"/>
            <a:chOff x="2051" y="12470"/>
            <a:chExt cx="2430" cy="531"/>
          </a:xfrm>
        </p:grpSpPr>
        <p:sp>
          <p:nvSpPr>
            <p:cNvPr id="87070" name="Rectangle 30"/>
            <p:cNvSpPr>
              <a:spLocks noChangeArrowheads="1"/>
            </p:cNvSpPr>
            <p:nvPr/>
          </p:nvSpPr>
          <p:spPr bwMode="auto">
            <a:xfrm>
              <a:off x="2051" y="12716"/>
              <a:ext cx="270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71" name="Rectangle 31"/>
            <p:cNvSpPr>
              <a:spLocks noChangeArrowheads="1"/>
            </p:cNvSpPr>
            <p:nvPr/>
          </p:nvSpPr>
          <p:spPr bwMode="auto">
            <a:xfrm>
              <a:off x="2321" y="12554"/>
              <a:ext cx="270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72" name="Rectangle 32"/>
            <p:cNvSpPr>
              <a:spLocks noChangeArrowheads="1"/>
            </p:cNvSpPr>
            <p:nvPr/>
          </p:nvSpPr>
          <p:spPr bwMode="auto">
            <a:xfrm>
              <a:off x="2591" y="12554"/>
              <a:ext cx="270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73" name="Rectangle 33"/>
            <p:cNvSpPr>
              <a:spLocks noChangeArrowheads="1"/>
            </p:cNvSpPr>
            <p:nvPr/>
          </p:nvSpPr>
          <p:spPr bwMode="auto">
            <a:xfrm>
              <a:off x="2861" y="12554"/>
              <a:ext cx="270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74" name="Rectangle 34"/>
            <p:cNvSpPr>
              <a:spLocks noChangeArrowheads="1"/>
            </p:cNvSpPr>
            <p:nvPr/>
          </p:nvSpPr>
          <p:spPr bwMode="auto">
            <a:xfrm>
              <a:off x="3131" y="12470"/>
              <a:ext cx="270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75" name="Rectangle 35"/>
            <p:cNvSpPr>
              <a:spLocks noChangeArrowheads="1"/>
            </p:cNvSpPr>
            <p:nvPr/>
          </p:nvSpPr>
          <p:spPr bwMode="auto">
            <a:xfrm>
              <a:off x="3401" y="12470"/>
              <a:ext cx="270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76" name="Rectangle 36"/>
            <p:cNvSpPr>
              <a:spLocks noChangeArrowheads="1"/>
            </p:cNvSpPr>
            <p:nvPr/>
          </p:nvSpPr>
          <p:spPr bwMode="auto">
            <a:xfrm>
              <a:off x="3671" y="12470"/>
              <a:ext cx="270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77" name="Rectangle 37"/>
            <p:cNvSpPr>
              <a:spLocks noChangeArrowheads="1"/>
            </p:cNvSpPr>
            <p:nvPr/>
          </p:nvSpPr>
          <p:spPr bwMode="auto">
            <a:xfrm>
              <a:off x="3941" y="12470"/>
              <a:ext cx="270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78" name="Rectangle 38"/>
            <p:cNvSpPr>
              <a:spLocks noChangeArrowheads="1"/>
            </p:cNvSpPr>
            <p:nvPr/>
          </p:nvSpPr>
          <p:spPr bwMode="auto">
            <a:xfrm>
              <a:off x="4211" y="12470"/>
              <a:ext cx="270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87079" name="AutoShape 39"/>
            <p:cNvCxnSpPr>
              <a:cxnSpLocks noChangeShapeType="1"/>
            </p:cNvCxnSpPr>
            <p:nvPr/>
          </p:nvCxnSpPr>
          <p:spPr bwMode="auto">
            <a:xfrm flipV="1">
              <a:off x="2126" y="12716"/>
              <a:ext cx="1" cy="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7080" name="AutoShape 40"/>
            <p:cNvCxnSpPr>
              <a:cxnSpLocks noChangeShapeType="1"/>
            </p:cNvCxnSpPr>
            <p:nvPr/>
          </p:nvCxnSpPr>
          <p:spPr bwMode="auto">
            <a:xfrm>
              <a:off x="2231" y="12716"/>
              <a:ext cx="0" cy="2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76" name="Group 29"/>
          <p:cNvGrpSpPr>
            <a:grpSpLocks/>
          </p:cNvGrpSpPr>
          <p:nvPr/>
        </p:nvGrpSpPr>
        <p:grpSpPr bwMode="auto">
          <a:xfrm>
            <a:off x="4084623" y="3010690"/>
            <a:ext cx="2857520" cy="714380"/>
            <a:chOff x="2051" y="12470"/>
            <a:chExt cx="2430" cy="531"/>
          </a:xfrm>
        </p:grpSpPr>
        <p:sp>
          <p:nvSpPr>
            <p:cNvPr id="77" name="Rectangle 30"/>
            <p:cNvSpPr>
              <a:spLocks noChangeArrowheads="1"/>
            </p:cNvSpPr>
            <p:nvPr/>
          </p:nvSpPr>
          <p:spPr bwMode="auto">
            <a:xfrm>
              <a:off x="2051" y="12716"/>
              <a:ext cx="270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31"/>
            <p:cNvSpPr>
              <a:spLocks noChangeArrowheads="1"/>
            </p:cNvSpPr>
            <p:nvPr/>
          </p:nvSpPr>
          <p:spPr bwMode="auto">
            <a:xfrm>
              <a:off x="2321" y="12554"/>
              <a:ext cx="270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2591" y="12554"/>
              <a:ext cx="270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33"/>
            <p:cNvSpPr>
              <a:spLocks noChangeArrowheads="1"/>
            </p:cNvSpPr>
            <p:nvPr/>
          </p:nvSpPr>
          <p:spPr bwMode="auto">
            <a:xfrm>
              <a:off x="2861" y="12554"/>
              <a:ext cx="270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34"/>
            <p:cNvSpPr>
              <a:spLocks noChangeArrowheads="1"/>
            </p:cNvSpPr>
            <p:nvPr/>
          </p:nvSpPr>
          <p:spPr bwMode="auto">
            <a:xfrm>
              <a:off x="3131" y="12470"/>
              <a:ext cx="270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35"/>
            <p:cNvSpPr>
              <a:spLocks noChangeArrowheads="1"/>
            </p:cNvSpPr>
            <p:nvPr/>
          </p:nvSpPr>
          <p:spPr bwMode="auto">
            <a:xfrm>
              <a:off x="3401" y="12470"/>
              <a:ext cx="270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36"/>
            <p:cNvSpPr>
              <a:spLocks noChangeArrowheads="1"/>
            </p:cNvSpPr>
            <p:nvPr/>
          </p:nvSpPr>
          <p:spPr bwMode="auto">
            <a:xfrm>
              <a:off x="3671" y="12470"/>
              <a:ext cx="270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37"/>
            <p:cNvSpPr>
              <a:spLocks noChangeArrowheads="1"/>
            </p:cNvSpPr>
            <p:nvPr/>
          </p:nvSpPr>
          <p:spPr bwMode="auto">
            <a:xfrm>
              <a:off x="3941" y="12470"/>
              <a:ext cx="270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38"/>
            <p:cNvSpPr>
              <a:spLocks noChangeArrowheads="1"/>
            </p:cNvSpPr>
            <p:nvPr/>
          </p:nvSpPr>
          <p:spPr bwMode="auto">
            <a:xfrm>
              <a:off x="4211" y="12470"/>
              <a:ext cx="270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86" name="AutoShape 39"/>
            <p:cNvCxnSpPr>
              <a:cxnSpLocks noChangeShapeType="1"/>
            </p:cNvCxnSpPr>
            <p:nvPr/>
          </p:nvCxnSpPr>
          <p:spPr bwMode="auto">
            <a:xfrm flipV="1">
              <a:off x="2126" y="12716"/>
              <a:ext cx="1" cy="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7" name="AutoShape 40"/>
            <p:cNvCxnSpPr>
              <a:cxnSpLocks noChangeShapeType="1"/>
            </p:cNvCxnSpPr>
            <p:nvPr/>
          </p:nvCxnSpPr>
          <p:spPr bwMode="auto">
            <a:xfrm>
              <a:off x="2231" y="12716"/>
              <a:ext cx="0" cy="2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89" name="Прямая со стрелкой 88"/>
          <p:cNvCxnSpPr>
            <a:stCxn id="78" idx="2"/>
            <a:endCxn id="78" idx="0"/>
          </p:cNvCxnSpPr>
          <p:nvPr/>
        </p:nvCxnSpPr>
        <p:spPr>
          <a:xfrm rot="5400000" flipH="1">
            <a:off x="4395398" y="3289177"/>
            <a:ext cx="3309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rot="5400000" flipH="1">
            <a:off x="4705757" y="3318250"/>
            <a:ext cx="3309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rot="5400000" flipH="1">
            <a:off x="4991509" y="3318250"/>
            <a:ext cx="3309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rot="16200000" flipH="1">
            <a:off x="4491443" y="3318250"/>
            <a:ext cx="3309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170252"/>
          </a:xfrm>
        </p:spPr>
        <p:txBody>
          <a:bodyPr>
            <a:normAutofit/>
          </a:bodyPr>
          <a:lstStyle/>
          <a:p>
            <a:r>
              <a:rPr lang="ru-RU" sz="3800" dirty="0" smtClean="0"/>
              <a:t>ХАРАКТЕРИСТИКА ЭЛЕМЕНТА</a:t>
            </a:r>
            <a:endParaRPr lang="ru-RU" sz="3800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50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69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298409" y="1367616"/>
          <a:ext cx="11644393" cy="501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644"/>
                <a:gridCol w="5013553"/>
                <a:gridCol w="2911098"/>
                <a:gridCol w="2911098"/>
              </a:tblGrid>
              <a:tr h="452873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Формы существования химического элемента и их свойства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Изменения свойств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3505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В главных подгруппах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В периодах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522622">
                <a:tc rowSpan="5">
                  <a:txBody>
                    <a:bodyPr/>
                    <a:lstStyle/>
                    <a:p>
                      <a:r>
                        <a:rPr lang="ru-RU" sz="2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  <a:p>
                      <a:r>
                        <a:rPr lang="ru-RU" sz="2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</a:p>
                    <a:p>
                      <a:r>
                        <a:rPr lang="ru-RU" sz="2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</a:p>
                    <a:p>
                      <a:r>
                        <a:rPr lang="ru-RU" sz="2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</a:p>
                    <a:p>
                      <a:r>
                        <a:rPr lang="ru-RU" sz="2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</a:p>
                    <a:p>
                      <a:endParaRPr lang="ru-RU" sz="2600" dirty="0"/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Заряд ядра</a:t>
                      </a:r>
                      <a:r>
                        <a:rPr lang="en-US" sz="2600" dirty="0" smtClean="0">
                          <a:latin typeface="Arial" pitchFamily="34" charset="0"/>
                          <a:cs typeface="Arial" pitchFamily="34" charset="0"/>
                        </a:rPr>
                        <a:t>   Z</a:t>
                      </a:r>
                      <a:endParaRPr lang="ru-RU" sz="2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8134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Число</a:t>
                      </a:r>
                      <a:r>
                        <a:rPr lang="ru-RU" sz="2600" baseline="0" dirty="0" smtClean="0">
                          <a:latin typeface="Arial" pitchFamily="34" charset="0"/>
                          <a:cs typeface="Arial" pitchFamily="34" charset="0"/>
                        </a:rPr>
                        <a:t> заполненных энергетических уровней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8134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Число электронов на внешнем уровне </a:t>
                      </a:r>
                      <a:r>
                        <a:rPr lang="en-US" sz="2600" dirty="0" smtClean="0">
                          <a:latin typeface="Arial" pitchFamily="34" charset="0"/>
                          <a:cs typeface="Arial" pitchFamily="34" charset="0"/>
                        </a:rPr>
                        <a:t>   (Ne)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6331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Радиус атома </a:t>
                      </a:r>
                      <a:r>
                        <a:rPr lang="en-US" sz="2600" dirty="0" smtClean="0">
                          <a:latin typeface="Arial" pitchFamily="34" charset="0"/>
                          <a:cs typeface="Arial" pitchFamily="34" charset="0"/>
                        </a:rPr>
                        <a:t>  Ra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4528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Металлические</a:t>
                      </a:r>
                      <a:r>
                        <a:rPr lang="ru-RU" sz="2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 свойства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</a:tbl>
          </a:graphicData>
        </a:graphic>
      </p:graphicFrame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170252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ПЕРИОДИЧЕСКАЯ СИСТЕМА Д.И.МЕНДЕЛЕЕВА</a:t>
            </a:r>
            <a:endParaRPr lang="ru-RU" sz="3800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8"/>
            <a:ext cx="12169774" cy="1323437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09" y="367487"/>
            <a:ext cx="11644394" cy="646329"/>
          </a:xfrm>
          <a:prstGeom prst="rect">
            <a:avLst/>
          </a:prstGeom>
        </p:spPr>
        <p:txBody>
          <a:bodyPr wrap="square" lIns="91433" tIns="45719" rIns="91433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68260"/>
            <a:ext cx="133350" cy="133351"/>
          </a:xfrm>
          <a:prstGeom prst="rect">
            <a:avLst/>
          </a:prstGeom>
          <a:noFill/>
        </p:spPr>
      </p:pic>
      <p:pic>
        <p:nvPicPr>
          <p:cNvPr id="22531" name="Picture 3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263" y="-68260"/>
            <a:ext cx="133350" cy="133351"/>
          </a:xfrm>
          <a:prstGeom prst="rect">
            <a:avLst/>
          </a:prstGeom>
          <a:noFill/>
        </p:spPr>
      </p:pic>
      <p:pic>
        <p:nvPicPr>
          <p:cNvPr id="22533" name="Рисунок 1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457203"/>
            <a:ext cx="133350" cy="133350"/>
          </a:xfrm>
          <a:prstGeom prst="rect">
            <a:avLst/>
          </a:prstGeom>
          <a:noFill/>
        </p:spPr>
      </p:pic>
      <p:pic>
        <p:nvPicPr>
          <p:cNvPr id="22532" name="Рисунок 2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590550"/>
            <a:ext cx="133350" cy="13335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941355" y="1653369"/>
            <a:ext cx="10787139" cy="1200327"/>
          </a:xfrm>
          <a:prstGeom prst="rect">
            <a:avLst/>
          </a:prstGeom>
        </p:spPr>
        <p:txBody>
          <a:bodyPr wrap="square" lIns="91431" tIns="45719" rIns="91431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1. Прочитать § 13 (стр. 52 - 56)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Письменно ответить на вопросы 1- 5 ( стр. 56)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50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69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298410" y="1232120"/>
          <a:ext cx="11644393" cy="5046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644"/>
                <a:gridCol w="5013553"/>
                <a:gridCol w="2911098"/>
                <a:gridCol w="2911098"/>
              </a:tblGrid>
              <a:tr h="452873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Формы существования химического элемента и их свойства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Изменения свойств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3505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В главных подгруппах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В периодах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522622">
                <a:tc rowSpan="5">
                  <a:txBody>
                    <a:bodyPr/>
                    <a:lstStyle/>
                    <a:p>
                      <a:r>
                        <a:rPr lang="ru-RU" sz="2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  <a:p>
                      <a:r>
                        <a:rPr lang="ru-RU" sz="2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</a:p>
                    <a:p>
                      <a:r>
                        <a:rPr lang="ru-RU" sz="2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</a:p>
                    <a:p>
                      <a:r>
                        <a:rPr lang="ru-RU" sz="2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</a:p>
                    <a:p>
                      <a:r>
                        <a:rPr lang="ru-RU" sz="2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</a:p>
                    <a:p>
                      <a:endParaRPr lang="ru-RU" sz="2600" dirty="0"/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Заряд ядра</a:t>
                      </a:r>
                      <a:r>
                        <a:rPr lang="en-US" sz="2600" dirty="0" smtClean="0">
                          <a:latin typeface="Arial" pitchFamily="34" charset="0"/>
                          <a:cs typeface="Arial" pitchFamily="34" charset="0"/>
                        </a:rPr>
                        <a:t>   Z</a:t>
                      </a:r>
                      <a:endParaRPr lang="ru-RU" sz="2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8134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Число</a:t>
                      </a:r>
                      <a:r>
                        <a:rPr lang="ru-RU" sz="2600" baseline="0" dirty="0" smtClean="0">
                          <a:latin typeface="Arial" pitchFamily="34" charset="0"/>
                          <a:cs typeface="Arial" pitchFamily="34" charset="0"/>
                        </a:rPr>
                        <a:t> заполненных энергетических уровней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8134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Число электронов на внешнем уровне </a:t>
                      </a:r>
                      <a:r>
                        <a:rPr lang="en-US" sz="2600" dirty="0" smtClean="0">
                          <a:latin typeface="Arial" pitchFamily="34" charset="0"/>
                          <a:cs typeface="Arial" pitchFamily="34" charset="0"/>
                        </a:rPr>
                        <a:t>   (Ne)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6331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Радиус атома </a:t>
                      </a:r>
                      <a:r>
                        <a:rPr lang="en-US" sz="2600" dirty="0" smtClean="0">
                          <a:latin typeface="Arial" pitchFamily="34" charset="0"/>
                          <a:cs typeface="Arial" pitchFamily="34" charset="0"/>
                        </a:rPr>
                        <a:t>  Ra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4528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Металлические</a:t>
                      </a:r>
                      <a:r>
                        <a:rPr lang="ru-RU" sz="2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свойства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</a:tbl>
          </a:graphicData>
        </a:graphic>
      </p:graphicFrame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170252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ПЕРИОДИЧЕСКАЯ СИСТЕМА Д.И.МЕНДЕЛЕЕВА</a:t>
            </a:r>
            <a:endParaRPr lang="ru-RU" sz="3800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50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69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298410" y="1232120"/>
          <a:ext cx="11644393" cy="5046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644"/>
                <a:gridCol w="5013553"/>
                <a:gridCol w="2911098"/>
                <a:gridCol w="2911098"/>
              </a:tblGrid>
              <a:tr h="452873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Формы существования химического элемента и их свойства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Изменения свойств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3505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В главных подгруппах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В периодах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522622">
                <a:tc rowSpan="5">
                  <a:txBody>
                    <a:bodyPr/>
                    <a:lstStyle/>
                    <a:p>
                      <a:r>
                        <a:rPr lang="ru-RU" sz="2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  <a:p>
                      <a:r>
                        <a:rPr lang="ru-RU" sz="2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</a:p>
                    <a:p>
                      <a:r>
                        <a:rPr lang="ru-RU" sz="2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</a:p>
                    <a:p>
                      <a:r>
                        <a:rPr lang="ru-RU" sz="2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</a:p>
                    <a:p>
                      <a:r>
                        <a:rPr lang="ru-RU" sz="2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</a:p>
                    <a:p>
                      <a:endParaRPr lang="ru-RU" sz="1800" dirty="0"/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Заряд ядра</a:t>
                      </a:r>
                      <a:r>
                        <a:rPr lang="en-US" sz="2600" dirty="0" smtClean="0">
                          <a:latin typeface="Arial" pitchFamily="34" charset="0"/>
                          <a:cs typeface="Arial" pitchFamily="34" charset="0"/>
                        </a:rPr>
                        <a:t>   Z</a:t>
                      </a:r>
                      <a:endParaRPr lang="ru-RU" sz="2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8134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Число</a:t>
                      </a:r>
                      <a:r>
                        <a:rPr lang="ru-RU" sz="2600" baseline="0" dirty="0" smtClean="0">
                          <a:latin typeface="Arial" pitchFamily="34" charset="0"/>
                          <a:cs typeface="Arial" pitchFamily="34" charset="0"/>
                        </a:rPr>
                        <a:t> заполненных энергетических уровней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8134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Число электронов на внешнем уровне </a:t>
                      </a:r>
                      <a:r>
                        <a:rPr lang="en-US" sz="2600" dirty="0" smtClean="0">
                          <a:latin typeface="Arial" pitchFamily="34" charset="0"/>
                          <a:cs typeface="Arial" pitchFamily="34" charset="0"/>
                        </a:rPr>
                        <a:t>   (Ne)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6331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Радиус атома </a:t>
                      </a:r>
                      <a:r>
                        <a:rPr lang="en-US" sz="2600" dirty="0" smtClean="0">
                          <a:latin typeface="Arial" pitchFamily="34" charset="0"/>
                          <a:cs typeface="Arial" pitchFamily="34" charset="0"/>
                        </a:rPr>
                        <a:t>  Ra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4528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Металлические</a:t>
                      </a:r>
                      <a:r>
                        <a:rPr lang="ru-RU" sz="2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 свойства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</a:tbl>
          </a:graphicData>
        </a:graphic>
      </p:graphicFrame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170252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ПЕРИОДИЧЕСКАЯ СИСТЕМА Д.И.МЕНДЕЛЕЕВА</a:t>
            </a:r>
            <a:endParaRPr lang="ru-RU" sz="3800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50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69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298410" y="1232120"/>
          <a:ext cx="11644393" cy="5410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644"/>
                <a:gridCol w="5013553"/>
                <a:gridCol w="2911098"/>
                <a:gridCol w="2911098"/>
              </a:tblGrid>
              <a:tr h="423019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Формы существования химического элемента  свойства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Изменения свойств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596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В главных подгруппах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В периодах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481262">
                <a:tc rowSpan="5">
                  <a:txBody>
                    <a:bodyPr/>
                    <a:lstStyle/>
                    <a:p>
                      <a:r>
                        <a:rPr lang="ru-RU" sz="2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  <a:p>
                      <a:r>
                        <a:rPr lang="ru-RU" sz="2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</a:p>
                    <a:p>
                      <a:r>
                        <a:rPr lang="ru-RU" sz="2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</a:p>
                    <a:p>
                      <a:r>
                        <a:rPr lang="ru-RU" sz="2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</a:p>
                    <a:p>
                      <a:r>
                        <a:rPr lang="ru-RU" sz="2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</a:p>
                    <a:p>
                      <a:endParaRPr lang="ru-RU" sz="2600" dirty="0"/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Заряд ядра</a:t>
                      </a:r>
                      <a:r>
                        <a:rPr lang="en-US" sz="2600" dirty="0" smtClean="0">
                          <a:latin typeface="Arial" pitchFamily="34" charset="0"/>
                          <a:cs typeface="Arial" pitchFamily="34" charset="0"/>
                        </a:rPr>
                        <a:t>   Z</a:t>
                      </a:r>
                      <a:endParaRPr lang="ru-RU" sz="2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8159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Число</a:t>
                      </a:r>
                      <a:r>
                        <a:rPr lang="ru-RU" sz="2600" baseline="0" dirty="0" smtClean="0">
                          <a:latin typeface="Arial" pitchFamily="34" charset="0"/>
                          <a:cs typeface="Arial" pitchFamily="34" charset="0"/>
                        </a:rPr>
                        <a:t> заполненных энергетических уровней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10124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Число электронов на внешнем уровне </a:t>
                      </a:r>
                      <a:r>
                        <a:rPr lang="en-US" sz="2600" dirty="0" smtClean="0">
                          <a:latin typeface="Arial" pitchFamily="34" charset="0"/>
                          <a:cs typeface="Arial" pitchFamily="34" charset="0"/>
                        </a:rPr>
                        <a:t>   (Ne)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Не</a:t>
                      </a:r>
                      <a:r>
                        <a:rPr lang="ru-RU" sz="2600" baseline="0" dirty="0" smtClean="0">
                          <a:latin typeface="Arial" pitchFamily="34" charset="0"/>
                          <a:cs typeface="Arial" pitchFamily="34" charset="0"/>
                        </a:rPr>
                        <a:t> изменяется и равно № группы</a:t>
                      </a:r>
                      <a:endParaRPr lang="ru-RU" sz="2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59142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Радиус атома </a:t>
                      </a:r>
                      <a:r>
                        <a:rPr lang="en-US" sz="2600" dirty="0" smtClean="0">
                          <a:latin typeface="Arial" pitchFamily="34" charset="0"/>
                          <a:cs typeface="Arial" pitchFamily="34" charset="0"/>
                        </a:rPr>
                        <a:t>  Ra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45108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Металлические свойства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170252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ПЕРИОДИЧЕСКАЯ СИСТЕМА Д.И.МЕНДЕЛЕЕВА</a:t>
            </a:r>
            <a:endParaRPr lang="ru-RU" sz="3800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50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69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298410" y="1232120"/>
          <a:ext cx="11644393" cy="5410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644"/>
                <a:gridCol w="5013553"/>
                <a:gridCol w="2911098"/>
                <a:gridCol w="2911098"/>
              </a:tblGrid>
              <a:tr h="423019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Формы существования химического элемента  свойства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Изменения свойств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596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В главных подгруппах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В периодах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481262">
                <a:tc rowSpan="5">
                  <a:txBody>
                    <a:bodyPr/>
                    <a:lstStyle/>
                    <a:p>
                      <a:r>
                        <a:rPr lang="ru-RU" sz="2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  <a:p>
                      <a:r>
                        <a:rPr lang="ru-RU" sz="2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</a:p>
                    <a:p>
                      <a:r>
                        <a:rPr lang="ru-RU" sz="2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</a:p>
                    <a:p>
                      <a:r>
                        <a:rPr lang="ru-RU" sz="2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</a:p>
                    <a:p>
                      <a:r>
                        <a:rPr lang="ru-RU" sz="2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</a:p>
                    <a:p>
                      <a:endParaRPr lang="ru-RU" sz="2600" dirty="0"/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Заряд ядра</a:t>
                      </a:r>
                      <a:r>
                        <a:rPr lang="en-US" sz="2600" dirty="0" smtClean="0">
                          <a:latin typeface="Arial" pitchFamily="34" charset="0"/>
                          <a:cs typeface="Arial" pitchFamily="34" charset="0"/>
                        </a:rPr>
                        <a:t>   Z</a:t>
                      </a:r>
                      <a:endParaRPr lang="ru-RU" sz="2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8159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Число</a:t>
                      </a:r>
                      <a:r>
                        <a:rPr lang="ru-RU" sz="2600" baseline="0" dirty="0" smtClean="0">
                          <a:latin typeface="Arial" pitchFamily="34" charset="0"/>
                          <a:cs typeface="Arial" pitchFamily="34" charset="0"/>
                        </a:rPr>
                        <a:t> заполненных энергетических уровней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9126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Число электронов на внешнем уровне </a:t>
                      </a:r>
                      <a:r>
                        <a:rPr lang="en-US" sz="2600" dirty="0" smtClean="0">
                          <a:latin typeface="Arial" pitchFamily="34" charset="0"/>
                          <a:cs typeface="Arial" pitchFamily="34" charset="0"/>
                        </a:rPr>
                        <a:t>   (Ne)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Не</a:t>
                      </a:r>
                      <a:r>
                        <a:rPr lang="ru-RU" sz="2600" baseline="0" dirty="0" smtClean="0">
                          <a:latin typeface="Arial" pitchFamily="34" charset="0"/>
                          <a:cs typeface="Arial" pitchFamily="34" charset="0"/>
                        </a:rPr>
                        <a:t> изменяется и равно № группы</a:t>
                      </a:r>
                      <a:endParaRPr lang="ru-RU" sz="2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59142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Радиус атома </a:t>
                      </a:r>
                      <a:r>
                        <a:rPr lang="en-US" sz="2600" dirty="0" smtClean="0">
                          <a:latin typeface="Arial" pitchFamily="34" charset="0"/>
                          <a:cs typeface="Arial" pitchFamily="34" charset="0"/>
                        </a:rPr>
                        <a:t>  Ra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  <a:p>
                      <a:endParaRPr lang="ru-RU" sz="2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45108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Arial" pitchFamily="34" charset="0"/>
                          <a:cs typeface="Arial" pitchFamily="34" charset="0"/>
                        </a:rPr>
                        <a:t>Металлические свойства</a:t>
                      </a:r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170252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ПЕРИОДИЧЕСКАЯ СИСТЕМА Д.И.МЕНДЕЛЕЕВА</a:t>
            </a:r>
            <a:endParaRPr lang="ru-RU" sz="3800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50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69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298410" y="1232120"/>
          <a:ext cx="11644393" cy="5608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644"/>
                <a:gridCol w="5013553"/>
                <a:gridCol w="2911098"/>
                <a:gridCol w="2911098"/>
              </a:tblGrid>
              <a:tr h="46910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Формы существования химического элемента  свойства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Изменения свойств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8554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В главных подгруппах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В периодах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469101">
                <a:tc rowSpan="5">
                  <a:txBody>
                    <a:bodyPr/>
                    <a:lstStyle/>
                    <a:p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  <a:p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</a:p>
                    <a:p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</a:p>
                    <a:p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</a:p>
                    <a:p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</a:p>
                    <a:p>
                      <a:endParaRPr lang="ru-RU" sz="2500" dirty="0"/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Заряд ядра</a:t>
                      </a:r>
                      <a:r>
                        <a:rPr lang="en-US" sz="2500" dirty="0" smtClean="0">
                          <a:latin typeface="Arial" pitchFamily="34" charset="0"/>
                          <a:cs typeface="Arial" pitchFamily="34" charset="0"/>
                        </a:rPr>
                        <a:t>   Z</a:t>
                      </a:r>
                      <a:endParaRPr lang="ru-RU" sz="2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8485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Число</a:t>
                      </a:r>
                      <a:r>
                        <a:rPr lang="ru-RU" sz="2500" baseline="0" dirty="0" smtClean="0">
                          <a:latin typeface="Arial" pitchFamily="34" charset="0"/>
                          <a:cs typeface="Arial" pitchFamily="34" charset="0"/>
                        </a:rPr>
                        <a:t> заполненных энергетических уровней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11877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Число электронов на внешнем уровне </a:t>
                      </a:r>
                      <a:r>
                        <a:rPr lang="en-US" sz="2500" dirty="0" smtClean="0">
                          <a:latin typeface="Arial" pitchFamily="34" charset="0"/>
                          <a:cs typeface="Arial" pitchFamily="34" charset="0"/>
                        </a:rPr>
                        <a:t>   (Ne)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Не</a:t>
                      </a:r>
                      <a:r>
                        <a:rPr lang="ru-RU" sz="2500" baseline="0" dirty="0" smtClean="0">
                          <a:latin typeface="Arial" pitchFamily="34" charset="0"/>
                          <a:cs typeface="Arial" pitchFamily="34" charset="0"/>
                        </a:rPr>
                        <a:t> изменяется и равно № группы</a:t>
                      </a:r>
                      <a:endParaRPr lang="ru-RU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8217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Радиус атома </a:t>
                      </a:r>
                      <a:r>
                        <a:rPr lang="en-US" sz="2500" dirty="0" smtClean="0">
                          <a:latin typeface="Arial" pitchFamily="34" charset="0"/>
                          <a:cs typeface="Arial" pitchFamily="34" charset="0"/>
                        </a:rPr>
                        <a:t>  Ra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  <a:p>
                      <a:endParaRPr lang="ru-RU" sz="2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8485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Металлические свойства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Усиливаются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170252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ПЕРИОДИЧЕСКАЯ СИСТЕМА Д.И.МЕНДЕЛЕЕВА</a:t>
            </a:r>
            <a:endParaRPr lang="ru-RU" sz="3800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50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69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298410" y="1232120"/>
          <a:ext cx="11644393" cy="5608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644"/>
                <a:gridCol w="5013553"/>
                <a:gridCol w="2911098"/>
                <a:gridCol w="2911098"/>
              </a:tblGrid>
              <a:tr h="46910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Формы существования химического элемента  свойства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Изменения свойств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8554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В главных подгруппах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В периодах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469101">
                <a:tc rowSpan="5">
                  <a:txBody>
                    <a:bodyPr/>
                    <a:lstStyle/>
                    <a:p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  <a:p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</a:p>
                    <a:p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</a:p>
                    <a:p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</a:p>
                    <a:p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</a:p>
                    <a:p>
                      <a:endParaRPr lang="ru-RU" sz="2500" dirty="0"/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Заряд ядра</a:t>
                      </a:r>
                      <a:r>
                        <a:rPr lang="en-US" sz="2500" dirty="0" smtClean="0">
                          <a:latin typeface="Arial" pitchFamily="34" charset="0"/>
                          <a:cs typeface="Arial" pitchFamily="34" charset="0"/>
                        </a:rPr>
                        <a:t>   Z</a:t>
                      </a:r>
                      <a:endParaRPr lang="ru-RU" sz="2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</a:txBody>
                  <a:tcPr marL="121698" marR="121698" marT="46807" marB="46807"/>
                </a:tc>
              </a:tr>
              <a:tr h="8485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Число</a:t>
                      </a:r>
                      <a:r>
                        <a:rPr lang="ru-RU" sz="2500" baseline="0" dirty="0" smtClean="0">
                          <a:latin typeface="Arial" pitchFamily="34" charset="0"/>
                          <a:cs typeface="Arial" pitchFamily="34" charset="0"/>
                        </a:rPr>
                        <a:t> заполненных энергетических уровней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11877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Число электронов на внешнем уровне </a:t>
                      </a:r>
                      <a:r>
                        <a:rPr lang="en-US" sz="2500" dirty="0" smtClean="0">
                          <a:latin typeface="Arial" pitchFamily="34" charset="0"/>
                          <a:cs typeface="Arial" pitchFamily="34" charset="0"/>
                        </a:rPr>
                        <a:t>   (Ne)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Не</a:t>
                      </a:r>
                      <a:r>
                        <a:rPr lang="ru-RU" sz="2500" baseline="0" dirty="0" smtClean="0">
                          <a:latin typeface="Arial" pitchFamily="34" charset="0"/>
                          <a:cs typeface="Arial" pitchFamily="34" charset="0"/>
                        </a:rPr>
                        <a:t> изменяется и равно № группы</a:t>
                      </a:r>
                      <a:endParaRPr lang="ru-RU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8217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Радиус атома </a:t>
                      </a:r>
                      <a:r>
                        <a:rPr lang="en-US" sz="2500" dirty="0" smtClean="0">
                          <a:latin typeface="Arial" pitchFamily="34" charset="0"/>
                          <a:cs typeface="Arial" pitchFamily="34" charset="0"/>
                        </a:rPr>
                        <a:t>  Ra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Увеличивается</a:t>
                      </a:r>
                    </a:p>
                    <a:p>
                      <a:endParaRPr lang="ru-RU" sz="2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  <a:tr h="8485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Металлические свойства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pPr marL="0" marR="0" indent="0" algn="l" defTabSz="1096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latin typeface="Arial" pitchFamily="34" charset="0"/>
                          <a:cs typeface="Arial" pitchFamily="34" charset="0"/>
                        </a:rPr>
                        <a:t>Усиливаются</a:t>
                      </a:r>
                    </a:p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  <a:tc>
                  <a:txBody>
                    <a:bodyPr/>
                    <a:lstStyle/>
                    <a:p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7" marB="46807"/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170252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ПЕРИОДИЧЕСКАЯ СИСТЕМА Д.И.МЕНДЕЛЕЕВА</a:t>
            </a:r>
            <a:endParaRPr lang="ru-RU" sz="3800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2956</TotalTime>
  <Words>1239</Words>
  <Application>Microsoft Office PowerPoint</Application>
  <PresentationFormat>Произвольный</PresentationFormat>
  <Paragraphs>506</Paragraphs>
  <Slides>30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ПЕРИОДИЧЕСКАЯ СИСТЕМА Д.И.МЕНДЕЛЕЕВА</vt:lpstr>
      <vt:lpstr>ПЕРИОДИЧЕСКАЯ СИСТЕМА Д.И.МЕНДЕЛЕЕВА</vt:lpstr>
      <vt:lpstr>ПЕРИОДИЧЕСКАЯ СИСТЕМА Д.И.МЕНДЕЛЕЕВА</vt:lpstr>
      <vt:lpstr>ПЕРИОДИЧЕСКАЯ СИСТЕМА Д.И.МЕНДЕЛЕЕВА</vt:lpstr>
      <vt:lpstr>ПЕРИОДИЧЕСКАЯ СИСТЕМА Д.И.МЕНДЕЛЕЕВА</vt:lpstr>
      <vt:lpstr>ПЕРИОДИЧЕСКАЯ СИСТЕМА Д.И.МЕНДЕЛЕЕВА</vt:lpstr>
      <vt:lpstr>ПЕРИОДИЧЕСКАЯ СИСТЕМА Д.И.МЕНДЕЛЕЕВА</vt:lpstr>
      <vt:lpstr>ПЕРИОДИЧЕСКАЯ СИСТЕМА Д.И.МЕНДЕЛЕЕВА</vt:lpstr>
      <vt:lpstr>ПЕРИОДИЧЕСКАЯ СИСТЕМА Д.И.МЕНДЕЛЕЕВА</vt:lpstr>
      <vt:lpstr>ПЕРИОДИЧЕСКАЯ СИСТЕМА Д.И.МЕНДЕЛЕЕВА</vt:lpstr>
      <vt:lpstr>ПЕРИОДИЧЕСКАЯ СИСТЕМА Д.И.МЕНДЕЛЕЕВА</vt:lpstr>
      <vt:lpstr>ПЕРИОДИЧЕСКАЯ СИСТЕМА Д.И.МЕНДЕЛЕЕВА</vt:lpstr>
      <vt:lpstr>ПЕРИОДИЧЕСКАЯ СИСТЕМА Д.И.МЕНДЕЛЕЕВА</vt:lpstr>
      <vt:lpstr>ПЕРИОДИЧЕСКАЯ СИСТЕМА Д.И.МЕНДЕЛЕЕВА</vt:lpstr>
      <vt:lpstr>ПЕРИОДИЧЕСКАЯ СИСТЕМА Д.И.МЕНДЕЛЕЕВА</vt:lpstr>
      <vt:lpstr>ПЕРИОДИЧЕСКАЯ СИСТЕМА Д.И.МЕНДЕЛЕЕВА</vt:lpstr>
      <vt:lpstr>ПЕРИОДИЧЕСКАЯ СИСТЕМА Д.И.МЕНДЕЛЕЕВА</vt:lpstr>
      <vt:lpstr>ПЕРИОДИЧЕСКАЯ СИСТЕМА Д.И.МЕНДЕЛЕЕВА</vt:lpstr>
      <vt:lpstr>ХАРАКТЕРИСТИКА ЭЛЕМЕНТА</vt:lpstr>
      <vt:lpstr>ХАРАКТЕРИСТИКА ЭЛЕМЕНТА</vt:lpstr>
      <vt:lpstr>ХАРАКТЕРИСТИКА ЭЛЕМЕНТА</vt:lpstr>
      <vt:lpstr>ХАРАКТЕРИСТИКА ЭЛЕМЕНТА</vt:lpstr>
      <vt:lpstr>ХАРАКТЕРИСТИКА ЭЛЕМЕНТА</vt:lpstr>
      <vt:lpstr>ХАРАКТЕРИСТИКА ЭЛЕМЕНТА</vt:lpstr>
      <vt:lpstr>Слайд 26</vt:lpstr>
      <vt:lpstr>ХАРАКТЕРИСТИКА ЭЛЕМЕНТА</vt:lpstr>
      <vt:lpstr>ХАРАКТЕРИСТИКА ЭЛЕМЕНТА</vt:lpstr>
      <vt:lpstr>ХАРАКТЕРИСТИКА ЭЛЕМЕНТА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127</cp:revision>
  <dcterms:created xsi:type="dcterms:W3CDTF">2020-05-06T17:43:33Z</dcterms:created>
  <dcterms:modified xsi:type="dcterms:W3CDTF">2020-10-07T03:42:04Z</dcterms:modified>
</cp:coreProperties>
</file>