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42" r:id="rId2"/>
    <p:sldId id="364" r:id="rId3"/>
    <p:sldId id="469" r:id="rId4"/>
    <p:sldId id="458" r:id="rId5"/>
    <p:sldId id="467" r:id="rId6"/>
    <p:sldId id="463" r:id="rId7"/>
    <p:sldId id="459" r:id="rId8"/>
    <p:sldId id="460" r:id="rId9"/>
    <p:sldId id="461" r:id="rId10"/>
    <p:sldId id="462" r:id="rId11"/>
    <p:sldId id="470" r:id="rId12"/>
    <p:sldId id="464" r:id="rId13"/>
    <p:sldId id="465" r:id="rId14"/>
    <p:sldId id="466" r:id="rId15"/>
    <p:sldId id="305" r:id="rId16"/>
  </p:sldIdLst>
  <p:sldSz cx="12169775" cy="7021513"/>
  <p:notesSz cx="6858000" cy="9144000"/>
  <p:defaultTextStyle>
    <a:defPPr>
      <a:defRPr lang="ru-RU"/>
    </a:defPPr>
    <a:lvl1pPr marL="0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82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62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44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125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406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86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969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249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360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909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6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03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7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8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05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74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41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840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840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840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84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4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0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0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4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3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3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8" y="1614951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1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8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1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4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96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24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7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7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82" indent="0">
              <a:buNone/>
              <a:defRPr sz="2400" b="1"/>
            </a:lvl2pPr>
            <a:lvl3pPr marL="1096562" indent="0">
              <a:buNone/>
              <a:defRPr sz="2200" b="1"/>
            </a:lvl3pPr>
            <a:lvl4pPr marL="1644844" indent="0">
              <a:buNone/>
              <a:defRPr sz="1900" b="1"/>
            </a:lvl4pPr>
            <a:lvl5pPr marL="2193125" indent="0">
              <a:buNone/>
              <a:defRPr sz="1900" b="1"/>
            </a:lvl5pPr>
            <a:lvl6pPr marL="2741406" indent="0">
              <a:buNone/>
              <a:defRPr sz="1900" b="1"/>
            </a:lvl6pPr>
            <a:lvl7pPr marL="3289686" indent="0">
              <a:buNone/>
              <a:defRPr sz="1900" b="1"/>
            </a:lvl7pPr>
            <a:lvl8pPr marL="3837969" indent="0">
              <a:buNone/>
              <a:defRPr sz="1900" b="1"/>
            </a:lvl8pPr>
            <a:lvl9pPr marL="438624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82" indent="0">
              <a:buNone/>
              <a:defRPr sz="2400" b="1"/>
            </a:lvl2pPr>
            <a:lvl3pPr marL="1096562" indent="0">
              <a:buNone/>
              <a:defRPr sz="2200" b="1"/>
            </a:lvl3pPr>
            <a:lvl4pPr marL="1644844" indent="0">
              <a:buNone/>
              <a:defRPr sz="1900" b="1"/>
            </a:lvl4pPr>
            <a:lvl5pPr marL="2193125" indent="0">
              <a:buNone/>
              <a:defRPr sz="1900" b="1"/>
            </a:lvl5pPr>
            <a:lvl6pPr marL="2741406" indent="0">
              <a:buNone/>
              <a:defRPr sz="1900" b="1"/>
            </a:lvl6pPr>
            <a:lvl7pPr marL="3289686" indent="0">
              <a:buNone/>
              <a:defRPr sz="1900" b="1"/>
            </a:lvl7pPr>
            <a:lvl8pPr marL="3837969" indent="0">
              <a:buNone/>
              <a:defRPr sz="1900" b="1"/>
            </a:lvl8pPr>
            <a:lvl9pPr marL="438624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4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82" indent="0">
              <a:buNone/>
              <a:defRPr sz="1400"/>
            </a:lvl2pPr>
            <a:lvl3pPr marL="1096562" indent="0">
              <a:buNone/>
              <a:defRPr sz="1200"/>
            </a:lvl3pPr>
            <a:lvl4pPr marL="1644844" indent="0">
              <a:buNone/>
              <a:defRPr sz="1100"/>
            </a:lvl4pPr>
            <a:lvl5pPr marL="2193125" indent="0">
              <a:buNone/>
              <a:defRPr sz="1100"/>
            </a:lvl5pPr>
            <a:lvl6pPr marL="2741406" indent="0">
              <a:buNone/>
              <a:defRPr sz="1100"/>
            </a:lvl6pPr>
            <a:lvl7pPr marL="3289686" indent="0">
              <a:buNone/>
              <a:defRPr sz="1100"/>
            </a:lvl7pPr>
            <a:lvl8pPr marL="3837969" indent="0">
              <a:buNone/>
              <a:defRPr sz="1100"/>
            </a:lvl8pPr>
            <a:lvl9pPr marL="438624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2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82" indent="0">
              <a:buNone/>
              <a:defRPr sz="3400"/>
            </a:lvl2pPr>
            <a:lvl3pPr marL="1096562" indent="0">
              <a:buNone/>
              <a:defRPr sz="2900"/>
            </a:lvl3pPr>
            <a:lvl4pPr marL="1644844" indent="0">
              <a:buNone/>
              <a:defRPr sz="2400"/>
            </a:lvl4pPr>
            <a:lvl5pPr marL="2193125" indent="0">
              <a:buNone/>
              <a:defRPr sz="2400"/>
            </a:lvl5pPr>
            <a:lvl6pPr marL="2741406" indent="0">
              <a:buNone/>
              <a:defRPr sz="2400"/>
            </a:lvl6pPr>
            <a:lvl7pPr marL="3289686" indent="0">
              <a:buNone/>
              <a:defRPr sz="2400"/>
            </a:lvl7pPr>
            <a:lvl8pPr marL="3837969" indent="0">
              <a:buNone/>
              <a:defRPr sz="2400"/>
            </a:lvl8pPr>
            <a:lvl9pPr marL="438624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82" indent="0">
              <a:buNone/>
              <a:defRPr sz="1400"/>
            </a:lvl2pPr>
            <a:lvl3pPr marL="1096562" indent="0">
              <a:buNone/>
              <a:defRPr sz="1200"/>
            </a:lvl3pPr>
            <a:lvl4pPr marL="1644844" indent="0">
              <a:buNone/>
              <a:defRPr sz="1100"/>
            </a:lvl4pPr>
            <a:lvl5pPr marL="2193125" indent="0">
              <a:buNone/>
              <a:defRPr sz="1100"/>
            </a:lvl5pPr>
            <a:lvl6pPr marL="2741406" indent="0">
              <a:buNone/>
              <a:defRPr sz="1100"/>
            </a:lvl6pPr>
            <a:lvl7pPr marL="3289686" indent="0">
              <a:buNone/>
              <a:defRPr sz="1100"/>
            </a:lvl7pPr>
            <a:lvl8pPr marL="3837969" indent="0">
              <a:buNone/>
              <a:defRPr sz="1100"/>
            </a:lvl8pPr>
            <a:lvl9pPr marL="438624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7" tIns="54828" rIns="109657" bIns="5482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7"/>
            <a:ext cx="10952798" cy="4633874"/>
          </a:xfrm>
          <a:prstGeom prst="rect">
            <a:avLst/>
          </a:prstGeom>
        </p:spPr>
        <p:txBody>
          <a:bodyPr vert="horz" lIns="109657" tIns="54828" rIns="109657" bIns="548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6"/>
            <a:ext cx="2839614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6"/>
            <a:ext cx="3853762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6"/>
            <a:ext cx="2839614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6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11" indent="-411211" algn="l" defTabSz="109656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56" indent="-342676" algn="l" defTabSz="109656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03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83" indent="-274142" algn="l" defTabSz="109656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64" indent="-274142" algn="l" defTabSz="109656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545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828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108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389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82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62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44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125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406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86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969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249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emf"/><Relationship Id="rId3" Type="http://schemas.microsoft.com/office/2007/relationships/hdphoto" Target="../media/hdphoto2.wdp"/><Relationship Id="rId7" Type="http://schemas.microsoft.com/office/2007/relationships/hdphoto" Target="../media/hdphoto3.wdp"/><Relationship Id="rId12" Type="http://schemas.openxmlformats.org/officeDocument/2006/relationships/image" Target="../media/image17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emf"/><Relationship Id="rId5" Type="http://schemas.microsoft.com/office/2007/relationships/hdphoto" Target="../media/hdphoto1.wdp"/><Relationship Id="rId10" Type="http://schemas.openxmlformats.org/officeDocument/2006/relationships/image" Target="../media/image15.emf"/><Relationship Id="rId4" Type="http://schemas.openxmlformats.org/officeDocument/2006/relationships/image" Target="../media/image10.png"/><Relationship Id="rId9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microsoft.com/office/2007/relationships/hdphoto" Target="../media/hdphoto1.wdp"/><Relationship Id="rId12" Type="http://schemas.openxmlformats.org/officeDocument/2006/relationships/image" Target="../media/image1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17431" y="63392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614718" y="2010559"/>
            <a:ext cx="7684879" cy="6195601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>
              <a:spcBef>
                <a:spcPts val="233"/>
              </a:spcBef>
              <a:defRPr/>
            </a:pPr>
            <a:r>
              <a:rPr lang="uz-Cyrl-UZ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5">
              <a:spcBef>
                <a:spcPts val="233"/>
              </a:spcBef>
              <a:defRPr/>
            </a:pP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Строение атомов элементов </a:t>
            </a: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больших</a:t>
            </a: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периодов.</a:t>
            </a:r>
            <a:endParaRPr lang="ru-RU" sz="6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702422" y="3127174"/>
            <a:ext cx="725751" cy="20456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4957316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Picture 33" descr="wpermo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69837" y="2867814"/>
            <a:ext cx="309993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1"/>
          <p:cNvSpPr txBox="1">
            <a:spLocks/>
          </p:cNvSpPr>
          <p:nvPr/>
        </p:nvSpPr>
        <p:spPr>
          <a:xfrm>
            <a:off x="226971" y="1081864"/>
            <a:ext cx="11557038" cy="3586350"/>
          </a:xfrm>
          <a:prstGeom prst="rect">
            <a:avLst/>
          </a:prstGeom>
        </p:spPr>
        <p:txBody>
          <a:bodyPr lIns="109664" tIns="54832" rIns="109664" bIns="54832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>
                  <a:lumMod val="10000"/>
                </a:schemeClr>
              </a:buClr>
              <a:buNone/>
            </a:pP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содержат 4 подуровня: </a:t>
            </a:r>
          </a:p>
          <a:p>
            <a:pPr marL="164496" indent="0">
              <a:lnSpc>
                <a:spcPct val="80000"/>
              </a:lnSpc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ru-RU" sz="4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  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d               f</a:t>
            </a:r>
          </a:p>
          <a:p>
            <a:pPr marL="164496" indent="0">
              <a:buClr>
                <a:schemeClr val="bg2">
                  <a:lumMod val="10000"/>
                </a:schemeClr>
              </a:buClr>
              <a:buNone/>
            </a:pP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3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5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7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</a:t>
            </a:r>
          </a:p>
          <a:p>
            <a:pPr marL="164496" indent="0">
              <a:lnSpc>
                <a:spcPct val="80000"/>
              </a:lnSpc>
              <a:buClr>
                <a:schemeClr val="bg2">
                  <a:lumMod val="10000"/>
                </a:schemeClr>
              </a:buClr>
              <a:buNone/>
            </a:pPr>
            <a:endParaRPr lang="ru-RU" sz="4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64496" indent="0">
              <a:lnSpc>
                <a:spcPct val="80000"/>
              </a:lnSpc>
              <a:buClr>
                <a:schemeClr val="bg2">
                  <a:lumMod val="10000"/>
                </a:schemeClr>
              </a:buClr>
              <a:buNone/>
            </a:pP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000" baseline="-25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http://www.hybridation.ru/p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70243" y="2367748"/>
            <a:ext cx="1678516" cy="61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hybridation.ru/s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41351" y="2367748"/>
            <a:ext cx="1023821" cy="73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60196" y="6274922"/>
            <a:ext cx="1293986" cy="7724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300" i="1" baseline="30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606100" y="2440153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24046" y="2424061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 descr="http://www.hybridation.ru/d1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370639" y="1939120"/>
            <a:ext cx="1459356" cy="1094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Прямая со стрелкой 27"/>
          <p:cNvCxnSpPr/>
          <p:nvPr/>
        </p:nvCxnSpPr>
        <p:spPr>
          <a:xfrm>
            <a:off x="7104641" y="2424061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 descr="http://www.hybridation.ru/f4.jp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656655" y="2081996"/>
            <a:ext cx="1500927" cy="1061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72069" y="5444835"/>
            <a:ext cx="1059841" cy="7724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4300" baseline="300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4300" baseline="300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635501" y="4643771"/>
            <a:ext cx="1162433" cy="7724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4d</a:t>
            </a:r>
            <a:r>
              <a:rPr lang="en-US" sz="4300" baseline="300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691478" y="3905723"/>
            <a:ext cx="1040605" cy="7724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pPr lvl="0"/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4f</a:t>
            </a:r>
            <a:r>
              <a:rPr lang="en-US" sz="4300" baseline="300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ru-RU" sz="4300" i="1" baseline="30000" dirty="0">
              <a:solidFill>
                <a:srgbClr val="DBE1D3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8011" y="6219815"/>
            <a:ext cx="1059814" cy="71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9627" y="5454984"/>
            <a:ext cx="3132739" cy="72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9628" y="4643771"/>
            <a:ext cx="5150172" cy="8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5" name="Прямоугольник 84"/>
          <p:cNvSpPr/>
          <p:nvPr/>
        </p:nvSpPr>
        <p:spPr>
          <a:xfrm>
            <a:off x="1094190" y="3004039"/>
            <a:ext cx="10393487" cy="653384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164496">
              <a:lnSpc>
                <a:spcPct val="80000"/>
              </a:lnSpc>
              <a:buClr>
                <a:srgbClr val="DBE1D3">
                  <a:lumMod val="10000"/>
                </a:srgbClr>
              </a:buClr>
            </a:pPr>
            <a:r>
              <a:rPr lang="ru-RU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2</a:t>
            </a:r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ē</a:t>
            </a:r>
            <a:r>
              <a:rPr lang="ru-RU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  </a:t>
            </a:r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 </a:t>
            </a:r>
            <a:r>
              <a:rPr lang="ru-RU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    </a:t>
            </a:r>
            <a:r>
              <a:rPr lang="ru-RU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6</a:t>
            </a:r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ē </a:t>
            </a:r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  </a:t>
            </a:r>
            <a:r>
              <a:rPr lang="ru-RU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  10</a:t>
            </a:r>
            <a:r>
              <a:rPr lang="en-US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ē </a:t>
            </a:r>
            <a:r>
              <a:rPr lang="en-US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     14</a:t>
            </a:r>
            <a:r>
              <a:rPr lang="en-US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ē </a:t>
            </a:r>
            <a:endParaRPr lang="ru-RU" sz="4300" dirty="0">
              <a:solidFill>
                <a:srgbClr val="DBE1D3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3487" y="3831184"/>
            <a:ext cx="7038141" cy="8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bject 2"/>
          <p:cNvSpPr>
            <a:spLocks/>
          </p:cNvSpPr>
          <p:nvPr/>
        </p:nvSpPr>
        <p:spPr bwMode="auto">
          <a:xfrm>
            <a:off x="0" y="0"/>
            <a:ext cx="12169775" cy="796112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828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  <p:bldP spid="83" grpId="0"/>
      <p:bldP spid="84" grpId="0"/>
      <p:bldP spid="8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2723" y="1367616"/>
            <a:ext cx="113586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Э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нергия 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электрона на подуровне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4s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меньше, чем на подуровне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3d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так как в первом случае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n+l=4+0=4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а во втором </a:t>
            </a:r>
            <a:r>
              <a:rPr lang="ru-RU" sz="3200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n+l</a:t>
            </a:r>
            <a:r>
              <a:rPr lang="en-US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en-US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 + 2</a:t>
            </a:r>
            <a:r>
              <a:rPr lang="en-US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en-US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поэтому сначала заполняется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4s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а потом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3d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подуровень.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199" y="3582194"/>
            <a:ext cx="11342727" cy="254397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1s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2p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3p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3d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4p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4d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5p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5d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4f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ru-RU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6p  7s</a:t>
            </a:r>
            <a:r>
              <a:rPr lang="ru-RU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…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49873" y="1153302"/>
            <a:ext cx="11619902" cy="115717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уровень содержит 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4-</a:t>
            </a:r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подуровня  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S,</a:t>
            </a:r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d </a:t>
            </a:r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f </a:t>
            </a:r>
          </a:p>
          <a:p>
            <a:r>
              <a:rPr lang="en-US" sz="3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</a:t>
            </a:r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 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32ē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94134" y="4076945"/>
            <a:ext cx="1135972" cy="6339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400" baseline="30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06322" y="4013922"/>
            <a:ext cx="508408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286" y="4949438"/>
            <a:ext cx="779315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60284" y="5033482"/>
            <a:ext cx="790536" cy="6339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ru-RU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400" baseline="30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0918" y="3247600"/>
            <a:ext cx="10703763" cy="55701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первых- элементы главных подгрупп  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-элементы: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9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02741" y="4036840"/>
            <a:ext cx="707180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2741" y="5125642"/>
            <a:ext cx="982897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3850" y="3220337"/>
            <a:ext cx="5671616" cy="557011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затем 10 элементов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-элементы:</a:t>
            </a:r>
            <a:endParaRPr lang="ru-RU" sz="29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394" y="1829829"/>
            <a:ext cx="7899836" cy="1013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3561" y="3727506"/>
            <a:ext cx="5875346" cy="97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1261" y="4640105"/>
            <a:ext cx="5875346" cy="97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Рисунок 3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2830" y="3750259"/>
            <a:ext cx="5943777" cy="94832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8385941" y="4112202"/>
            <a:ext cx="1388456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Рисунок 3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9797" y="4793675"/>
            <a:ext cx="5884336" cy="104331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8682917" y="5232652"/>
            <a:ext cx="1388456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38217" y="6130051"/>
            <a:ext cx="769697" cy="7724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43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" name="Рисунок 3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720" y="5796227"/>
            <a:ext cx="5966886" cy="97299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Прямоугольник 24"/>
          <p:cNvSpPr/>
          <p:nvPr/>
        </p:nvSpPr>
        <p:spPr>
          <a:xfrm>
            <a:off x="8775229" y="6180445"/>
            <a:ext cx="1535932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91946" y="3811302"/>
            <a:ext cx="833817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863055" y="3836744"/>
            <a:ext cx="2133853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4p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15949" y="3220337"/>
            <a:ext cx="6124689" cy="557011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завершают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 6 р–элементов:</a:t>
            </a:r>
            <a:endParaRPr lang="ru-RU" sz="29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34459" y="4901769"/>
            <a:ext cx="756873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006996" y="6058216"/>
            <a:ext cx="692176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863054" y="4945863"/>
            <a:ext cx="2133853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4p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863055" y="6119808"/>
            <a:ext cx="2133853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4p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" name="Рисунок 48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3499" y="3528658"/>
            <a:ext cx="5386214" cy="86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Рисунок 49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7403" y="4634771"/>
            <a:ext cx="5386214" cy="86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Рисунок 50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7403" y="5789786"/>
            <a:ext cx="5386214" cy="865717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object 2"/>
          <p:cNvSpPr>
            <a:spLocks/>
          </p:cNvSpPr>
          <p:nvPr/>
        </p:nvSpPr>
        <p:spPr bwMode="auto">
          <a:xfrm>
            <a:off x="0" y="0"/>
            <a:ext cx="12169775" cy="101042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567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  <p:bldP spid="18" grpId="0"/>
      <p:bldP spid="18" grpId="1"/>
      <p:bldP spid="21" grpId="0"/>
      <p:bldP spid="21" grpId="1"/>
      <p:bldP spid="3" grpId="0"/>
      <p:bldP spid="3" grpId="1"/>
      <p:bldP spid="14" grpId="0"/>
      <p:bldP spid="14" grpId="1"/>
      <p:bldP spid="16" grpId="0"/>
      <p:bldP spid="16" grpId="1"/>
      <p:bldP spid="24" grpId="0"/>
      <p:bldP spid="24" grpId="1"/>
      <p:bldP spid="25" grpId="0"/>
      <p:bldP spid="25" grpId="1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34" y="856662"/>
            <a:ext cx="12014242" cy="4128592"/>
          </a:xfrm>
        </p:spPr>
        <p:txBody>
          <a:bodyPr>
            <a:normAutofit/>
          </a:bodyPr>
          <a:lstStyle/>
          <a:p>
            <a:pPr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1.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en-US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элементов в больших периодах, расположены во всех </a:t>
            </a:r>
            <a:r>
              <a:rPr lang="en-US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группах, побочных подгруппах между </a:t>
            </a:r>
            <a:r>
              <a:rPr lang="en-US" sz="30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0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- элементами;</a:t>
            </a:r>
          </a:p>
          <a:p>
            <a:pPr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2.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-элементов</a:t>
            </a:r>
            <a:r>
              <a:rPr lang="en-US" sz="30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на внешнем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уровне</a:t>
            </a:r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как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правило, 2 ē, реже 1-0;</a:t>
            </a:r>
          </a:p>
          <a:p>
            <a:pPr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3. Заполняется </a:t>
            </a:r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предвнешний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уровень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000" b="1" i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0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подуровень) – </a:t>
            </a:r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 8 до 18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ē;</a:t>
            </a:r>
          </a:p>
          <a:p>
            <a:pPr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ru-RU" sz="30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 Элементы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электронные аналоги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013581" y="4279288"/>
            <a:ext cx="2064293" cy="274222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dirty="0" smtClean="0"/>
              <a:t>….</a:t>
            </a:r>
            <a:r>
              <a:rPr lang="ru-RU" sz="3800" dirty="0" smtClean="0"/>
              <a:t>3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3800" baseline="30000" dirty="0" smtClean="0">
                <a:latin typeface="Arial" pitchFamily="34" charset="0"/>
                <a:cs typeface="Arial" pitchFamily="34" charset="0"/>
              </a:rPr>
              <a:t>6</a:t>
            </a:r>
          </a:p>
          <a:p>
            <a:pPr>
              <a:lnSpc>
                <a:spcPct val="150000"/>
              </a:lnSpc>
            </a:pPr>
            <a:r>
              <a:rPr lang="en-US" sz="3800" dirty="0" smtClean="0"/>
              <a:t>….</a:t>
            </a:r>
            <a:r>
              <a:rPr lang="ru-RU" sz="3800" dirty="0" smtClean="0"/>
              <a:t>5</a:t>
            </a:r>
            <a:r>
              <a:rPr lang="en-US" sz="3800" dirty="0" smtClean="0"/>
              <a:t>d</a:t>
            </a:r>
            <a:r>
              <a:rPr lang="en-US" sz="3800" baseline="30000" dirty="0" smtClean="0"/>
              <a:t>2</a:t>
            </a:r>
          </a:p>
          <a:p>
            <a:pPr>
              <a:lnSpc>
                <a:spcPct val="150000"/>
              </a:lnSpc>
            </a:pPr>
            <a:r>
              <a:rPr lang="en-US" sz="3800" dirty="0" smtClean="0"/>
              <a:t>....4d</a:t>
            </a:r>
            <a:r>
              <a:rPr lang="en-US" sz="3800" baseline="30000" dirty="0" smtClean="0"/>
              <a:t>3</a:t>
            </a:r>
            <a:endParaRPr lang="ru-RU" sz="3800" baseline="30000" dirty="0"/>
          </a:p>
        </p:txBody>
      </p:sp>
      <p:sp>
        <p:nvSpPr>
          <p:cNvPr id="8" name="TextBox 7"/>
          <p:cNvSpPr txBox="1"/>
          <p:nvPr/>
        </p:nvSpPr>
        <p:spPr>
          <a:xfrm>
            <a:off x="8728093" y="4279288"/>
            <a:ext cx="1820877" cy="274222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800" dirty="0" smtClean="0"/>
              <a:t> </a:t>
            </a:r>
            <a:r>
              <a:rPr lang="en-US" sz="3800" dirty="0"/>
              <a:t>– </a:t>
            </a:r>
            <a:r>
              <a:rPr lang="en-US" sz="3800" b="1" i="1" dirty="0" smtClean="0">
                <a:latin typeface="+mj-lt"/>
              </a:rPr>
              <a:t>Fe</a:t>
            </a:r>
            <a:endParaRPr lang="en-US" sz="3800" b="1" i="1" baseline="30000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ru-RU" sz="3800" dirty="0" smtClean="0"/>
              <a:t> </a:t>
            </a:r>
            <a:r>
              <a:rPr lang="en-US" sz="3800" dirty="0"/>
              <a:t>– </a:t>
            </a:r>
            <a:r>
              <a:rPr lang="en-US" sz="3800" b="1" i="1" dirty="0" err="1" smtClean="0">
                <a:latin typeface="+mj-lt"/>
              </a:rPr>
              <a:t>Hf</a:t>
            </a:r>
            <a:endParaRPr lang="en-US" sz="3800" b="1" i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3800" dirty="0" smtClean="0"/>
              <a:t> </a:t>
            </a:r>
            <a:r>
              <a:rPr lang="en-US" sz="3800" dirty="0"/>
              <a:t>– </a:t>
            </a:r>
            <a:r>
              <a:rPr lang="en-US" sz="3800" b="1" i="1" dirty="0" err="1">
                <a:latin typeface="+mj-lt"/>
              </a:rPr>
              <a:t>Nb</a:t>
            </a:r>
            <a:endParaRPr lang="ru-RU" sz="3800" b="1" i="1" dirty="0">
              <a:latin typeface="+mj-lt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0"/>
            <a:ext cx="12169775" cy="796112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0685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948" y="1277892"/>
            <a:ext cx="12160123" cy="5617151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bg2">
                  <a:lumMod val="10000"/>
                </a:schemeClr>
              </a:buClr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установлено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что у </a:t>
            </a:r>
            <a:r>
              <a:rPr lang="en-US" sz="4300" b="1" i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орбиталей особо устойчивыми конфигурациями являются </a:t>
            </a:r>
            <a:r>
              <a:rPr lang="en-US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4300" b="1" i="1" baseline="30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en-US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4300" b="1" i="1" baseline="30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а у </a:t>
            </a:r>
            <a:r>
              <a:rPr lang="en-US" sz="4300" b="1" i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орбиталей </a:t>
            </a:r>
            <a:r>
              <a:rPr lang="en-US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300" b="1" i="1" baseline="30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en-US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f </a:t>
            </a:r>
            <a:r>
              <a:rPr lang="ru-RU" sz="4300" b="1" i="1" baseline="30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Clr>
                <a:schemeClr val="bg2">
                  <a:lumMod val="10000"/>
                </a:schemeClr>
              </a:buClr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в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связи с этим в основном состоянии атома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наблюдается «провал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проскок)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ē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внешнего</a:t>
            </a:r>
            <a:r>
              <a:rPr lang="ru-RU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подуровня  на  предвнешний </a:t>
            </a:r>
            <a:r>
              <a:rPr lang="en-US" sz="43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d–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подуровень.</a:t>
            </a:r>
          </a:p>
          <a:p>
            <a:pPr>
              <a:buClr>
                <a:schemeClr val="bg2">
                  <a:lumMod val="10000"/>
                </a:schemeClr>
              </a:buClr>
            </a:pPr>
            <a:endParaRPr lang="en-US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bg2">
                  <a:lumMod val="10000"/>
                </a:schemeClr>
              </a:buClr>
            </a:pPr>
            <a:endParaRPr lang="en-US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36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«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провал» происходит у элементов:</a:t>
            </a:r>
          </a:p>
          <a:p>
            <a:pPr marL="164496" indent="0">
              <a:spcBef>
                <a:spcPts val="36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№ 29, 47,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79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 группа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);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24, 42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6 группа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и др.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77446" y="1555364"/>
            <a:ext cx="707180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40711" y="1588609"/>
            <a:ext cx="1388456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2347" y="3831681"/>
            <a:ext cx="804963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</a:t>
            </a:r>
            <a:endParaRPr lang="ru-RU" sz="43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67190" y="4829501"/>
            <a:ext cx="1535932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709928" y="3831680"/>
            <a:ext cx="1388456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09691" y="2620171"/>
            <a:ext cx="1388456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4S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3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5195" y="1277892"/>
            <a:ext cx="5960846" cy="901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9237" y="3467917"/>
            <a:ext cx="5912761" cy="934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7110" y="2217106"/>
            <a:ext cx="5960846" cy="104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5195" y="4493421"/>
            <a:ext cx="5881161" cy="92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7014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52)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БОЛЬШИХ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12723" y="1439054"/>
            <a:ext cx="11212674" cy="50351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marL="411240" indent="125657" algn="just">
              <a:buFont typeface="Wingdings" pitchFamily="2" charset="2"/>
              <a:buChar char="ü"/>
            </a:pP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411240" indent="125657" algn="just">
              <a:buFont typeface="Wingdings" pitchFamily="2" charset="2"/>
              <a:buChar char="ü"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Химический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знак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411240" indent="125657" algn="just">
              <a:buFont typeface="Wingdings" pitchFamily="2" charset="2"/>
              <a:buChar char="ü"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Заряд ядра = порядковому номеру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элемента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411240" indent="125657" algn="just">
              <a:buFont typeface="Wingdings" pitchFamily="2" charset="2"/>
              <a:buChar char="ü"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Число энергетических уровней  = №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периода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411240" indent="125657" algn="just">
              <a:buFont typeface="Wingdings" pitchFamily="2" charset="2"/>
              <a:buChar char="ü"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Определение числа электронов на уровнях: на 1 – мах 2е; на 2 – мах – 8е; на 3 – мах 18е. </a:t>
            </a:r>
          </a:p>
          <a:p>
            <a:pPr marL="411240" indent="125657" algn="just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число е = заряду ядра = порядковому номеру элемента </a:t>
            </a:r>
          </a:p>
          <a:p>
            <a:pPr marL="411240" indent="125657" algn="just">
              <a:buFont typeface="Wingdings" pitchFamily="2" charset="2"/>
              <a:buChar char="ü"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Число е на последнем уровне у элементов главных подгрупп =  № группы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БОЛЬШИХ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84161" y="1510492"/>
            <a:ext cx="11212674" cy="39887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marL="411240" indent="125657" algn="just">
              <a:buFont typeface="Wingdings" pitchFamily="2" charset="2"/>
              <a:buChar char="ü"/>
            </a:pP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marL="411240" indent="125657" algn="just">
              <a:buFont typeface="Wingdings" pitchFamily="2" charset="2"/>
              <a:buChar char="ü"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У элементов побочных подгрупп  заполняется внешний уровень (2 электрона на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s-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подуровень), затем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предвнешний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уровень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d-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подуровень.</a:t>
            </a:r>
          </a:p>
          <a:p>
            <a:pPr marL="411240" indent="125657" algn="just">
              <a:buFont typeface="Wingdings" pitchFamily="2" charset="2"/>
              <a:buChar char="ü"/>
            </a:pP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marL="411240" indent="125657" algn="just">
              <a:buFont typeface="Wingdings" pitchFamily="2" charset="2"/>
              <a:buChar char="ü"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 Составление электронной формулы и электронно-графической формулы.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867550"/>
            <a:ext cx="11021099" cy="1843122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r>
              <a:rPr lang="ru-RU" sz="4000" dirty="0" smtClean="0">
                <a:ln w="6350">
                  <a:solidFill>
                    <a:schemeClr val="tx2">
                      <a:lumMod val="9000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Устройство энергетического уровня</a:t>
            </a:r>
            <a:endParaRPr lang="ru-RU" sz="4000" dirty="0">
              <a:ln w="6350">
                <a:solidFill>
                  <a:schemeClr val="tx2">
                    <a:lumMod val="90000"/>
                  </a:schemeClr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622255" y="2510623"/>
            <a:ext cx="10952798" cy="4334157"/>
          </a:xfrm>
          <a:prstGeom prst="rect">
            <a:avLst/>
          </a:prstGeom>
        </p:spPr>
        <p:txBody>
          <a:bodyPr lIns="109664" tIns="54832" rIns="109664" bIns="54832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1. Каждый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энергетический уровень делится на подуровни; 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buClr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2. Подуровень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– разновидность электронных облаков;</a:t>
            </a:r>
          </a:p>
          <a:p>
            <a:pPr>
              <a:buClr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3.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Ч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исло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подуровней на уровне равно № уровня.</a:t>
            </a:r>
          </a:p>
          <a:p>
            <a:pPr>
              <a:buClrTx/>
            </a:pPr>
            <a:endParaRPr lang="ru-RU" sz="36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0"/>
            <a:ext cx="12169775" cy="101042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4653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БОЛЬШИХ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41285" y="1367616"/>
            <a:ext cx="11514176" cy="4722812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buNone/>
            </a:pP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N=</a:t>
            </a:r>
            <a:r>
              <a:rPr lang="en-US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2n</a:t>
            </a:r>
            <a:r>
              <a:rPr lang="en-US" b="1" baseline="300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формула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для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вычисления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количества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электронов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на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энергетических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уровнях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None/>
            </a:pP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b="1" baseline="30000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уровень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электрона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None/>
            </a:pP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b="1" baseline="30000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уровень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электронов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None/>
            </a:pP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b="1" baseline="30000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en-US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уровень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18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электронов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None/>
            </a:pP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b="1" baseline="30000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уровень</a:t>
            </a:r>
            <a:r>
              <a:rPr lang="en-US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b="1" dirty="0" smtClean="0">
                <a:solidFill>
                  <a:srgbClr val="FF0033"/>
                </a:solidFill>
                <a:latin typeface="Arial" pitchFamily="34" charset="0"/>
                <a:cs typeface="Arial" pitchFamily="34" charset="0"/>
              </a:rPr>
              <a:t>32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электрона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913" y="1667635"/>
            <a:ext cx="11714894" cy="6091127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Деление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семейства зависит от того, какой подуровень у элемента заполняется последним: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64496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-элементы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64496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-элементы</a:t>
            </a:r>
          </a:p>
          <a:p>
            <a:pPr marL="164496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-элементы </a:t>
            </a:r>
          </a:p>
          <a:p>
            <a:pPr marL="164496" indent="0">
              <a:buNone/>
            </a:pP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-элементы</a:t>
            </a:r>
          </a:p>
          <a:p>
            <a:pPr marL="164496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164496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4725136" y="3363307"/>
            <a:ext cx="200001" cy="1102902"/>
          </a:xfrm>
          <a:prstGeom prst="rightBrace">
            <a:avLst>
              <a:gd name="adj1" fmla="val 34426"/>
              <a:gd name="adj2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9664" tIns="54832" rIns="109664" bIns="54832" rtlCol="0" anchor="ctr"/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4733465" y="4554978"/>
            <a:ext cx="191671" cy="1093800"/>
          </a:xfrm>
          <a:prstGeom prst="rightBrace">
            <a:avLst>
              <a:gd name="adj1" fmla="val 34426"/>
              <a:gd name="adj2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9664" tIns="54832" rIns="109664" bIns="54832" rtlCol="0" anchor="ctr"/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3317" y="3153566"/>
            <a:ext cx="3802643" cy="115717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3400" dirty="0" smtClean="0">
                <a:latin typeface="Arial" pitchFamily="34" charset="0"/>
                <a:cs typeface="Arial" pitchFamily="34" charset="0"/>
              </a:rPr>
              <a:t>элементы </a:t>
            </a:r>
          </a:p>
          <a:p>
            <a:r>
              <a:rPr lang="ru-RU" sz="3400" dirty="0" smtClean="0">
                <a:latin typeface="Arial" pitchFamily="34" charset="0"/>
                <a:cs typeface="Arial" pitchFamily="34" charset="0"/>
              </a:rPr>
              <a:t>главных подгрупп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8523" y="4554978"/>
            <a:ext cx="4112022" cy="115717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3400" dirty="0" smtClean="0">
                <a:latin typeface="Arial" pitchFamily="34" charset="0"/>
                <a:cs typeface="Arial" pitchFamily="34" charset="0"/>
              </a:rPr>
              <a:t>элементы </a:t>
            </a:r>
          </a:p>
          <a:p>
            <a:r>
              <a:rPr lang="ru-RU" sz="3400" dirty="0" smtClean="0">
                <a:latin typeface="Arial" pitchFamily="34" charset="0"/>
                <a:cs typeface="Arial" pitchFamily="34" charset="0"/>
              </a:rPr>
              <a:t>побочных подгрупп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1AFA-AEDF-420F-A704-E7DF00DC724D}" type="datetime1">
              <a:rPr lang="ru-RU" smtClean="0"/>
              <a:pPr/>
              <a:t>04.10.2020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0" y="0"/>
            <a:ext cx="12169775" cy="101042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01922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1"/>
          <p:cNvSpPr txBox="1">
            <a:spLocks/>
          </p:cNvSpPr>
          <p:nvPr/>
        </p:nvSpPr>
        <p:spPr>
          <a:xfrm>
            <a:off x="298409" y="1439054"/>
            <a:ext cx="7961365" cy="1290185"/>
          </a:xfrm>
          <a:prstGeom prst="rect">
            <a:avLst/>
          </a:prstGeom>
        </p:spPr>
        <p:txBody>
          <a:bodyPr lIns="109664" tIns="54832" rIns="109664" bIns="54832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ru-RU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содержит 1подуров</a:t>
            </a:r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нь </a:t>
            </a:r>
          </a:p>
          <a:p>
            <a:pPr marL="164496" indent="0">
              <a:lnSpc>
                <a:spcPct val="110000"/>
              </a:lnSpc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(</a:t>
            </a: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ru-RU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подуровень)</a:t>
            </a:r>
            <a:r>
              <a:rPr lang="ru-RU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; </a:t>
            </a:r>
            <a:endParaRPr lang="ru-RU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  <a:p>
            <a:pPr marL="164496" indent="0">
              <a:lnSpc>
                <a:spcPct val="110000"/>
              </a:lnSpc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en-US" sz="3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endParaRPr lang="ru-RU" sz="38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64496" indent="0">
              <a:lnSpc>
                <a:spcPct val="110000"/>
              </a:lnSpc>
              <a:spcBef>
                <a:spcPts val="720"/>
              </a:spcBef>
              <a:buClr>
                <a:schemeClr val="bg2">
                  <a:lumMod val="10000"/>
                </a:schemeClr>
              </a:buClr>
              <a:buNone/>
            </a:pPr>
            <a:r>
              <a:rPr lang="en-US" sz="3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</a:t>
            </a:r>
            <a:endParaRPr lang="ru-RU" sz="38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http://www.hybridation.ru/s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941615" y="3510756"/>
            <a:ext cx="1023821" cy="810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156061" y="4225136"/>
            <a:ext cx="939615" cy="7724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300" i="1" baseline="30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441681" y="2796376"/>
            <a:ext cx="0" cy="589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441681" y="4510888"/>
            <a:ext cx="0" cy="589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6061" y="5153830"/>
            <a:ext cx="1143577" cy="882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155929" y="5153830"/>
            <a:ext cx="774506" cy="772455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r>
              <a:rPr lang="ru-RU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ē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84425" y="3439318"/>
            <a:ext cx="5361779" cy="772455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r>
              <a:rPr lang="ru-RU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ru-RU" sz="4300" dirty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орбиталь</a:t>
            </a:r>
            <a:endParaRPr lang="ru-RU" dirty="0"/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0" y="0"/>
            <a:ext cx="12169775" cy="101042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99267" y="1581930"/>
            <a:ext cx="5170498" cy="408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829646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ttp://www.hybridation.ru/p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98937" y="3653632"/>
            <a:ext cx="1794125" cy="61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hybridation.ru/s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5599" y="3367880"/>
            <a:ext cx="1023821" cy="810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бъект 1"/>
          <p:cNvSpPr txBox="1">
            <a:spLocks/>
          </p:cNvSpPr>
          <p:nvPr/>
        </p:nvSpPr>
        <p:spPr>
          <a:xfrm>
            <a:off x="239420" y="1081864"/>
            <a:ext cx="11930355" cy="2365520"/>
          </a:xfrm>
          <a:prstGeom prst="rect">
            <a:avLst/>
          </a:prstGeom>
        </p:spPr>
        <p:txBody>
          <a:bodyPr lIns="109664" tIns="54832" rIns="109664" bIns="54832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>
                  <a:lumMod val="10000"/>
                </a:schemeClr>
              </a:buClr>
              <a:buNone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содержит 2 подуровня: </a:t>
            </a:r>
          </a:p>
          <a:p>
            <a:pPr marL="164496" indent="0">
              <a:buClr>
                <a:schemeClr val="bg2">
                  <a:lumMod val="10000"/>
                </a:schemeClr>
              </a:buClr>
              <a:buNone/>
            </a:pPr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(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подуровень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 р подуровень);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64496" indent="0">
              <a:buClr>
                <a:schemeClr val="bg2">
                  <a:lumMod val="10000"/>
                </a:schemeClr>
              </a:buClr>
              <a:buNone/>
            </a:pP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</a:t>
            </a:r>
          </a:p>
          <a:p>
            <a:pPr marL="164496" indent="0">
              <a:buClr>
                <a:schemeClr val="bg2">
                  <a:lumMod val="10000"/>
                </a:schemeClr>
              </a:buClr>
              <a:buNone/>
            </a:pP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орбиталь;     3    р    орбитали</a:t>
            </a:r>
          </a:p>
          <a:p>
            <a:pPr marL="164496" indent="0">
              <a:buClr>
                <a:schemeClr val="bg2">
                  <a:lumMod val="10000"/>
                </a:schemeClr>
              </a:buClr>
              <a:buNone/>
            </a:pPr>
            <a:endParaRPr lang="ru-RU" sz="32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04996" y="4722613"/>
            <a:ext cx="5529849" cy="7724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r>
              <a:rPr lang="ru-RU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2р</a:t>
            </a:r>
            <a:r>
              <a:rPr lang="ru-RU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300" i="1" baseline="30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227103" y="2296310"/>
            <a:ext cx="0" cy="589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686021" y="3509674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433590" y="2038714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433590" y="3411128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84161" y="4082260"/>
            <a:ext cx="7196846" cy="772455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164496">
              <a:buClr>
                <a:srgbClr val="DBE1D3">
                  <a:lumMod val="10000"/>
                </a:srgbClr>
              </a:buClr>
            </a:pPr>
            <a:r>
              <a:rPr lang="ru-RU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2</a:t>
            </a:r>
            <a:r>
              <a:rPr lang="en-US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alibri"/>
              </a:rPr>
              <a:t>ē</a:t>
            </a:r>
            <a:r>
              <a:rPr lang="ru-RU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                          6</a:t>
            </a:r>
            <a:r>
              <a:rPr lang="en-US" sz="4300" dirty="0" smtClean="0">
                <a:solidFill>
                  <a:srgbClr val="DBE1D3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ē</a:t>
            </a:r>
            <a:endParaRPr lang="ru-RU" sz="4300" dirty="0">
              <a:solidFill>
                <a:srgbClr val="DBE1D3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3983" y="5384354"/>
            <a:ext cx="5520864" cy="104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56523" y="1153302"/>
            <a:ext cx="433705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0" y="0"/>
            <a:ext cx="12169775" cy="101042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217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1"/>
          <p:cNvSpPr txBox="1">
            <a:spLocks/>
          </p:cNvSpPr>
          <p:nvPr/>
        </p:nvSpPr>
        <p:spPr>
          <a:xfrm>
            <a:off x="229204" y="1367616"/>
            <a:ext cx="11500278" cy="4011787"/>
          </a:xfrm>
          <a:prstGeom prst="rect">
            <a:avLst/>
          </a:prstGeom>
        </p:spPr>
        <p:txBody>
          <a:bodyPr lIns="109664" tIns="54832" rIns="109664" bIns="54832">
            <a:normAutofit lnSpcReduction="1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>
                  <a:lumMod val="10000"/>
                </a:schemeClr>
              </a:buClr>
              <a:buNone/>
            </a:pP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содержит 3 подуровня: </a:t>
            </a:r>
          </a:p>
          <a:p>
            <a:pPr marL="164496" indent="0">
              <a:lnSpc>
                <a:spcPct val="80000"/>
              </a:lnSpc>
              <a:buClr>
                <a:schemeClr val="bg2">
                  <a:lumMod val="10000"/>
                </a:schemeClr>
              </a:buClr>
              <a:buNone/>
            </a:pP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S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  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d </a:t>
            </a:r>
          </a:p>
          <a:p>
            <a:pPr marL="164496" indent="0">
              <a:lnSpc>
                <a:spcPct val="80000"/>
              </a:lnSpc>
              <a:buClr>
                <a:schemeClr val="bg2">
                  <a:lumMod val="10000"/>
                </a:schemeClr>
              </a:buClr>
              <a:buNone/>
            </a:pP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подуровень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подуровень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подуровень 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64496" indent="0">
              <a:buClr>
                <a:schemeClr val="bg2">
                  <a:lumMod val="10000"/>
                </a:schemeClr>
              </a:buClr>
              <a:buNone/>
            </a:pP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</a:t>
            </a:r>
          </a:p>
          <a:p>
            <a:pPr marL="164496" indent="0">
              <a:buClr>
                <a:schemeClr val="bg2">
                  <a:lumMod val="10000"/>
                </a:schemeClr>
              </a:buClr>
              <a:buNone/>
            </a:pP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</a:t>
            </a:r>
          </a:p>
          <a:p>
            <a:pPr marL="164496" indent="0">
              <a:lnSpc>
                <a:spcPct val="80000"/>
              </a:lnSpc>
              <a:buClr>
                <a:schemeClr val="bg2">
                  <a:lumMod val="10000"/>
                </a:schemeClr>
              </a:buClr>
              <a:buNone/>
            </a:pPr>
            <a:endParaRPr lang="ru-RU" sz="36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64496" indent="0">
              <a:lnSpc>
                <a:spcPct val="80000"/>
              </a:lnSpc>
              <a:buClr>
                <a:schemeClr val="bg2">
                  <a:lumMod val="10000"/>
                </a:schemeClr>
              </a:buClr>
              <a:buNone/>
            </a:pP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2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ē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6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ē                10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ē </a:t>
            </a:r>
            <a:endParaRPr lang="ru-RU" sz="36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bg2">
                  <a:lumMod val="10000"/>
                </a:schemeClr>
              </a:buClr>
            </a:pPr>
            <a:endParaRPr lang="ru-RU" sz="3600" b="1" baseline="-250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http://www.hybridation.ru/p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98871" y="3439318"/>
            <a:ext cx="1678516" cy="61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hybridation.ru/s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93105" y="3287472"/>
            <a:ext cx="1023821" cy="73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309335" y="5273926"/>
            <a:ext cx="8757925" cy="7724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3S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ru-RU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en-US" sz="43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300" i="1" baseline="30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572462" y="2666063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552808" y="3947029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560653" y="2666063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512088" y="3835606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9218171" y="2761850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 descr="http://www.hybridation.ru/d1.jp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513647" y="3082128"/>
            <a:ext cx="1459356" cy="1094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http://www.hybridation.ru/d2.jpg"/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156721" y="3010690"/>
            <a:ext cx="810580" cy="1197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Прямая со стрелкой 27"/>
          <p:cNvCxnSpPr/>
          <p:nvPr/>
        </p:nvCxnSpPr>
        <p:spPr>
          <a:xfrm>
            <a:off x="9218171" y="3947029"/>
            <a:ext cx="0" cy="589799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Номер слайда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3106" y="5933269"/>
            <a:ext cx="9855677" cy="792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ject 2"/>
          <p:cNvSpPr>
            <a:spLocks/>
          </p:cNvSpPr>
          <p:nvPr/>
        </p:nvSpPr>
        <p:spPr bwMode="auto">
          <a:xfrm>
            <a:off x="0" y="0"/>
            <a:ext cx="12169775" cy="101042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БОЛЬШИХ ПЕРИОДОВ</a:t>
            </a:r>
            <a:endParaRPr lang="uz-Cyrl-UZ" alt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366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</TotalTime>
  <Words>706</Words>
  <Application>Microsoft Office PowerPoint</Application>
  <PresentationFormat>Произвольный</PresentationFormat>
  <Paragraphs>152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СТРОЕНИЕ ЭЛЕМЕНТОВ БОЛЬШИХ ПЕРИОДОВ</vt:lpstr>
      <vt:lpstr>СТРОЕНИЕ ЭЛЕМЕНТОВ БОЛЬШИХ ПЕРИОДОВ</vt:lpstr>
      <vt:lpstr>Устройство энергетического уровня</vt:lpstr>
      <vt:lpstr>СТРОЕНИЕ ЭЛЕМЕНТОВ БОЛЬШИХ ПЕРИОДОВ</vt:lpstr>
      <vt:lpstr>Слайд 6</vt:lpstr>
      <vt:lpstr>Слайд 7</vt:lpstr>
      <vt:lpstr>Слайд 8</vt:lpstr>
      <vt:lpstr>Слайд 9</vt:lpstr>
      <vt:lpstr>Слайд 10</vt:lpstr>
      <vt:lpstr>СТРОЕНИЕ ЭЛЕМЕНТОВ МАЛЫХ ПЕРИОДОВ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110</cp:revision>
  <dcterms:created xsi:type="dcterms:W3CDTF">2020-05-06T17:43:33Z</dcterms:created>
  <dcterms:modified xsi:type="dcterms:W3CDTF">2020-10-04T18:50:50Z</dcterms:modified>
</cp:coreProperties>
</file>