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342" r:id="rId2"/>
    <p:sldId id="364" r:id="rId3"/>
    <p:sldId id="469" r:id="rId4"/>
    <p:sldId id="458" r:id="rId5"/>
    <p:sldId id="467" r:id="rId6"/>
    <p:sldId id="463" r:id="rId7"/>
    <p:sldId id="459" r:id="rId8"/>
    <p:sldId id="460" r:id="rId9"/>
    <p:sldId id="461" r:id="rId10"/>
    <p:sldId id="462" r:id="rId11"/>
    <p:sldId id="470" r:id="rId12"/>
    <p:sldId id="464" r:id="rId13"/>
    <p:sldId id="465" r:id="rId14"/>
    <p:sldId id="466" r:id="rId15"/>
    <p:sldId id="305" r:id="rId16"/>
  </p:sldIdLst>
  <p:sldSz cx="12169775" cy="7021513"/>
  <p:notesSz cx="6858000" cy="9144000"/>
  <p:defaultTextStyle>
    <a:defPPr>
      <a:defRPr lang="ru-RU"/>
    </a:defPPr>
    <a:lvl1pPr marL="0" algn="l" defTabSz="1096562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1pPr>
    <a:lvl2pPr marL="548282" algn="l" defTabSz="1096562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2pPr>
    <a:lvl3pPr marL="1096562" algn="l" defTabSz="1096562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3pPr>
    <a:lvl4pPr marL="1644844" algn="l" defTabSz="1096562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4pPr>
    <a:lvl5pPr marL="2193125" algn="l" defTabSz="1096562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5pPr>
    <a:lvl6pPr marL="2741406" algn="l" defTabSz="1096562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6pPr>
    <a:lvl7pPr marL="3289686" algn="l" defTabSz="1096562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7pPr>
    <a:lvl8pPr marL="3837969" algn="l" defTabSz="1096562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8pPr>
    <a:lvl9pPr marL="4386249" algn="l" defTabSz="1096562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212">
          <p15:clr>
            <a:srgbClr val="A4A3A4"/>
          </p15:clr>
        </p15:guide>
        <p15:guide id="2" pos="383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360" y="-96"/>
      </p:cViewPr>
      <p:guideLst>
        <p:guide orient="horz" pos="2212"/>
        <p:guide pos="383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688813-52B9-43E3-8D26-487D677443D8}" type="datetimeFigureOut">
              <a:rPr lang="ru-RU" smtClean="0"/>
              <a:pPr/>
              <a:t>04.10.2020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58788" y="685800"/>
            <a:ext cx="59404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4C7D7E-D05D-41A6-BE46-D5DFA5AE9D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390931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3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67" algn="l" defTabSz="91433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36" algn="l" defTabSz="91433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03" algn="l" defTabSz="91433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670" algn="l" defTabSz="91433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838" algn="l" defTabSz="91433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05" algn="l" defTabSz="91433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174" algn="l" defTabSz="91433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341" algn="l" defTabSz="91433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268406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268406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268406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268406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2733" y="2181224"/>
            <a:ext cx="10344309" cy="150507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5466" y="3978857"/>
            <a:ext cx="8518843" cy="179438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482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965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448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931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41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896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379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862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23087" y="281190"/>
            <a:ext cx="2738199" cy="599104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8490" y="281190"/>
            <a:ext cx="8011769" cy="599104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2739" y="286638"/>
            <a:ext cx="10344310" cy="83705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2737" y="1430314"/>
            <a:ext cx="3322349" cy="348868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23717" y="1430314"/>
            <a:ext cx="3322349" cy="348868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34697" y="1430314"/>
            <a:ext cx="3322349" cy="348868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2737" y="5099323"/>
            <a:ext cx="3322349" cy="98171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3502" indent="-153502">
              <a:buFont typeface="Arial" panose="020B0604020202020204" pitchFamily="34" charset="0"/>
              <a:buChar char="•"/>
              <a:defRPr sz="1400"/>
            </a:lvl2pPr>
            <a:lvl3pPr marL="307002" indent="-153502">
              <a:defRPr sz="1400"/>
            </a:lvl3pPr>
            <a:lvl4pPr marL="537253" indent="-230250">
              <a:defRPr sz="1400"/>
            </a:lvl4pPr>
            <a:lvl5pPr marL="767506" indent="-230250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23717" y="5099323"/>
            <a:ext cx="3322349" cy="98171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3502" indent="-153502">
              <a:buFont typeface="Arial" panose="020B0604020202020204" pitchFamily="34" charset="0"/>
              <a:buChar char="•"/>
              <a:defRPr sz="1400"/>
            </a:lvl2pPr>
            <a:lvl3pPr marL="307002" indent="-153502">
              <a:defRPr sz="1400"/>
            </a:lvl3pPr>
            <a:lvl4pPr marL="537253" indent="-230250">
              <a:defRPr sz="1400"/>
            </a:lvl4pPr>
            <a:lvl5pPr marL="767506" indent="-230250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34697" y="5099323"/>
            <a:ext cx="3322349" cy="98171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3502" indent="-153502">
              <a:buFont typeface="Arial" panose="020B0604020202020204" pitchFamily="34" charset="0"/>
              <a:buChar char="•"/>
              <a:defRPr sz="1400"/>
            </a:lvl2pPr>
            <a:lvl3pPr marL="307002" indent="-153502">
              <a:defRPr sz="1400"/>
            </a:lvl3pPr>
            <a:lvl4pPr marL="537253" indent="-230250">
              <a:defRPr sz="1400"/>
            </a:lvl4pPr>
            <a:lvl5pPr marL="767506" indent="-230250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2739" y="955714"/>
            <a:ext cx="10344310" cy="416089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xmlns="" val="3234869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83" y="1160211"/>
            <a:ext cx="11927185" cy="5732632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17" name="bg object 17"/>
          <p:cNvSpPr/>
          <p:nvPr/>
        </p:nvSpPr>
        <p:spPr>
          <a:xfrm>
            <a:off x="141103" y="153988"/>
            <a:ext cx="11927185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8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23688" y="1559664"/>
            <a:ext cx="3850634" cy="4616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67448" y="1614951"/>
            <a:ext cx="5293853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10/4/2020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370735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1328" y="4511973"/>
            <a:ext cx="10344309" cy="1394550"/>
          </a:xfrm>
        </p:spPr>
        <p:txBody>
          <a:bodyPr anchor="t"/>
          <a:lstStyle>
            <a:lvl1pPr algn="l">
              <a:defRPr sz="48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1328" y="2976021"/>
            <a:ext cx="10344309" cy="1535955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548282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9656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4484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19312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74140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28968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837969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386249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8489" y="1638357"/>
            <a:ext cx="5374984" cy="4633874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86302" y="1638357"/>
            <a:ext cx="5374984" cy="4633874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8489" y="1571714"/>
            <a:ext cx="5377097" cy="655016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8282" indent="0">
              <a:buNone/>
              <a:defRPr sz="2400" b="1"/>
            </a:lvl2pPr>
            <a:lvl3pPr marL="1096562" indent="0">
              <a:buNone/>
              <a:defRPr sz="2200" b="1"/>
            </a:lvl3pPr>
            <a:lvl4pPr marL="1644844" indent="0">
              <a:buNone/>
              <a:defRPr sz="1900" b="1"/>
            </a:lvl4pPr>
            <a:lvl5pPr marL="2193125" indent="0">
              <a:buNone/>
              <a:defRPr sz="1900" b="1"/>
            </a:lvl5pPr>
            <a:lvl6pPr marL="2741406" indent="0">
              <a:buNone/>
              <a:defRPr sz="1900" b="1"/>
            </a:lvl6pPr>
            <a:lvl7pPr marL="3289686" indent="0">
              <a:buNone/>
              <a:defRPr sz="1900" b="1"/>
            </a:lvl7pPr>
            <a:lvl8pPr marL="3837969" indent="0">
              <a:buNone/>
              <a:defRPr sz="1900" b="1"/>
            </a:lvl8pPr>
            <a:lvl9pPr marL="4386249" indent="0">
              <a:buNone/>
              <a:defRPr sz="1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8489" y="2226733"/>
            <a:ext cx="5377097" cy="4045497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82077" y="1571714"/>
            <a:ext cx="5379210" cy="655016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8282" indent="0">
              <a:buNone/>
              <a:defRPr sz="2400" b="1"/>
            </a:lvl2pPr>
            <a:lvl3pPr marL="1096562" indent="0">
              <a:buNone/>
              <a:defRPr sz="2200" b="1"/>
            </a:lvl3pPr>
            <a:lvl4pPr marL="1644844" indent="0">
              <a:buNone/>
              <a:defRPr sz="1900" b="1"/>
            </a:lvl4pPr>
            <a:lvl5pPr marL="2193125" indent="0">
              <a:buNone/>
              <a:defRPr sz="1900" b="1"/>
            </a:lvl5pPr>
            <a:lvl6pPr marL="2741406" indent="0">
              <a:buNone/>
              <a:defRPr sz="1900" b="1"/>
            </a:lvl6pPr>
            <a:lvl7pPr marL="3289686" indent="0">
              <a:buNone/>
              <a:defRPr sz="1900" b="1"/>
            </a:lvl7pPr>
            <a:lvl8pPr marL="3837969" indent="0">
              <a:buNone/>
              <a:defRPr sz="1900" b="1"/>
            </a:lvl8pPr>
            <a:lvl9pPr marL="4386249" indent="0">
              <a:buNone/>
              <a:defRPr sz="1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82077" y="2226733"/>
            <a:ext cx="5379210" cy="4045497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8489" y="279560"/>
            <a:ext cx="4003772" cy="1189756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58044" y="279564"/>
            <a:ext cx="6803242" cy="5992667"/>
          </a:xfrm>
        </p:spPr>
        <p:txBody>
          <a:bodyPr/>
          <a:lstStyle>
            <a:lvl1pPr>
              <a:defRPr sz="3800"/>
            </a:lvl1pPr>
            <a:lvl2pPr>
              <a:defRPr sz="3400"/>
            </a:lvl2pPr>
            <a:lvl3pPr>
              <a:defRPr sz="29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489" y="1469317"/>
            <a:ext cx="4003772" cy="4802910"/>
          </a:xfrm>
        </p:spPr>
        <p:txBody>
          <a:bodyPr/>
          <a:lstStyle>
            <a:lvl1pPr marL="0" indent="0">
              <a:buNone/>
              <a:defRPr sz="1700"/>
            </a:lvl1pPr>
            <a:lvl2pPr marL="548282" indent="0">
              <a:buNone/>
              <a:defRPr sz="1400"/>
            </a:lvl2pPr>
            <a:lvl3pPr marL="1096562" indent="0">
              <a:buNone/>
              <a:defRPr sz="1200"/>
            </a:lvl3pPr>
            <a:lvl4pPr marL="1644844" indent="0">
              <a:buNone/>
              <a:defRPr sz="1100"/>
            </a:lvl4pPr>
            <a:lvl5pPr marL="2193125" indent="0">
              <a:buNone/>
              <a:defRPr sz="1100"/>
            </a:lvl5pPr>
            <a:lvl6pPr marL="2741406" indent="0">
              <a:buNone/>
              <a:defRPr sz="1100"/>
            </a:lvl6pPr>
            <a:lvl7pPr marL="3289686" indent="0">
              <a:buNone/>
              <a:defRPr sz="1100"/>
            </a:lvl7pPr>
            <a:lvl8pPr marL="3837969" indent="0">
              <a:buNone/>
              <a:defRPr sz="1100"/>
            </a:lvl8pPr>
            <a:lvl9pPr marL="4386249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5361" y="4915062"/>
            <a:ext cx="7301865" cy="580251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5361" y="627385"/>
            <a:ext cx="7301865" cy="4212908"/>
          </a:xfrm>
        </p:spPr>
        <p:txBody>
          <a:bodyPr/>
          <a:lstStyle>
            <a:lvl1pPr marL="0" indent="0">
              <a:buNone/>
              <a:defRPr sz="3800"/>
            </a:lvl1pPr>
            <a:lvl2pPr marL="548282" indent="0">
              <a:buNone/>
              <a:defRPr sz="3400"/>
            </a:lvl2pPr>
            <a:lvl3pPr marL="1096562" indent="0">
              <a:buNone/>
              <a:defRPr sz="2900"/>
            </a:lvl3pPr>
            <a:lvl4pPr marL="1644844" indent="0">
              <a:buNone/>
              <a:defRPr sz="2400"/>
            </a:lvl4pPr>
            <a:lvl5pPr marL="2193125" indent="0">
              <a:buNone/>
              <a:defRPr sz="2400"/>
            </a:lvl5pPr>
            <a:lvl6pPr marL="2741406" indent="0">
              <a:buNone/>
              <a:defRPr sz="2400"/>
            </a:lvl6pPr>
            <a:lvl7pPr marL="3289686" indent="0">
              <a:buNone/>
              <a:defRPr sz="2400"/>
            </a:lvl7pPr>
            <a:lvl8pPr marL="3837969" indent="0">
              <a:buNone/>
              <a:defRPr sz="2400"/>
            </a:lvl8pPr>
            <a:lvl9pPr marL="4386249" indent="0">
              <a:buNone/>
              <a:defRPr sz="24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5361" y="5495310"/>
            <a:ext cx="7301865" cy="824052"/>
          </a:xfrm>
        </p:spPr>
        <p:txBody>
          <a:bodyPr/>
          <a:lstStyle>
            <a:lvl1pPr marL="0" indent="0">
              <a:buNone/>
              <a:defRPr sz="1700"/>
            </a:lvl1pPr>
            <a:lvl2pPr marL="548282" indent="0">
              <a:buNone/>
              <a:defRPr sz="1400"/>
            </a:lvl2pPr>
            <a:lvl3pPr marL="1096562" indent="0">
              <a:buNone/>
              <a:defRPr sz="1200"/>
            </a:lvl3pPr>
            <a:lvl4pPr marL="1644844" indent="0">
              <a:buNone/>
              <a:defRPr sz="1100"/>
            </a:lvl4pPr>
            <a:lvl5pPr marL="2193125" indent="0">
              <a:buNone/>
              <a:defRPr sz="1100"/>
            </a:lvl5pPr>
            <a:lvl6pPr marL="2741406" indent="0">
              <a:buNone/>
              <a:defRPr sz="1100"/>
            </a:lvl6pPr>
            <a:lvl7pPr marL="3289686" indent="0">
              <a:buNone/>
              <a:defRPr sz="1100"/>
            </a:lvl7pPr>
            <a:lvl8pPr marL="3837969" indent="0">
              <a:buNone/>
              <a:defRPr sz="1100"/>
            </a:lvl8pPr>
            <a:lvl9pPr marL="4386249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8489" y="281186"/>
            <a:ext cx="10952798" cy="1170252"/>
          </a:xfrm>
          <a:prstGeom prst="rect">
            <a:avLst/>
          </a:prstGeom>
        </p:spPr>
        <p:txBody>
          <a:bodyPr vert="horz" lIns="109657" tIns="54828" rIns="109657" bIns="54828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8489" y="1638357"/>
            <a:ext cx="10952798" cy="4633874"/>
          </a:xfrm>
          <a:prstGeom prst="rect">
            <a:avLst/>
          </a:prstGeom>
        </p:spPr>
        <p:txBody>
          <a:bodyPr vert="horz" lIns="109657" tIns="54828" rIns="109657" bIns="54828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8489" y="6507906"/>
            <a:ext cx="2839614" cy="373831"/>
          </a:xfrm>
          <a:prstGeom prst="rect">
            <a:avLst/>
          </a:prstGeom>
        </p:spPr>
        <p:txBody>
          <a:bodyPr vert="horz" lIns="109657" tIns="54828" rIns="109657" bIns="54828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58007" y="6507906"/>
            <a:ext cx="3853762" cy="373831"/>
          </a:xfrm>
          <a:prstGeom prst="rect">
            <a:avLst/>
          </a:prstGeom>
        </p:spPr>
        <p:txBody>
          <a:bodyPr vert="horz" lIns="109657" tIns="54828" rIns="109657" bIns="54828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21672" y="6507906"/>
            <a:ext cx="2839614" cy="373831"/>
          </a:xfrm>
          <a:prstGeom prst="rect">
            <a:avLst/>
          </a:prstGeom>
        </p:spPr>
        <p:txBody>
          <a:bodyPr vert="horz" lIns="109657" tIns="54828" rIns="109657" bIns="54828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1096562" rtl="0" eaLnBrk="1" latinLnBrk="0" hangingPunct="1">
        <a:spcBef>
          <a:spcPct val="0"/>
        </a:spcBef>
        <a:buNone/>
        <a:defRPr sz="5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11211" indent="-411211" algn="l" defTabSz="1096562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1pPr>
      <a:lvl2pPr marL="890956" indent="-342676" algn="l" defTabSz="1096562" rtl="0" eaLnBrk="1" latinLnBrk="0" hangingPunct="1">
        <a:spcBef>
          <a:spcPct val="20000"/>
        </a:spcBef>
        <a:buFont typeface="Arial" pitchFamily="34" charset="0"/>
        <a:buChar char="–"/>
        <a:defRPr sz="3400" kern="1200">
          <a:solidFill>
            <a:schemeClr val="tx1"/>
          </a:solidFill>
          <a:latin typeface="+mn-lt"/>
          <a:ea typeface="+mn-ea"/>
          <a:cs typeface="+mn-cs"/>
        </a:defRPr>
      </a:lvl2pPr>
      <a:lvl3pPr marL="1370703" indent="-274142" algn="l" defTabSz="1096562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1918983" indent="-274142" algn="l" defTabSz="1096562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67264" indent="-274142" algn="l" defTabSz="1096562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15545" indent="-274142" algn="l" defTabSz="1096562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63828" indent="-274142" algn="l" defTabSz="1096562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112108" indent="-274142" algn="l" defTabSz="1096562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60389" indent="-274142" algn="l" defTabSz="1096562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96562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48282" algn="l" defTabSz="1096562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096562" algn="l" defTabSz="1096562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644844" algn="l" defTabSz="1096562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193125" algn="l" defTabSz="1096562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41406" algn="l" defTabSz="1096562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89686" algn="l" defTabSz="1096562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37969" algn="l" defTabSz="1096562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86249" algn="l" defTabSz="1096562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18.emf"/><Relationship Id="rId3" Type="http://schemas.microsoft.com/office/2007/relationships/hdphoto" Target="../media/hdphoto2.wdp"/><Relationship Id="rId7" Type="http://schemas.microsoft.com/office/2007/relationships/hdphoto" Target="../media/hdphoto3.wdp"/><Relationship Id="rId12" Type="http://schemas.openxmlformats.org/officeDocument/2006/relationships/image" Target="../media/image17.emf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11" Type="http://schemas.openxmlformats.org/officeDocument/2006/relationships/image" Target="../media/image16.emf"/><Relationship Id="rId5" Type="http://schemas.microsoft.com/office/2007/relationships/hdphoto" Target="../media/hdphoto1.wdp"/><Relationship Id="rId10" Type="http://schemas.openxmlformats.org/officeDocument/2006/relationships/image" Target="../media/image15.emf"/><Relationship Id="rId4" Type="http://schemas.openxmlformats.org/officeDocument/2006/relationships/image" Target="../media/image10.png"/><Relationship Id="rId9" Type="http://schemas.microsoft.com/office/2007/relationships/hdphoto" Target="../media/hdphoto8.wdp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emf"/><Relationship Id="rId3" Type="http://schemas.openxmlformats.org/officeDocument/2006/relationships/image" Target="../media/image20.emf"/><Relationship Id="rId7" Type="http://schemas.openxmlformats.org/officeDocument/2006/relationships/image" Target="../media/image24.emf"/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emf"/><Relationship Id="rId5" Type="http://schemas.openxmlformats.org/officeDocument/2006/relationships/image" Target="../media/image22.emf"/><Relationship Id="rId10" Type="http://schemas.openxmlformats.org/officeDocument/2006/relationships/image" Target="../media/image27.emf"/><Relationship Id="rId4" Type="http://schemas.openxmlformats.org/officeDocument/2006/relationships/image" Target="../media/image21.emf"/><Relationship Id="rId9" Type="http://schemas.openxmlformats.org/officeDocument/2006/relationships/image" Target="../media/image26.e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emf"/><Relationship Id="rId2" Type="http://schemas.openxmlformats.org/officeDocument/2006/relationships/image" Target="../media/image28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1.emf"/><Relationship Id="rId4" Type="http://schemas.openxmlformats.org/officeDocument/2006/relationships/image" Target="../media/image30.e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gif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e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emf"/><Relationship Id="rId7" Type="http://schemas.microsoft.com/office/2007/relationships/hdphoto" Target="../media/hdphoto1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microsoft.com/office/2007/relationships/hdphoto" Target="../media/hdphoto2.wdp"/><Relationship Id="rId9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7" Type="http://schemas.microsoft.com/office/2007/relationships/hdphoto" Target="../media/hdphoto1.wdp"/><Relationship Id="rId12" Type="http://schemas.openxmlformats.org/officeDocument/2006/relationships/image" Target="../media/image13.emf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11" Type="http://schemas.microsoft.com/office/2007/relationships/hdphoto" Target="../media/hdphoto4.wdp"/><Relationship Id="rId5" Type="http://schemas.microsoft.com/office/2007/relationships/hdphoto" Target="../media/hdphoto2.wdp"/><Relationship Id="rId10" Type="http://schemas.openxmlformats.org/officeDocument/2006/relationships/image" Target="../media/image12.png"/><Relationship Id="rId9" Type="http://schemas.microsoft.com/office/2007/relationships/hdphoto" Target="../media/hdphoto3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/>
            </a:extLst>
          </p:cNvPr>
          <p:cNvSpPr/>
          <p:nvPr/>
        </p:nvSpPr>
        <p:spPr>
          <a:xfrm>
            <a:off x="17431" y="63392"/>
            <a:ext cx="12152345" cy="220885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>
              <a:defRPr/>
            </a:pPr>
            <a:endParaRPr sz="2400"/>
          </a:p>
        </p:txBody>
      </p:sp>
      <p:sp>
        <p:nvSpPr>
          <p:cNvPr id="15" name="object 4">
            <a:extLst>
              <a:ext uri="{FF2B5EF4-FFF2-40B4-BE49-F238E27FC236}"/>
            </a:extLst>
          </p:cNvPr>
          <p:cNvSpPr txBox="1"/>
          <p:nvPr/>
        </p:nvSpPr>
        <p:spPr>
          <a:xfrm>
            <a:off x="1614718" y="2010559"/>
            <a:ext cx="7684879" cy="6195601"/>
          </a:xfrm>
          <a:prstGeom prst="rect">
            <a:avLst/>
          </a:prstGeom>
        </p:spPr>
        <p:txBody>
          <a:bodyPr wrap="square" lIns="0" tIns="29522" rIns="0" bIns="0">
            <a:spAutoFit/>
          </a:bodyPr>
          <a:lstStyle/>
          <a:p>
            <a:pPr marL="38915">
              <a:lnSpc>
                <a:spcPts val="4132"/>
              </a:lnSpc>
              <a:spcBef>
                <a:spcPts val="233"/>
              </a:spcBef>
              <a:defRPr/>
            </a:pPr>
            <a:endParaRPr lang="uz-Cyrl-UZ" sz="40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8915">
              <a:spcBef>
                <a:spcPts val="233"/>
              </a:spcBef>
              <a:defRPr/>
            </a:pPr>
            <a:r>
              <a:rPr lang="uz-Cyrl-UZ" sz="54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Тема:</a:t>
            </a:r>
          </a:p>
          <a:p>
            <a:pPr marL="38915">
              <a:spcBef>
                <a:spcPts val="233"/>
              </a:spcBef>
              <a:defRPr/>
            </a:pPr>
            <a:r>
              <a:rPr lang="ru-RU" sz="60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Строение атомов элементов </a:t>
            </a:r>
            <a:r>
              <a:rPr lang="ru-RU" sz="60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больших</a:t>
            </a:r>
            <a:r>
              <a:rPr lang="ru-RU" sz="60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60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периодов.</a:t>
            </a:r>
            <a:endParaRPr lang="ru-RU" sz="6000" b="1" dirty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8915" algn="ctr">
              <a:lnSpc>
                <a:spcPts val="4132"/>
              </a:lnSpc>
              <a:spcBef>
                <a:spcPts val="233"/>
              </a:spcBef>
              <a:defRPr/>
            </a:pPr>
            <a:endParaRPr lang="uz-Cyrl-UZ" sz="4000" b="1" dirty="0">
              <a:solidFill>
                <a:srgbClr val="2365C7"/>
              </a:solidFill>
              <a:latin typeface="Times New Roman" pitchFamily="18" charset="0"/>
              <a:cs typeface="Times New Roman" pitchFamily="18" charset="0"/>
            </a:endParaRPr>
          </a:p>
          <a:p>
            <a:pPr marL="38915" algn="ctr">
              <a:lnSpc>
                <a:spcPts val="4132"/>
              </a:lnSpc>
              <a:spcBef>
                <a:spcPts val="233"/>
              </a:spcBef>
              <a:defRPr/>
            </a:pPr>
            <a:endParaRPr lang="ru-RU" altLang="ru-RU" sz="4000" b="1" i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436" algn="ctr">
              <a:lnSpc>
                <a:spcPts val="4290"/>
              </a:lnSpc>
              <a:spcBef>
                <a:spcPts val="2599"/>
              </a:spcBef>
              <a:defRPr/>
            </a:pPr>
            <a:endParaRPr lang="uz-Cyrl-UZ" sz="4000" dirty="0">
              <a:solidFill>
                <a:srgbClr val="37343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object 5">
            <a:extLst>
              <a:ext uri="{FF2B5EF4-FFF2-40B4-BE49-F238E27FC236}"/>
            </a:extLst>
          </p:cNvPr>
          <p:cNvSpPr/>
          <p:nvPr/>
        </p:nvSpPr>
        <p:spPr>
          <a:xfrm>
            <a:off x="702422" y="3127174"/>
            <a:ext cx="725751" cy="2045696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>
              <a:defRPr/>
            </a:pPr>
            <a:endParaRPr sz="2400"/>
          </a:p>
        </p:txBody>
      </p:sp>
      <p:sp>
        <p:nvSpPr>
          <p:cNvPr id="25" name="object 2">
            <a:extLst>
              <a:ext uri="{FF2B5EF4-FFF2-40B4-BE49-F238E27FC236}"/>
            </a:extLst>
          </p:cNvPr>
          <p:cNvSpPr txBox="1">
            <a:spLocks/>
          </p:cNvSpPr>
          <p:nvPr/>
        </p:nvSpPr>
        <p:spPr>
          <a:xfrm>
            <a:off x="1847653" y="487606"/>
            <a:ext cx="4957316" cy="1262319"/>
          </a:xfrm>
          <a:prstGeom prst="rect">
            <a:avLst/>
          </a:prstGeom>
        </p:spPr>
        <p:txBody>
          <a:bodyPr wrap="square" lIns="0" tIns="30911" rIns="0" bIns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0" defTabSz="1935282">
              <a:spcBef>
                <a:spcPts val="241"/>
              </a:spcBef>
              <a:defRPr/>
            </a:pPr>
            <a:r>
              <a:rPr lang="uz-Cyrl-UZ" sz="8000" kern="0" spc="22" dirty="0" smtClean="0">
                <a:solidFill>
                  <a:sysClr val="window" lastClr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Химия </a:t>
            </a:r>
            <a:endParaRPr lang="uz-Cyrl-UZ" sz="8000" kern="0" spc="22" dirty="0">
              <a:solidFill>
                <a:sysClr val="window" lastClr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object 11">
            <a:extLst>
              <a:ext uri="{FF2B5EF4-FFF2-40B4-BE49-F238E27FC236}"/>
            </a:extLst>
          </p:cNvPr>
          <p:cNvSpPr/>
          <p:nvPr/>
        </p:nvSpPr>
        <p:spPr>
          <a:xfrm>
            <a:off x="1041087" y="598131"/>
            <a:ext cx="240860" cy="5087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lIns="0" tIns="0" rIns="0" bIns="0"/>
          <a:lstStyle/>
          <a:p>
            <a:pPr defTabSz="1935282">
              <a:defRPr/>
            </a:pPr>
            <a:endParaRPr sz="3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7" name="object 12">
            <a:extLst>
              <a:ext uri="{FF2B5EF4-FFF2-40B4-BE49-F238E27FC236}"/>
            </a:extLst>
          </p:cNvPr>
          <p:cNvSpPr/>
          <p:nvPr/>
        </p:nvSpPr>
        <p:spPr>
          <a:xfrm>
            <a:off x="1163101" y="918327"/>
            <a:ext cx="451613" cy="616007"/>
          </a:xfrm>
          <a:custGeom>
            <a:avLst/>
            <a:gdLst/>
            <a:ahLst/>
            <a:cxnLst/>
            <a:rect l="l" t="t" r="r" b="b"/>
            <a:pathLst>
              <a:path w="213359" h="284480">
                <a:moveTo>
                  <a:pt x="138573" y="0"/>
                </a:moveTo>
                <a:lnTo>
                  <a:pt x="73845" y="0"/>
                </a:lnTo>
                <a:lnTo>
                  <a:pt x="66311" y="1380"/>
                </a:lnTo>
                <a:lnTo>
                  <a:pt x="60292" y="5191"/>
                </a:lnTo>
                <a:lnTo>
                  <a:pt x="56302" y="10942"/>
                </a:lnTo>
                <a:lnTo>
                  <a:pt x="55041" y="17230"/>
                </a:lnTo>
                <a:lnTo>
                  <a:pt x="54958" y="27298"/>
                </a:lnTo>
                <a:lnTo>
                  <a:pt x="61212" y="34757"/>
                </a:lnTo>
                <a:lnTo>
                  <a:pt x="69683" y="36658"/>
                </a:lnTo>
                <a:lnTo>
                  <a:pt x="69683" y="80002"/>
                </a:lnTo>
                <a:lnTo>
                  <a:pt x="6603" y="211507"/>
                </a:lnTo>
                <a:lnTo>
                  <a:pt x="0" y="236544"/>
                </a:lnTo>
                <a:lnTo>
                  <a:pt x="6546" y="260064"/>
                </a:lnTo>
                <a:lnTo>
                  <a:pt x="23619" y="277514"/>
                </a:lnTo>
                <a:lnTo>
                  <a:pt x="48583" y="284342"/>
                </a:lnTo>
                <a:lnTo>
                  <a:pt x="164190" y="284342"/>
                </a:lnTo>
                <a:lnTo>
                  <a:pt x="189161" y="277510"/>
                </a:lnTo>
                <a:lnTo>
                  <a:pt x="194858" y="271688"/>
                </a:lnTo>
                <a:lnTo>
                  <a:pt x="48583" y="271688"/>
                </a:lnTo>
                <a:lnTo>
                  <a:pt x="30127" y="266638"/>
                </a:lnTo>
                <a:lnTo>
                  <a:pt x="17508" y="253735"/>
                </a:lnTo>
                <a:lnTo>
                  <a:pt x="12672" y="236350"/>
                </a:lnTo>
                <a:lnTo>
                  <a:pt x="17554" y="217850"/>
                </a:lnTo>
                <a:lnTo>
                  <a:pt x="75807" y="117302"/>
                </a:lnTo>
                <a:lnTo>
                  <a:pt x="78923" y="108660"/>
                </a:lnTo>
                <a:lnTo>
                  <a:pt x="80936" y="97586"/>
                </a:lnTo>
                <a:lnTo>
                  <a:pt x="82017" y="87044"/>
                </a:lnTo>
                <a:lnTo>
                  <a:pt x="82340" y="80002"/>
                </a:lnTo>
                <a:lnTo>
                  <a:pt x="82340" y="37127"/>
                </a:lnTo>
                <a:lnTo>
                  <a:pt x="102619" y="37127"/>
                </a:lnTo>
                <a:lnTo>
                  <a:pt x="105456" y="34293"/>
                </a:lnTo>
                <a:lnTo>
                  <a:pt x="105337" y="27179"/>
                </a:lnTo>
                <a:lnTo>
                  <a:pt x="102623" y="24469"/>
                </a:lnTo>
                <a:lnTo>
                  <a:pt x="70352" y="24469"/>
                </a:lnTo>
                <a:lnTo>
                  <a:pt x="67515" y="21631"/>
                </a:lnTo>
                <a:lnTo>
                  <a:pt x="67515" y="14375"/>
                </a:lnTo>
                <a:lnTo>
                  <a:pt x="70795" y="12658"/>
                </a:lnTo>
                <a:lnTo>
                  <a:pt x="156737" y="12658"/>
                </a:lnTo>
                <a:lnTo>
                  <a:pt x="156164" y="10394"/>
                </a:lnTo>
                <a:lnTo>
                  <a:pt x="152018" y="4932"/>
                </a:lnTo>
                <a:lnTo>
                  <a:pt x="145979" y="1311"/>
                </a:lnTo>
                <a:lnTo>
                  <a:pt x="138573" y="0"/>
                </a:lnTo>
                <a:close/>
              </a:path>
              <a:path w="213359" h="284480">
                <a:moveTo>
                  <a:pt x="156737" y="12658"/>
                </a:moveTo>
                <a:lnTo>
                  <a:pt x="141675" y="12658"/>
                </a:lnTo>
                <a:lnTo>
                  <a:pt x="145084" y="14273"/>
                </a:lnTo>
                <a:lnTo>
                  <a:pt x="145223" y="17230"/>
                </a:lnTo>
                <a:lnTo>
                  <a:pt x="145260" y="21631"/>
                </a:lnTo>
                <a:lnTo>
                  <a:pt x="142421" y="24469"/>
                </a:lnTo>
                <a:lnTo>
                  <a:pt x="120911" y="24469"/>
                </a:lnTo>
                <a:lnTo>
                  <a:pt x="118197" y="27179"/>
                </a:lnTo>
                <a:lnTo>
                  <a:pt x="118077" y="34293"/>
                </a:lnTo>
                <a:lnTo>
                  <a:pt x="120911" y="37127"/>
                </a:lnTo>
                <a:lnTo>
                  <a:pt x="130432" y="37127"/>
                </a:lnTo>
                <a:lnTo>
                  <a:pt x="130432" y="80002"/>
                </a:lnTo>
                <a:lnTo>
                  <a:pt x="195218" y="217850"/>
                </a:lnTo>
                <a:lnTo>
                  <a:pt x="200103" y="236350"/>
                </a:lnTo>
                <a:lnTo>
                  <a:pt x="195264" y="253741"/>
                </a:lnTo>
                <a:lnTo>
                  <a:pt x="182645" y="266640"/>
                </a:lnTo>
                <a:lnTo>
                  <a:pt x="164190" y="271688"/>
                </a:lnTo>
                <a:lnTo>
                  <a:pt x="194858" y="271688"/>
                </a:lnTo>
                <a:lnTo>
                  <a:pt x="206234" y="260054"/>
                </a:lnTo>
                <a:lnTo>
                  <a:pt x="212780" y="236544"/>
                </a:lnTo>
                <a:lnTo>
                  <a:pt x="206170" y="211507"/>
                </a:lnTo>
                <a:lnTo>
                  <a:pt x="147916" y="110956"/>
                </a:lnTo>
                <a:lnTo>
                  <a:pt x="146077" y="105444"/>
                </a:lnTo>
                <a:lnTo>
                  <a:pt x="144537" y="97008"/>
                </a:lnTo>
                <a:lnTo>
                  <a:pt x="143479" y="87808"/>
                </a:lnTo>
                <a:lnTo>
                  <a:pt x="143086" y="80002"/>
                </a:lnTo>
                <a:lnTo>
                  <a:pt x="143086" y="36658"/>
                </a:lnTo>
                <a:lnTo>
                  <a:pt x="151561" y="34757"/>
                </a:lnTo>
                <a:lnTo>
                  <a:pt x="157815" y="27298"/>
                </a:lnTo>
                <a:lnTo>
                  <a:pt x="157893" y="17230"/>
                </a:lnTo>
                <a:lnTo>
                  <a:pt x="156737" y="12658"/>
                </a:lnTo>
                <a:close/>
              </a:path>
            </a:pathLst>
          </a:custGeom>
          <a:solidFill>
            <a:srgbClr val="00AEEF"/>
          </a:solidFill>
        </p:spPr>
        <p:txBody>
          <a:bodyPr lIns="0" tIns="0" rIns="0" bIns="0"/>
          <a:lstStyle/>
          <a:p>
            <a:pPr defTabSz="1935282">
              <a:defRPr/>
            </a:pPr>
            <a:endParaRPr sz="3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" name="object 13">
            <a:extLst>
              <a:ext uri="{FF2B5EF4-FFF2-40B4-BE49-F238E27FC236}"/>
            </a:extLst>
          </p:cNvPr>
          <p:cNvSpPr/>
          <p:nvPr/>
        </p:nvSpPr>
        <p:spPr>
          <a:xfrm>
            <a:off x="1218563" y="1285653"/>
            <a:ext cx="339106" cy="19341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lIns="0" tIns="0" rIns="0" bIns="0"/>
          <a:lstStyle/>
          <a:p>
            <a:pPr defTabSz="1935282">
              <a:defRPr/>
            </a:pPr>
            <a:endParaRPr sz="3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9" name="object 14">
            <a:extLst>
              <a:ext uri="{FF2B5EF4-FFF2-40B4-BE49-F238E27FC236}"/>
            </a:extLst>
          </p:cNvPr>
          <p:cNvSpPr/>
          <p:nvPr/>
        </p:nvSpPr>
        <p:spPr>
          <a:xfrm>
            <a:off x="700400" y="918323"/>
            <a:ext cx="473797" cy="617633"/>
          </a:xfrm>
          <a:custGeom>
            <a:avLst/>
            <a:gdLst/>
            <a:ahLst/>
            <a:cxnLst/>
            <a:rect l="l" t="t" r="r" b="b"/>
            <a:pathLst>
              <a:path w="224154" h="285115">
                <a:moveTo>
                  <a:pt x="143981" y="0"/>
                </a:moveTo>
                <a:lnTo>
                  <a:pt x="74177" y="0"/>
                </a:lnTo>
                <a:lnTo>
                  <a:pt x="69411" y="1973"/>
                </a:lnTo>
                <a:lnTo>
                  <a:pt x="62240" y="9147"/>
                </a:lnTo>
                <a:lnTo>
                  <a:pt x="60267" y="13910"/>
                </a:lnTo>
                <a:lnTo>
                  <a:pt x="60267" y="24055"/>
                </a:lnTo>
                <a:lnTo>
                  <a:pt x="62240" y="28821"/>
                </a:lnTo>
                <a:lnTo>
                  <a:pt x="68406" y="34988"/>
                </a:lnTo>
                <a:lnTo>
                  <a:pt x="71607" y="36720"/>
                </a:lnTo>
                <a:lnTo>
                  <a:pt x="75085" y="37494"/>
                </a:lnTo>
                <a:lnTo>
                  <a:pt x="75048" y="67359"/>
                </a:lnTo>
                <a:lnTo>
                  <a:pt x="44385" y="83762"/>
                </a:lnTo>
                <a:lnTo>
                  <a:pt x="20689" y="108191"/>
                </a:lnTo>
                <a:lnTo>
                  <a:pt x="5413" y="138604"/>
                </a:lnTo>
                <a:lnTo>
                  <a:pt x="0" y="172968"/>
                </a:lnTo>
                <a:lnTo>
                  <a:pt x="8792" y="216446"/>
                </a:lnTo>
                <a:lnTo>
                  <a:pt x="32765" y="251986"/>
                </a:lnTo>
                <a:lnTo>
                  <a:pt x="68303" y="275966"/>
                </a:lnTo>
                <a:lnTo>
                  <a:pt x="111791" y="284764"/>
                </a:lnTo>
                <a:lnTo>
                  <a:pt x="112158" y="284764"/>
                </a:lnTo>
                <a:lnTo>
                  <a:pt x="155489" y="275855"/>
                </a:lnTo>
                <a:lnTo>
                  <a:pt x="161012" y="272110"/>
                </a:lnTo>
                <a:lnTo>
                  <a:pt x="112115" y="272110"/>
                </a:lnTo>
                <a:lnTo>
                  <a:pt x="73492" y="264406"/>
                </a:lnTo>
                <a:lnTo>
                  <a:pt x="41867" y="243186"/>
                </a:lnTo>
                <a:lnTo>
                  <a:pt x="20502" y="211642"/>
                </a:lnTo>
                <a:lnTo>
                  <a:pt x="12657" y="172966"/>
                </a:lnTo>
                <a:lnTo>
                  <a:pt x="17458" y="142490"/>
                </a:lnTo>
                <a:lnTo>
                  <a:pt x="31006" y="115519"/>
                </a:lnTo>
                <a:lnTo>
                  <a:pt x="52017" y="93857"/>
                </a:lnTo>
                <a:lnTo>
                  <a:pt x="79210" y="79311"/>
                </a:lnTo>
                <a:lnTo>
                  <a:pt x="84316" y="77537"/>
                </a:lnTo>
                <a:lnTo>
                  <a:pt x="87746" y="72731"/>
                </a:lnTo>
                <a:lnTo>
                  <a:pt x="87746" y="37969"/>
                </a:lnTo>
                <a:lnTo>
                  <a:pt x="102628" y="37959"/>
                </a:lnTo>
                <a:lnTo>
                  <a:pt x="105457" y="35133"/>
                </a:lnTo>
                <a:lnTo>
                  <a:pt x="105422" y="28112"/>
                </a:lnTo>
                <a:lnTo>
                  <a:pt x="102631" y="25312"/>
                </a:lnTo>
                <a:lnTo>
                  <a:pt x="75765" y="25300"/>
                </a:lnTo>
                <a:lnTo>
                  <a:pt x="72931" y="22467"/>
                </a:lnTo>
                <a:lnTo>
                  <a:pt x="72931" y="15501"/>
                </a:lnTo>
                <a:lnTo>
                  <a:pt x="75765" y="12665"/>
                </a:lnTo>
                <a:lnTo>
                  <a:pt x="162007" y="12658"/>
                </a:lnTo>
                <a:lnTo>
                  <a:pt x="161781" y="11563"/>
                </a:lnTo>
                <a:lnTo>
                  <a:pt x="157609" y="5533"/>
                </a:lnTo>
                <a:lnTo>
                  <a:pt x="151457" y="1481"/>
                </a:lnTo>
                <a:lnTo>
                  <a:pt x="143981" y="0"/>
                </a:lnTo>
                <a:close/>
              </a:path>
              <a:path w="224154" h="285115">
                <a:moveTo>
                  <a:pt x="162007" y="12658"/>
                </a:moveTo>
                <a:lnTo>
                  <a:pt x="147427" y="12658"/>
                </a:lnTo>
                <a:lnTo>
                  <a:pt x="150659" y="15314"/>
                </a:lnTo>
                <a:lnTo>
                  <a:pt x="150655" y="22467"/>
                </a:lnTo>
                <a:lnTo>
                  <a:pt x="147816" y="25300"/>
                </a:lnTo>
                <a:lnTo>
                  <a:pt x="144334" y="25312"/>
                </a:lnTo>
                <a:lnTo>
                  <a:pt x="120974" y="25312"/>
                </a:lnTo>
                <a:lnTo>
                  <a:pt x="118170" y="28112"/>
                </a:lnTo>
                <a:lnTo>
                  <a:pt x="118127" y="35133"/>
                </a:lnTo>
                <a:lnTo>
                  <a:pt x="120974" y="37969"/>
                </a:lnTo>
                <a:lnTo>
                  <a:pt x="135834" y="37969"/>
                </a:lnTo>
                <a:lnTo>
                  <a:pt x="135837" y="72731"/>
                </a:lnTo>
                <a:lnTo>
                  <a:pt x="139272" y="77537"/>
                </a:lnTo>
                <a:lnTo>
                  <a:pt x="144384" y="79319"/>
                </a:lnTo>
                <a:lnTo>
                  <a:pt x="171573" y="93864"/>
                </a:lnTo>
                <a:lnTo>
                  <a:pt x="192581" y="115525"/>
                </a:lnTo>
                <a:lnTo>
                  <a:pt x="206127" y="142494"/>
                </a:lnTo>
                <a:lnTo>
                  <a:pt x="210927" y="172968"/>
                </a:lnTo>
                <a:lnTo>
                  <a:pt x="203151" y="211424"/>
                </a:lnTo>
                <a:lnTo>
                  <a:pt x="181954" y="242909"/>
                </a:lnTo>
                <a:lnTo>
                  <a:pt x="150541" y="264209"/>
                </a:lnTo>
                <a:lnTo>
                  <a:pt x="112115" y="272110"/>
                </a:lnTo>
                <a:lnTo>
                  <a:pt x="161012" y="272110"/>
                </a:lnTo>
                <a:lnTo>
                  <a:pt x="190912" y="251836"/>
                </a:lnTo>
                <a:lnTo>
                  <a:pt x="214815" y="216333"/>
                </a:lnTo>
                <a:lnTo>
                  <a:pt x="223585" y="172966"/>
                </a:lnTo>
                <a:lnTo>
                  <a:pt x="218169" y="138601"/>
                </a:lnTo>
                <a:lnTo>
                  <a:pt x="202887" y="108188"/>
                </a:lnTo>
                <a:lnTo>
                  <a:pt x="179183" y="83761"/>
                </a:lnTo>
                <a:lnTo>
                  <a:pt x="148511" y="67359"/>
                </a:lnTo>
                <a:lnTo>
                  <a:pt x="148510" y="37494"/>
                </a:lnTo>
                <a:lnTo>
                  <a:pt x="156934" y="35618"/>
                </a:lnTo>
                <a:lnTo>
                  <a:pt x="163280" y="28155"/>
                </a:lnTo>
                <a:lnTo>
                  <a:pt x="163317" y="18982"/>
                </a:lnTo>
                <a:lnTo>
                  <a:pt x="162007" y="12658"/>
                </a:lnTo>
                <a:close/>
              </a:path>
              <a:path w="224154" h="285115">
                <a:moveTo>
                  <a:pt x="99154" y="37969"/>
                </a:moveTo>
                <a:lnTo>
                  <a:pt x="99017" y="37969"/>
                </a:lnTo>
                <a:lnTo>
                  <a:pt x="99154" y="37969"/>
                </a:lnTo>
                <a:close/>
              </a:path>
            </a:pathLst>
          </a:custGeom>
          <a:solidFill>
            <a:srgbClr val="00AEEF"/>
          </a:solidFill>
        </p:spPr>
        <p:txBody>
          <a:bodyPr lIns="0" tIns="0" rIns="0" bIns="0"/>
          <a:lstStyle/>
          <a:p>
            <a:pPr defTabSz="1935282">
              <a:defRPr/>
            </a:pPr>
            <a:endParaRPr sz="3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0" name="object 15">
            <a:extLst>
              <a:ext uri="{FF2B5EF4-FFF2-40B4-BE49-F238E27FC236}"/>
            </a:extLst>
          </p:cNvPr>
          <p:cNvSpPr/>
          <p:nvPr/>
        </p:nvSpPr>
        <p:spPr>
          <a:xfrm>
            <a:off x="754274" y="1207639"/>
            <a:ext cx="364458" cy="27143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lIns="0" tIns="0" rIns="0" bIns="0"/>
          <a:lstStyle/>
          <a:p>
            <a:pPr defTabSz="1935282">
              <a:defRPr/>
            </a:pPr>
            <a:endParaRPr sz="3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4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9923029" y="493598"/>
            <a:ext cx="1274142" cy="130674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18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10391865" y="538864"/>
            <a:ext cx="365764" cy="772988"/>
          </a:xfrm>
          <a:prstGeom prst="rect">
            <a:avLst/>
          </a:prstGeom>
        </p:spPr>
        <p:txBody>
          <a:bodyPr vert="horz" wrap="square" lIns="0" tIns="33992" rIns="0" bIns="0" rtlCol="0">
            <a:spAutoFit/>
          </a:bodyPr>
          <a:lstStyle/>
          <a:p>
            <a:pPr>
              <a:spcBef>
                <a:spcPts val="267"/>
              </a:spcBef>
            </a:pPr>
            <a:r>
              <a:rPr lang="en-US" sz="4800" b="1" spc="22" dirty="0" smtClean="0">
                <a:solidFill>
                  <a:srgbClr val="FEFEFE"/>
                </a:solidFill>
                <a:latin typeface="Arial"/>
                <a:cs typeface="Arial"/>
              </a:rPr>
              <a:t>8</a:t>
            </a:r>
            <a:endParaRPr sz="4800" dirty="0">
              <a:latin typeface="Arial"/>
              <a:cs typeface="Arial"/>
            </a:endParaRPr>
          </a:p>
        </p:txBody>
      </p:sp>
      <p:sp>
        <p:nvSpPr>
          <p:cNvPr id="19" name="object 13">
            <a:extLst>
              <a:ext uri="{FF2B5EF4-FFF2-40B4-BE49-F238E27FC236}">
                <a16:creationId xmlns:a16="http://schemas.microsoft.com/office/drawing/2014/main" xmlns="" id="{065B57C3-CBC0-467B-8CE6-9C853CD5BC49}"/>
              </a:ext>
            </a:extLst>
          </p:cNvPr>
          <p:cNvSpPr txBox="1"/>
          <p:nvPr/>
        </p:nvSpPr>
        <p:spPr>
          <a:xfrm>
            <a:off x="9923029" y="1253584"/>
            <a:ext cx="1274142" cy="456972"/>
          </a:xfrm>
          <a:prstGeom prst="rect">
            <a:avLst/>
          </a:prstGeom>
        </p:spPr>
        <p:txBody>
          <a:bodyPr vert="horz" wrap="square" lIns="0" tIns="25833" rIns="0" bIns="0" rtlCol="0">
            <a:spAutoFit/>
          </a:bodyPr>
          <a:lstStyle/>
          <a:p>
            <a:pPr algn="ctr">
              <a:spcBef>
                <a:spcPts val="204"/>
              </a:spcBef>
            </a:pPr>
            <a:r>
              <a:rPr lang="ru-RU" sz="2800" b="1" spc="-11" dirty="0" smtClean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2800" b="1" dirty="0">
              <a:latin typeface="Arial"/>
              <a:cs typeface="Arial"/>
            </a:endParaRPr>
          </a:p>
        </p:txBody>
      </p:sp>
      <p:pic>
        <p:nvPicPr>
          <p:cNvPr id="17" name="Picture 33" descr="wpermo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9069837" y="2867814"/>
            <a:ext cx="3099938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Объект 1"/>
          <p:cNvSpPr txBox="1">
            <a:spLocks/>
          </p:cNvSpPr>
          <p:nvPr/>
        </p:nvSpPr>
        <p:spPr>
          <a:xfrm>
            <a:off x="226971" y="1081864"/>
            <a:ext cx="11557038" cy="3586350"/>
          </a:xfrm>
          <a:prstGeom prst="rect">
            <a:avLst/>
          </a:prstGeom>
        </p:spPr>
        <p:txBody>
          <a:bodyPr lIns="109664" tIns="54832" rIns="109664" bIns="54832">
            <a:normAutofit/>
          </a:bodyPr>
          <a:lstStyle>
            <a:lvl1pPr marL="548640" indent="-411480" algn="l" rtl="0" eaLnBrk="1" latinLnBrk="0" hangingPunct="1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68680" indent="-283464" algn="l" rtl="0" eaLnBrk="1" latinLnBrk="0" hangingPunct="1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Char char="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33856" indent="-228600" algn="l" rtl="0" eaLnBrk="1" latinLnBrk="0" hangingPunct="1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Char char="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5331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Char char="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533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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6479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Char char="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5960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67128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6829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chemeClr val="bg2">
                  <a:lumMod val="10000"/>
                </a:schemeClr>
              </a:buClr>
              <a:buNone/>
            </a:pPr>
            <a:r>
              <a:rPr lang="ru-RU" sz="40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содержат 4 подуровня: </a:t>
            </a:r>
          </a:p>
          <a:p>
            <a:pPr marL="164496" indent="0">
              <a:lnSpc>
                <a:spcPct val="80000"/>
              </a:lnSpc>
              <a:spcBef>
                <a:spcPts val="720"/>
              </a:spcBef>
              <a:buClr>
                <a:schemeClr val="bg2">
                  <a:lumMod val="10000"/>
                </a:schemeClr>
              </a:buClr>
              <a:buNone/>
            </a:pPr>
            <a:r>
              <a:rPr lang="ru-RU" sz="4000" dirty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40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</a:t>
            </a:r>
            <a:r>
              <a:rPr lang="en-US" sz="40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</a:t>
            </a:r>
            <a:r>
              <a:rPr lang="ru-RU" sz="40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       </a:t>
            </a:r>
            <a:r>
              <a:rPr lang="ru-RU" sz="40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р  </a:t>
            </a:r>
            <a:r>
              <a:rPr lang="en-US" sz="40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     d               f</a:t>
            </a:r>
          </a:p>
          <a:p>
            <a:pPr marL="164496" indent="0">
              <a:buClr>
                <a:schemeClr val="bg2">
                  <a:lumMod val="10000"/>
                </a:schemeClr>
              </a:buClr>
              <a:buNone/>
            </a:pPr>
            <a:r>
              <a:rPr lang="ru-RU" sz="40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</a:t>
            </a:r>
            <a:r>
              <a:rPr lang="en-US" sz="40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   </a:t>
            </a:r>
            <a:r>
              <a:rPr lang="ru-RU" sz="40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</a:t>
            </a:r>
            <a:r>
              <a:rPr lang="ru-RU" sz="40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3</a:t>
            </a:r>
            <a:r>
              <a:rPr lang="en-US" sz="40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           5</a:t>
            </a:r>
            <a:r>
              <a:rPr lang="ru-RU" sz="40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         7</a:t>
            </a:r>
            <a:r>
              <a:rPr lang="ru-RU" sz="40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     </a:t>
            </a:r>
          </a:p>
          <a:p>
            <a:pPr marL="164496" indent="0">
              <a:lnSpc>
                <a:spcPct val="80000"/>
              </a:lnSpc>
              <a:buClr>
                <a:schemeClr val="bg2">
                  <a:lumMod val="10000"/>
                </a:schemeClr>
              </a:buClr>
              <a:buNone/>
            </a:pPr>
            <a:endParaRPr lang="ru-RU" sz="4000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164496" indent="0">
              <a:lnSpc>
                <a:spcPct val="80000"/>
              </a:lnSpc>
              <a:buClr>
                <a:schemeClr val="bg2">
                  <a:lumMod val="10000"/>
                </a:schemeClr>
              </a:buClr>
              <a:buNone/>
            </a:pPr>
            <a:r>
              <a:rPr lang="ru-RU" sz="40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</a:t>
            </a:r>
            <a:r>
              <a:rPr lang="en-US" sz="40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ru-RU" sz="4000" baseline="-25000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Рисунок 12" descr="http://www.hybridation.ru/p.jpg"/>
          <p:cNvPicPr/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PencilSketch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3370243" y="2367748"/>
            <a:ext cx="1678516" cy="6174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://www.hybridation.ru/s.jpg"/>
          <p:cNvPicPr/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 xmlns="">
                  <a14:imgLayer r:embed="rId5">
                    <a14:imgEffect>
                      <a14:artisticPencilSketch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941351" y="2367748"/>
            <a:ext cx="1023821" cy="739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660196" y="6274922"/>
            <a:ext cx="1293986" cy="772455"/>
          </a:xfrm>
          <a:prstGeom prst="rect">
            <a:avLst/>
          </a:prstGeom>
          <a:noFill/>
        </p:spPr>
        <p:txBody>
          <a:bodyPr wrap="square" lIns="109664" tIns="54832" rIns="109664" bIns="54832" rtlCol="0">
            <a:spAutoFit/>
          </a:bodyPr>
          <a:lstStyle/>
          <a:p>
            <a:r>
              <a:rPr lang="en-US" sz="43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4S</a:t>
            </a:r>
            <a:r>
              <a:rPr lang="en-US" sz="4300" baseline="300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ru-RU" sz="4300" baseline="300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</a:t>
            </a:r>
            <a:r>
              <a:rPr lang="en-US" sz="4300" baseline="300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ru-RU" sz="4300" baseline="300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</a:t>
            </a:r>
            <a:r>
              <a:rPr lang="en-US" sz="4300" baseline="300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ru-RU" sz="4300" i="1" baseline="30000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6" name="Прямая со стрелкой 15"/>
          <p:cNvCxnSpPr/>
          <p:nvPr/>
        </p:nvCxnSpPr>
        <p:spPr>
          <a:xfrm>
            <a:off x="1606100" y="2440153"/>
            <a:ext cx="0" cy="589799"/>
          </a:xfrm>
          <a:prstGeom prst="straightConnector1">
            <a:avLst/>
          </a:prstGeom>
          <a:ln w="38100">
            <a:solidFill>
              <a:schemeClr val="bg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4524046" y="2424061"/>
            <a:ext cx="0" cy="589799"/>
          </a:xfrm>
          <a:prstGeom prst="straightConnector1">
            <a:avLst/>
          </a:prstGeom>
          <a:ln w="38100">
            <a:solidFill>
              <a:schemeClr val="bg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" name="Рисунок 25" descr="http://www.hybridation.ru/d1.jpg"/>
          <p:cNvPicPr/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 xmlns="">
                  <a14:imgLayer r:embed="rId7">
                    <a14:imgEffect>
                      <a14:artisticPencilSketch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6370639" y="1939120"/>
            <a:ext cx="1459356" cy="1094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8" name="Прямая со стрелкой 27"/>
          <p:cNvCxnSpPr/>
          <p:nvPr/>
        </p:nvCxnSpPr>
        <p:spPr>
          <a:xfrm>
            <a:off x="7104641" y="2424061"/>
            <a:ext cx="0" cy="589799"/>
          </a:xfrm>
          <a:prstGeom prst="straightConnector1">
            <a:avLst/>
          </a:prstGeom>
          <a:ln w="38100">
            <a:solidFill>
              <a:schemeClr val="bg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5" name="Рисунок 44" descr="http://www.hybridation.ru/f4.jpg"/>
          <p:cNvPicPr/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 xmlns="">
                  <a14:imgLayer r:embed="rId9">
                    <a14:imgEffect>
                      <a14:artisticPencilSketch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8656655" y="2081996"/>
            <a:ext cx="1500927" cy="10618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10</a:t>
            </a:fld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672069" y="5444835"/>
            <a:ext cx="1059841" cy="772455"/>
          </a:xfrm>
          <a:prstGeom prst="rect">
            <a:avLst/>
          </a:prstGeom>
        </p:spPr>
        <p:txBody>
          <a:bodyPr wrap="none" lIns="109664" tIns="54832" rIns="109664" bIns="54832">
            <a:spAutoFit/>
          </a:bodyPr>
          <a:lstStyle/>
          <a:p>
            <a:r>
              <a:rPr lang="en-US" sz="4300" dirty="0">
                <a:solidFill>
                  <a:srgbClr val="DBE1D3">
                    <a:lumMod val="1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r>
              <a:rPr lang="ru-RU" sz="4300" dirty="0">
                <a:solidFill>
                  <a:srgbClr val="DBE1D3">
                    <a:lumMod val="1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</a:t>
            </a:r>
            <a:r>
              <a:rPr lang="ru-RU" sz="4300" baseline="30000" dirty="0">
                <a:solidFill>
                  <a:srgbClr val="DBE1D3">
                    <a:lumMod val="1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r>
              <a:rPr lang="en-US" sz="4300" baseline="30000" dirty="0">
                <a:solidFill>
                  <a:srgbClr val="DBE1D3">
                    <a:lumMod val="1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ru-RU" dirty="0"/>
          </a:p>
        </p:txBody>
      </p:sp>
      <p:sp>
        <p:nvSpPr>
          <p:cNvPr id="83" name="Прямоугольник 82"/>
          <p:cNvSpPr/>
          <p:nvPr/>
        </p:nvSpPr>
        <p:spPr>
          <a:xfrm>
            <a:off x="635501" y="4643771"/>
            <a:ext cx="1162433" cy="772455"/>
          </a:xfrm>
          <a:prstGeom prst="rect">
            <a:avLst/>
          </a:prstGeom>
        </p:spPr>
        <p:txBody>
          <a:bodyPr wrap="none" lIns="109664" tIns="54832" rIns="109664" bIns="54832">
            <a:spAutoFit/>
          </a:bodyPr>
          <a:lstStyle/>
          <a:p>
            <a:r>
              <a:rPr lang="en-US" sz="4300" dirty="0">
                <a:solidFill>
                  <a:srgbClr val="DBE1D3">
                    <a:lumMod val="1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4d</a:t>
            </a:r>
            <a:r>
              <a:rPr lang="en-US" sz="4300" baseline="30000" dirty="0">
                <a:solidFill>
                  <a:srgbClr val="DBE1D3">
                    <a:lumMod val="1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</a:t>
            </a:r>
            <a:endParaRPr lang="ru-RU" dirty="0"/>
          </a:p>
        </p:txBody>
      </p:sp>
      <p:sp>
        <p:nvSpPr>
          <p:cNvPr id="84" name="Прямоугольник 83"/>
          <p:cNvSpPr/>
          <p:nvPr/>
        </p:nvSpPr>
        <p:spPr>
          <a:xfrm>
            <a:off x="691478" y="3905723"/>
            <a:ext cx="1040605" cy="772455"/>
          </a:xfrm>
          <a:prstGeom prst="rect">
            <a:avLst/>
          </a:prstGeom>
        </p:spPr>
        <p:txBody>
          <a:bodyPr wrap="none" lIns="109664" tIns="54832" rIns="109664" bIns="54832">
            <a:spAutoFit/>
          </a:bodyPr>
          <a:lstStyle/>
          <a:p>
            <a:pPr lvl="0"/>
            <a:r>
              <a:rPr lang="en-US" sz="4300" dirty="0">
                <a:solidFill>
                  <a:srgbClr val="DBE1D3">
                    <a:lumMod val="1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4f</a:t>
            </a:r>
            <a:r>
              <a:rPr lang="en-US" sz="4300" baseline="30000" dirty="0">
                <a:solidFill>
                  <a:srgbClr val="DBE1D3">
                    <a:lumMod val="1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14</a:t>
            </a:r>
            <a:endParaRPr lang="ru-RU" sz="4300" i="1" baseline="30000" dirty="0">
              <a:solidFill>
                <a:srgbClr val="DBE1D3">
                  <a:lumMod val="1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18011" y="6219815"/>
            <a:ext cx="1059814" cy="7168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089627" y="5454984"/>
            <a:ext cx="3132739" cy="727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089628" y="4643771"/>
            <a:ext cx="5150172" cy="801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5" name="Прямоугольник 84"/>
          <p:cNvSpPr/>
          <p:nvPr/>
        </p:nvSpPr>
        <p:spPr>
          <a:xfrm>
            <a:off x="1094190" y="3004039"/>
            <a:ext cx="10393487" cy="653384"/>
          </a:xfrm>
          <a:prstGeom prst="rect">
            <a:avLst/>
          </a:prstGeom>
        </p:spPr>
        <p:txBody>
          <a:bodyPr wrap="square" lIns="109664" tIns="54832" rIns="109664" bIns="54832">
            <a:spAutoFit/>
          </a:bodyPr>
          <a:lstStyle/>
          <a:p>
            <a:pPr marL="164496">
              <a:lnSpc>
                <a:spcPct val="80000"/>
              </a:lnSpc>
              <a:buClr>
                <a:srgbClr val="DBE1D3">
                  <a:lumMod val="10000"/>
                </a:srgbClr>
              </a:buClr>
            </a:pPr>
            <a:r>
              <a:rPr lang="ru-RU" sz="4300" dirty="0">
                <a:solidFill>
                  <a:srgbClr val="DBE1D3">
                    <a:lumMod val="1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/>
              </a:rPr>
              <a:t>2</a:t>
            </a:r>
            <a:r>
              <a:rPr lang="en-US" sz="4300" dirty="0">
                <a:solidFill>
                  <a:srgbClr val="DBE1D3">
                    <a:lumMod val="1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ē</a:t>
            </a:r>
            <a:r>
              <a:rPr lang="ru-RU" sz="4300" dirty="0">
                <a:solidFill>
                  <a:srgbClr val="DBE1D3">
                    <a:lumMod val="1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/>
              </a:rPr>
              <a:t>    </a:t>
            </a:r>
            <a:r>
              <a:rPr lang="en-US" sz="4300" dirty="0">
                <a:solidFill>
                  <a:srgbClr val="DBE1D3">
                    <a:lumMod val="1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/>
              </a:rPr>
              <a:t>   </a:t>
            </a:r>
            <a:r>
              <a:rPr lang="ru-RU" sz="4300" dirty="0">
                <a:solidFill>
                  <a:srgbClr val="DBE1D3">
                    <a:lumMod val="1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/>
              </a:rPr>
              <a:t>      </a:t>
            </a:r>
            <a:r>
              <a:rPr lang="ru-RU" sz="4300" dirty="0" smtClean="0">
                <a:solidFill>
                  <a:srgbClr val="DBE1D3">
                    <a:lumMod val="1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/>
              </a:rPr>
              <a:t>6</a:t>
            </a:r>
            <a:r>
              <a:rPr lang="en-US" sz="4300" dirty="0">
                <a:solidFill>
                  <a:srgbClr val="DBE1D3">
                    <a:lumMod val="1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ē </a:t>
            </a:r>
            <a:r>
              <a:rPr lang="en-US" sz="4300" dirty="0">
                <a:solidFill>
                  <a:srgbClr val="DBE1D3">
                    <a:lumMod val="1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/>
              </a:rPr>
              <a:t>    </a:t>
            </a:r>
            <a:r>
              <a:rPr lang="ru-RU" sz="4300" dirty="0" smtClean="0">
                <a:solidFill>
                  <a:srgbClr val="DBE1D3">
                    <a:lumMod val="1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/>
              </a:rPr>
              <a:t> </a:t>
            </a:r>
            <a:r>
              <a:rPr lang="en-US" sz="4300" dirty="0" smtClean="0">
                <a:solidFill>
                  <a:srgbClr val="DBE1D3">
                    <a:lumMod val="1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/>
              </a:rPr>
              <a:t>    10</a:t>
            </a:r>
            <a:r>
              <a:rPr lang="en-US" sz="4300" dirty="0" smtClean="0">
                <a:solidFill>
                  <a:srgbClr val="DBE1D3">
                    <a:lumMod val="1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ē </a:t>
            </a:r>
            <a:r>
              <a:rPr lang="en-US" sz="4300" dirty="0" smtClean="0">
                <a:solidFill>
                  <a:srgbClr val="DBE1D3">
                    <a:lumMod val="1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/>
              </a:rPr>
              <a:t>       14</a:t>
            </a:r>
            <a:r>
              <a:rPr lang="en-US" sz="4300" dirty="0" smtClean="0">
                <a:solidFill>
                  <a:srgbClr val="DBE1D3">
                    <a:lumMod val="1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300" dirty="0">
                <a:solidFill>
                  <a:srgbClr val="DBE1D3">
                    <a:lumMod val="1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ē </a:t>
            </a:r>
            <a:endParaRPr lang="ru-RU" sz="4300" dirty="0">
              <a:solidFill>
                <a:srgbClr val="DBE1D3">
                  <a:lumMod val="1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13487" y="3831184"/>
            <a:ext cx="7038141" cy="814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object 2"/>
          <p:cNvSpPr>
            <a:spLocks/>
          </p:cNvSpPr>
          <p:nvPr/>
        </p:nvSpPr>
        <p:spPr bwMode="auto">
          <a:xfrm>
            <a:off x="0" y="0"/>
            <a:ext cx="12169775" cy="796112"/>
          </a:xfrm>
          <a:custGeom>
            <a:avLst/>
            <a:gdLst>
              <a:gd name="T0" fmla="*/ 0 w 5650865"/>
              <a:gd name="T1" fmla="*/ 0 h 429259"/>
              <a:gd name="T2" fmla="*/ 5650865 w 5650865"/>
              <a:gd name="T3" fmla="*/ 429259 h 429259"/>
            </a:gdLst>
            <a:ahLst/>
            <a:cxnLst/>
            <a:rect l="T0" t="T1" r="T2" b="T3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>
              <a:lnSpc>
                <a:spcPct val="150000"/>
              </a:lnSpc>
            </a:pPr>
            <a:r>
              <a:rPr lang="ru-RU" sz="3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СТРОЕНИЕ ЭЛЕМЕНТОВ БОЛЬШИХ ПЕРИОДОВ</a:t>
            </a:r>
            <a:endParaRPr lang="uz-Cyrl-UZ" altLang="ru-RU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2882896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7" grpId="0"/>
      <p:bldP spid="83" grpId="0"/>
      <p:bldP spid="84" grpId="0"/>
      <p:bldP spid="8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2"/>
          <p:cNvSpPr>
            <a:spLocks noGrp="1"/>
          </p:cNvSpPr>
          <p:nvPr>
            <p:ph idx="4294967295"/>
          </p:nvPr>
        </p:nvSpPr>
        <p:spPr>
          <a:xfrm>
            <a:off x="334750" y="1794387"/>
            <a:ext cx="11596113" cy="4477840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marL="137069" indent="0" algn="just">
              <a:buNone/>
              <a:defRPr/>
            </a:pP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584161" y="0"/>
            <a:ext cx="10952798" cy="1170252"/>
          </a:xfrm>
        </p:spPr>
        <p:txBody>
          <a:bodyPr>
            <a:normAutofit fontScale="90000"/>
          </a:bodyPr>
          <a:lstStyle/>
          <a:p>
            <a:r>
              <a:rPr lang="ru-RU" sz="4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СТРОЕНИЕ ЭЛЕМЕНТОВ МАЛЫХ ПЕРИОДОВ</a:t>
            </a:r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12723" y="1367616"/>
            <a:ext cx="1135864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    </a:t>
            </a:r>
            <a:r>
              <a:rPr lang="ru-RU" sz="32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Э</a:t>
            </a:r>
            <a:r>
              <a:rPr lang="ru-RU" sz="32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нергия </a:t>
            </a:r>
            <a:r>
              <a:rPr lang="ru-RU" sz="32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электрона на подуровне </a:t>
            </a:r>
            <a:r>
              <a:rPr lang="ru-RU" sz="3200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4s</a:t>
            </a:r>
            <a:r>
              <a:rPr lang="ru-RU" sz="32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меньше, чем на подуровне </a:t>
            </a:r>
            <a:r>
              <a:rPr lang="ru-RU" sz="3200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3d</a:t>
            </a:r>
            <a:r>
              <a:rPr lang="ru-RU" sz="32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, так как в первом случае </a:t>
            </a:r>
            <a:r>
              <a:rPr lang="ru-RU" sz="3200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n+l=4+0=4</a:t>
            </a:r>
            <a:r>
              <a:rPr lang="ru-RU" sz="32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, а во втором </a:t>
            </a:r>
            <a:r>
              <a:rPr lang="ru-RU" sz="3200" i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n+l</a:t>
            </a:r>
            <a:r>
              <a:rPr lang="en-US" sz="3200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3200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=</a:t>
            </a:r>
            <a:r>
              <a:rPr lang="en-US" sz="3200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3200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3 + 2</a:t>
            </a:r>
            <a:r>
              <a:rPr lang="en-US" sz="3200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3200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=</a:t>
            </a:r>
            <a:r>
              <a:rPr lang="en-US" sz="3200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3200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5</a:t>
            </a:r>
            <a:r>
              <a:rPr lang="ru-RU" sz="32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, поэтому сначала заполняется </a:t>
            </a:r>
            <a:r>
              <a:rPr lang="ru-RU" sz="3200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4s</a:t>
            </a:r>
            <a:r>
              <a:rPr lang="ru-RU" sz="32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, а потом </a:t>
            </a:r>
            <a:r>
              <a:rPr lang="ru-RU" sz="3200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3d</a:t>
            </a:r>
            <a:r>
              <a:rPr lang="ru-RU" sz="32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подуровень. 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199" y="3582194"/>
            <a:ext cx="11342727" cy="2543971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buNone/>
            </a:pPr>
            <a:r>
              <a:rPr lang="en-US" sz="4000" dirty="0" smtClean="0">
                <a:latin typeface="Arial" pitchFamily="34" charset="0"/>
                <a:cs typeface="Arial" pitchFamily="34" charset="0"/>
              </a:rPr>
              <a:t>1s</a:t>
            </a:r>
            <a:r>
              <a:rPr lang="en-US" sz="400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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2s </a:t>
            </a:r>
            <a:r>
              <a:rPr lang="en-US" sz="400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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2p </a:t>
            </a:r>
            <a:r>
              <a:rPr lang="en-US" sz="400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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3s </a:t>
            </a:r>
            <a:r>
              <a:rPr lang="en-US" sz="400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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3p </a:t>
            </a:r>
            <a:r>
              <a:rPr lang="en-US" sz="400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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4s </a:t>
            </a:r>
            <a:r>
              <a:rPr lang="en-US" sz="400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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3d </a:t>
            </a:r>
            <a:r>
              <a:rPr lang="en-US" sz="400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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4p </a:t>
            </a:r>
            <a:r>
              <a:rPr lang="en-US" sz="400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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5s </a:t>
            </a:r>
            <a:r>
              <a:rPr lang="en-US" sz="400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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4d </a:t>
            </a:r>
            <a:r>
              <a:rPr lang="en-US" sz="400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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5p </a:t>
            </a:r>
            <a:r>
              <a:rPr lang="en-US" sz="400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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6s </a:t>
            </a:r>
            <a:r>
              <a:rPr lang="en-US" sz="400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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5d </a:t>
            </a:r>
            <a:r>
              <a:rPr lang="en-US" sz="400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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4f </a:t>
            </a:r>
            <a:r>
              <a:rPr lang="en-US" sz="400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</a:t>
            </a:r>
            <a:r>
              <a:rPr lang="ru-RU" sz="400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400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6p  7s</a:t>
            </a:r>
            <a:r>
              <a:rPr lang="ru-RU" sz="400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 …</a:t>
            </a:r>
            <a:endParaRPr lang="ru-RU" sz="40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12</a:t>
            </a:fld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549873" y="1153302"/>
            <a:ext cx="11619902" cy="1157175"/>
          </a:xfrm>
          <a:prstGeom prst="rect">
            <a:avLst/>
          </a:prstGeom>
          <a:noFill/>
        </p:spPr>
        <p:txBody>
          <a:bodyPr wrap="square" lIns="109664" tIns="54832" rIns="109664" bIns="54832" rtlCol="0">
            <a:spAutoFit/>
          </a:bodyPr>
          <a:lstStyle/>
          <a:p>
            <a:r>
              <a:rPr lang="en-US" sz="34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4</a:t>
            </a:r>
            <a:r>
              <a:rPr lang="ru-RU" sz="34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уровень содержит </a:t>
            </a:r>
            <a:r>
              <a:rPr lang="en-US" sz="34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4-</a:t>
            </a:r>
            <a:r>
              <a:rPr lang="ru-RU" sz="34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подуровня  </a:t>
            </a:r>
            <a:r>
              <a:rPr lang="en-US" sz="34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S,</a:t>
            </a:r>
            <a:r>
              <a:rPr lang="ru-RU" sz="34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р</a:t>
            </a:r>
            <a:r>
              <a:rPr lang="en-US" sz="34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, d </a:t>
            </a:r>
            <a:r>
              <a:rPr lang="ru-RU" sz="34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и</a:t>
            </a:r>
            <a:r>
              <a:rPr lang="en-US" sz="34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f </a:t>
            </a:r>
          </a:p>
          <a:p>
            <a:r>
              <a:rPr lang="en-US" sz="3400" dirty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4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                </a:t>
            </a:r>
            <a:r>
              <a:rPr lang="ru-RU" sz="34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</a:t>
            </a:r>
            <a:r>
              <a:rPr lang="en-US" sz="34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max </a:t>
            </a:r>
            <a:r>
              <a:rPr lang="en-US" sz="34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32ē</a:t>
            </a:r>
            <a:endParaRPr lang="ru-RU" sz="3400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394134" y="4076945"/>
            <a:ext cx="1135972" cy="633955"/>
          </a:xfrm>
          <a:prstGeom prst="rect">
            <a:avLst/>
          </a:prstGeom>
          <a:noFill/>
        </p:spPr>
        <p:txBody>
          <a:bodyPr wrap="square" lIns="109664" tIns="54832" rIns="109664" bIns="54832" rtlCol="0">
            <a:spAutoFit/>
          </a:bodyPr>
          <a:lstStyle/>
          <a:p>
            <a:r>
              <a:rPr lang="ru-RU" sz="34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4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4S</a:t>
            </a:r>
            <a:r>
              <a:rPr lang="en-US" sz="3400" baseline="300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endParaRPr lang="ru-RU" sz="3400" baseline="30000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306322" y="4013922"/>
            <a:ext cx="508408" cy="772455"/>
          </a:xfrm>
          <a:prstGeom prst="rect">
            <a:avLst/>
          </a:prstGeom>
          <a:noFill/>
        </p:spPr>
        <p:txBody>
          <a:bodyPr wrap="none" lIns="109664" tIns="54832" rIns="109664" bIns="54832" rtlCol="0">
            <a:spAutoFit/>
          </a:bodyPr>
          <a:lstStyle/>
          <a:p>
            <a:r>
              <a:rPr lang="en-US" sz="43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</a:t>
            </a:r>
            <a:endParaRPr lang="ru-RU" sz="4300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6286" y="4949438"/>
            <a:ext cx="779315" cy="772455"/>
          </a:xfrm>
          <a:prstGeom prst="rect">
            <a:avLst/>
          </a:prstGeom>
          <a:noFill/>
        </p:spPr>
        <p:txBody>
          <a:bodyPr wrap="none" lIns="109664" tIns="54832" rIns="109664" bIns="54832" rtlCol="0">
            <a:spAutoFit/>
          </a:bodyPr>
          <a:lstStyle/>
          <a:p>
            <a:r>
              <a:rPr lang="en-US" sz="4300" dirty="0" err="1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</a:t>
            </a:r>
            <a:endParaRPr lang="ru-RU" sz="4300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560284" y="5033482"/>
            <a:ext cx="790536" cy="633955"/>
          </a:xfrm>
          <a:prstGeom prst="rect">
            <a:avLst/>
          </a:prstGeom>
          <a:noFill/>
        </p:spPr>
        <p:txBody>
          <a:bodyPr wrap="none" lIns="109664" tIns="54832" rIns="109664" bIns="54832" rtlCol="0">
            <a:spAutoFit/>
          </a:bodyPr>
          <a:lstStyle/>
          <a:p>
            <a:r>
              <a:rPr lang="en-US" sz="34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4S</a:t>
            </a:r>
            <a:r>
              <a:rPr lang="ru-RU" sz="3400" baseline="300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endParaRPr lang="ru-RU" sz="3400" baseline="30000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30918" y="3247600"/>
            <a:ext cx="10703763" cy="557011"/>
          </a:xfrm>
          <a:prstGeom prst="rect">
            <a:avLst/>
          </a:prstGeom>
          <a:noFill/>
        </p:spPr>
        <p:txBody>
          <a:bodyPr wrap="square" lIns="109664" tIns="54832" rIns="109664" bIns="54832" rtlCol="0">
            <a:spAutoFit/>
          </a:bodyPr>
          <a:lstStyle/>
          <a:p>
            <a:r>
              <a:rPr lang="en-US" sz="29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ru-RU" sz="29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первых- элементы главных подгрупп  </a:t>
            </a:r>
            <a:r>
              <a:rPr lang="en-US" sz="29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r>
              <a:rPr lang="ru-RU" sz="29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-элементы:</a:t>
            </a:r>
            <a:r>
              <a:rPr lang="en-US" sz="29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ru-RU" sz="2900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102741" y="4036840"/>
            <a:ext cx="707180" cy="772455"/>
          </a:xfrm>
          <a:prstGeom prst="rect">
            <a:avLst/>
          </a:prstGeom>
          <a:noFill/>
        </p:spPr>
        <p:txBody>
          <a:bodyPr wrap="none" lIns="109664" tIns="54832" rIns="109664" bIns="54832" rtlCol="0">
            <a:spAutoFit/>
          </a:bodyPr>
          <a:lstStyle/>
          <a:p>
            <a:r>
              <a:rPr lang="en-US" sz="4300" dirty="0" err="1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</a:t>
            </a:r>
            <a:endParaRPr lang="ru-RU" sz="4300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102741" y="5125642"/>
            <a:ext cx="982897" cy="772455"/>
          </a:xfrm>
          <a:prstGeom prst="rect">
            <a:avLst/>
          </a:prstGeom>
          <a:noFill/>
        </p:spPr>
        <p:txBody>
          <a:bodyPr wrap="none" lIns="109664" tIns="54832" rIns="109664" bIns="54832" rtlCol="0">
            <a:spAutoFit/>
          </a:bodyPr>
          <a:lstStyle/>
          <a:p>
            <a:r>
              <a:rPr lang="en-US" sz="4300" dirty="0" err="1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Mn</a:t>
            </a:r>
            <a:endParaRPr lang="ru-RU" sz="4300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13850" y="3220337"/>
            <a:ext cx="5671616" cy="557011"/>
          </a:xfrm>
          <a:prstGeom prst="rect">
            <a:avLst/>
          </a:prstGeom>
        </p:spPr>
        <p:txBody>
          <a:bodyPr wrap="none" lIns="109664" tIns="54832" rIns="109664" bIns="54832">
            <a:spAutoFit/>
          </a:bodyPr>
          <a:lstStyle/>
          <a:p>
            <a:r>
              <a:rPr lang="ru-RU" sz="29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затем 10 элементов</a:t>
            </a:r>
            <a:r>
              <a:rPr lang="en-US" sz="29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9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r>
              <a:rPr lang="en-US" sz="29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</a:t>
            </a:r>
            <a:r>
              <a:rPr lang="ru-RU" sz="29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-элементы:</a:t>
            </a:r>
            <a:endParaRPr lang="ru-RU" sz="2900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75394" y="1829829"/>
            <a:ext cx="7899836" cy="10131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43561" y="3727506"/>
            <a:ext cx="5875346" cy="97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81261" y="4640105"/>
            <a:ext cx="5875346" cy="97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7" name="Рисунок 36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12830" y="3750259"/>
            <a:ext cx="5943777" cy="948322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Прямоугольник 13"/>
          <p:cNvSpPr/>
          <p:nvPr/>
        </p:nvSpPr>
        <p:spPr>
          <a:xfrm>
            <a:off x="8385941" y="4112202"/>
            <a:ext cx="1388456" cy="633955"/>
          </a:xfrm>
          <a:prstGeom prst="rect">
            <a:avLst/>
          </a:prstGeom>
        </p:spPr>
        <p:txBody>
          <a:bodyPr wrap="none" lIns="109664" tIns="54832" rIns="109664" bIns="54832">
            <a:spAutoFit/>
          </a:bodyPr>
          <a:lstStyle/>
          <a:p>
            <a:r>
              <a:rPr lang="en-US" sz="3400" dirty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4S</a:t>
            </a:r>
            <a:r>
              <a:rPr lang="en-US" sz="3400" baseline="30000" dirty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en-US" sz="3400" dirty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3d</a:t>
            </a:r>
            <a:r>
              <a:rPr lang="en-US" sz="3400" baseline="30000" dirty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endParaRPr lang="ru-RU" sz="3400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8" name="Рисунок 37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09797" y="4793675"/>
            <a:ext cx="5884336" cy="1043319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Прямоугольник 15"/>
          <p:cNvSpPr/>
          <p:nvPr/>
        </p:nvSpPr>
        <p:spPr>
          <a:xfrm>
            <a:off x="8682917" y="5232652"/>
            <a:ext cx="1388456" cy="633955"/>
          </a:xfrm>
          <a:prstGeom prst="rect">
            <a:avLst/>
          </a:prstGeom>
        </p:spPr>
        <p:txBody>
          <a:bodyPr wrap="none" lIns="109664" tIns="54832" rIns="109664" bIns="54832">
            <a:spAutoFit/>
          </a:bodyPr>
          <a:lstStyle/>
          <a:p>
            <a:r>
              <a:rPr lang="en-US" sz="3400" dirty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4S</a:t>
            </a:r>
            <a:r>
              <a:rPr lang="en-US" sz="3400" baseline="30000" dirty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en-US" sz="3400" dirty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3d</a:t>
            </a:r>
            <a:r>
              <a:rPr lang="en-US" sz="3400" baseline="30000" dirty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endParaRPr lang="ru-RU" sz="3400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1238217" y="6130051"/>
            <a:ext cx="769697" cy="772455"/>
          </a:xfrm>
          <a:prstGeom prst="rect">
            <a:avLst/>
          </a:prstGeom>
        </p:spPr>
        <p:txBody>
          <a:bodyPr wrap="none" lIns="109664" tIns="54832" rIns="109664" bIns="54832">
            <a:spAutoFit/>
          </a:bodyPr>
          <a:lstStyle/>
          <a:p>
            <a:r>
              <a:rPr lang="en-US" sz="4300" dirty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Zn</a:t>
            </a:r>
            <a:endParaRPr lang="ru-RU" sz="4300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0" name="Рисунок 39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389720" y="5796227"/>
            <a:ext cx="5966886" cy="972991"/>
          </a:xfrm>
          <a:prstGeom prst="rect">
            <a:avLst/>
          </a:prstGeom>
          <a:noFill/>
          <a:ln>
            <a:noFill/>
          </a:ln>
        </p:spPr>
      </p:pic>
      <p:sp>
        <p:nvSpPr>
          <p:cNvPr id="25" name="Прямоугольник 24"/>
          <p:cNvSpPr/>
          <p:nvPr/>
        </p:nvSpPr>
        <p:spPr>
          <a:xfrm>
            <a:off x="8775229" y="6180445"/>
            <a:ext cx="1535932" cy="633955"/>
          </a:xfrm>
          <a:prstGeom prst="rect">
            <a:avLst/>
          </a:prstGeom>
        </p:spPr>
        <p:txBody>
          <a:bodyPr wrap="none" lIns="109664" tIns="54832" rIns="109664" bIns="54832">
            <a:spAutoFit/>
          </a:bodyPr>
          <a:lstStyle/>
          <a:p>
            <a:r>
              <a:rPr lang="en-US" sz="3400" dirty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4S</a:t>
            </a:r>
            <a:r>
              <a:rPr lang="en-US" sz="3400" baseline="30000" dirty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en-US" sz="3400" dirty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3d</a:t>
            </a:r>
            <a:r>
              <a:rPr lang="en-US" sz="3400" baseline="30000" dirty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</a:t>
            </a:r>
            <a:endParaRPr lang="ru-RU" sz="3400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891946" y="3811302"/>
            <a:ext cx="833817" cy="772455"/>
          </a:xfrm>
          <a:prstGeom prst="rect">
            <a:avLst/>
          </a:prstGeom>
          <a:noFill/>
        </p:spPr>
        <p:txBody>
          <a:bodyPr wrap="none" lIns="109664" tIns="54832" rIns="109664" bIns="54832" rtlCol="0">
            <a:spAutoFit/>
          </a:bodyPr>
          <a:lstStyle/>
          <a:p>
            <a:r>
              <a:rPr lang="en-US" sz="43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</a:t>
            </a:r>
            <a:endParaRPr lang="ru-RU" sz="4300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7863055" y="3836744"/>
            <a:ext cx="2133853" cy="633955"/>
          </a:xfrm>
          <a:prstGeom prst="rect">
            <a:avLst/>
          </a:prstGeom>
        </p:spPr>
        <p:txBody>
          <a:bodyPr wrap="none" lIns="109664" tIns="54832" rIns="109664" bIns="54832">
            <a:spAutoFit/>
          </a:bodyPr>
          <a:lstStyle/>
          <a:p>
            <a:r>
              <a:rPr lang="en-US" sz="34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4S</a:t>
            </a:r>
            <a:r>
              <a:rPr lang="en-US" sz="3400" baseline="300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en-US" sz="34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3d</a:t>
            </a:r>
            <a:r>
              <a:rPr lang="en-US" sz="3400" baseline="300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</a:t>
            </a:r>
            <a:r>
              <a:rPr lang="en-US" sz="34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4p</a:t>
            </a:r>
            <a:r>
              <a:rPr lang="en-US" sz="3400" baseline="300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endParaRPr lang="ru-RU" sz="3400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615949" y="3220337"/>
            <a:ext cx="6124689" cy="557011"/>
          </a:xfrm>
          <a:prstGeom prst="rect">
            <a:avLst/>
          </a:prstGeom>
        </p:spPr>
        <p:txBody>
          <a:bodyPr wrap="none" lIns="109664" tIns="54832" rIns="109664" bIns="54832">
            <a:spAutoFit/>
          </a:bodyPr>
          <a:lstStyle/>
          <a:p>
            <a:r>
              <a:rPr lang="ru-RU" sz="29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завершают</a:t>
            </a:r>
            <a:r>
              <a:rPr lang="ru-RU" sz="2900" dirty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9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IV</a:t>
            </a:r>
            <a:r>
              <a:rPr lang="ru-RU" sz="29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период 6 р–элементов:</a:t>
            </a:r>
            <a:endParaRPr lang="ru-RU" sz="2900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934459" y="4901769"/>
            <a:ext cx="756873" cy="772455"/>
          </a:xfrm>
          <a:prstGeom prst="rect">
            <a:avLst/>
          </a:prstGeom>
          <a:noFill/>
        </p:spPr>
        <p:txBody>
          <a:bodyPr wrap="none" lIns="109664" tIns="54832" rIns="109664" bIns="54832" rtlCol="0">
            <a:spAutoFit/>
          </a:bodyPr>
          <a:lstStyle/>
          <a:p>
            <a:r>
              <a:rPr lang="en-US" sz="43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</a:t>
            </a:r>
            <a:endParaRPr lang="ru-RU" sz="4300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1006996" y="6058216"/>
            <a:ext cx="692176" cy="772455"/>
          </a:xfrm>
          <a:prstGeom prst="rect">
            <a:avLst/>
          </a:prstGeom>
          <a:noFill/>
        </p:spPr>
        <p:txBody>
          <a:bodyPr wrap="none" lIns="109664" tIns="54832" rIns="109664" bIns="54832" rtlCol="0">
            <a:spAutoFit/>
          </a:bodyPr>
          <a:lstStyle/>
          <a:p>
            <a:r>
              <a:rPr lang="en-US" sz="43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Kr</a:t>
            </a:r>
            <a:endParaRPr lang="ru-RU" sz="4300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7863054" y="4945863"/>
            <a:ext cx="2133853" cy="633955"/>
          </a:xfrm>
          <a:prstGeom prst="rect">
            <a:avLst/>
          </a:prstGeom>
        </p:spPr>
        <p:txBody>
          <a:bodyPr wrap="none" lIns="109664" tIns="54832" rIns="109664" bIns="54832">
            <a:spAutoFit/>
          </a:bodyPr>
          <a:lstStyle/>
          <a:p>
            <a:r>
              <a:rPr lang="en-US" sz="34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4S</a:t>
            </a:r>
            <a:r>
              <a:rPr lang="en-US" sz="3400" baseline="300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en-US" sz="34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3d</a:t>
            </a:r>
            <a:r>
              <a:rPr lang="en-US" sz="3400" baseline="300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</a:t>
            </a:r>
            <a:r>
              <a:rPr lang="en-US" sz="34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4p</a:t>
            </a:r>
            <a:r>
              <a:rPr lang="en-US" sz="3400" baseline="300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endParaRPr lang="ru-RU" sz="3400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7863055" y="6119808"/>
            <a:ext cx="2133853" cy="633955"/>
          </a:xfrm>
          <a:prstGeom prst="rect">
            <a:avLst/>
          </a:prstGeom>
        </p:spPr>
        <p:txBody>
          <a:bodyPr wrap="none" lIns="109664" tIns="54832" rIns="109664" bIns="54832">
            <a:spAutoFit/>
          </a:bodyPr>
          <a:lstStyle/>
          <a:p>
            <a:r>
              <a:rPr lang="en-US" sz="34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4S</a:t>
            </a:r>
            <a:r>
              <a:rPr lang="en-US" sz="3400" baseline="300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en-US" sz="34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3d</a:t>
            </a:r>
            <a:r>
              <a:rPr lang="en-US" sz="3400" baseline="300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</a:t>
            </a:r>
            <a:r>
              <a:rPr lang="en-US" sz="34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4p</a:t>
            </a:r>
            <a:r>
              <a:rPr lang="en-US" sz="3400" baseline="300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endParaRPr lang="ru-RU" sz="3400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9" name="Рисунок 48"/>
          <p:cNvPicPr/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093499" y="3528658"/>
            <a:ext cx="5386214" cy="865717"/>
          </a:xfrm>
          <a:prstGeom prst="rect">
            <a:avLst/>
          </a:prstGeom>
          <a:noFill/>
          <a:ln>
            <a:noFill/>
          </a:ln>
        </p:spPr>
      </p:pic>
      <p:pic>
        <p:nvPicPr>
          <p:cNvPr id="50" name="Рисунок 49"/>
          <p:cNvPicPr/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087403" y="4634771"/>
            <a:ext cx="5386214" cy="865717"/>
          </a:xfrm>
          <a:prstGeom prst="rect">
            <a:avLst/>
          </a:prstGeom>
          <a:noFill/>
          <a:ln>
            <a:noFill/>
          </a:ln>
        </p:spPr>
      </p:pic>
      <p:pic>
        <p:nvPicPr>
          <p:cNvPr id="51" name="Рисунок 50"/>
          <p:cNvPicPr/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087403" y="5789786"/>
            <a:ext cx="5386214" cy="865717"/>
          </a:xfrm>
          <a:prstGeom prst="rect">
            <a:avLst/>
          </a:prstGeom>
          <a:noFill/>
          <a:ln>
            <a:noFill/>
          </a:ln>
        </p:spPr>
      </p:pic>
      <p:sp>
        <p:nvSpPr>
          <p:cNvPr id="35" name="object 2"/>
          <p:cNvSpPr>
            <a:spLocks/>
          </p:cNvSpPr>
          <p:nvPr/>
        </p:nvSpPr>
        <p:spPr bwMode="auto">
          <a:xfrm>
            <a:off x="0" y="0"/>
            <a:ext cx="12169775" cy="1010426"/>
          </a:xfrm>
          <a:custGeom>
            <a:avLst/>
            <a:gdLst>
              <a:gd name="T0" fmla="*/ 0 w 5650865"/>
              <a:gd name="T1" fmla="*/ 0 h 429259"/>
              <a:gd name="T2" fmla="*/ 5650865 w 5650865"/>
              <a:gd name="T3" fmla="*/ 429259 h 429259"/>
            </a:gdLst>
            <a:ahLst/>
            <a:cxnLst/>
            <a:rect l="T0" t="T1" r="T2" b="T3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>
              <a:lnSpc>
                <a:spcPct val="150000"/>
              </a:lnSpc>
            </a:pPr>
            <a:r>
              <a:rPr lang="ru-RU" sz="3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СТРОЕНИЕ ЭЛЕМЕНТОВ БОЛЬШИХ ПЕРИОДОВ</a:t>
            </a:r>
            <a:endParaRPr lang="uz-Cyrl-UZ" altLang="ru-RU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2456713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00"/>
                            </p:stCondLst>
                            <p:childTnLst>
                              <p:par>
                                <p:cTn id="9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500"/>
                            </p:stCondLst>
                            <p:childTnLst>
                              <p:par>
                                <p:cTn id="1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500"/>
                            </p:stCondLst>
                            <p:childTnLst>
                              <p:par>
                                <p:cTn id="15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500"/>
                            </p:stCondLst>
                            <p:childTnLst>
                              <p:par>
                                <p:cTn id="16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9" grpId="1"/>
      <p:bldP spid="10" grpId="0"/>
      <p:bldP spid="10" grpId="1"/>
      <p:bldP spid="11" grpId="0"/>
      <p:bldP spid="11" grpId="1"/>
      <p:bldP spid="12" grpId="0"/>
      <p:bldP spid="12" grpId="1"/>
      <p:bldP spid="17" grpId="0"/>
      <p:bldP spid="17" grpId="1"/>
      <p:bldP spid="18" grpId="0"/>
      <p:bldP spid="18" grpId="1"/>
      <p:bldP spid="21" grpId="0"/>
      <p:bldP spid="21" grpId="1"/>
      <p:bldP spid="3" grpId="0"/>
      <p:bldP spid="3" grpId="1"/>
      <p:bldP spid="14" grpId="0"/>
      <p:bldP spid="14" grpId="1"/>
      <p:bldP spid="16" grpId="0"/>
      <p:bldP spid="16" grpId="1"/>
      <p:bldP spid="24" grpId="0"/>
      <p:bldP spid="24" grpId="1"/>
      <p:bldP spid="25" grpId="0"/>
      <p:bldP spid="25" grpId="1"/>
      <p:bldP spid="42" grpId="0"/>
      <p:bldP spid="43" grpId="0"/>
      <p:bldP spid="44" grpId="0"/>
      <p:bldP spid="45" grpId="0"/>
      <p:bldP spid="46" grpId="0"/>
      <p:bldP spid="47" grpId="0"/>
      <p:bldP spid="4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5534" y="856662"/>
            <a:ext cx="12014242" cy="4128592"/>
          </a:xfrm>
        </p:spPr>
        <p:txBody>
          <a:bodyPr>
            <a:normAutofit/>
          </a:bodyPr>
          <a:lstStyle/>
          <a:p>
            <a:pPr>
              <a:spcBef>
                <a:spcPts val="720"/>
              </a:spcBef>
              <a:buClr>
                <a:schemeClr val="bg2">
                  <a:lumMod val="10000"/>
                </a:schemeClr>
              </a:buClr>
              <a:buNone/>
            </a:pPr>
            <a:r>
              <a:rPr lang="ru-RU" sz="3000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   1. </a:t>
            </a:r>
            <a:r>
              <a:rPr lang="ru-RU" sz="3000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Э</a:t>
            </a:r>
            <a:r>
              <a:rPr lang="ru-RU" sz="3000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то </a:t>
            </a:r>
            <a:r>
              <a:rPr lang="en-US" sz="3000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10</a:t>
            </a:r>
            <a:r>
              <a:rPr lang="ru-RU" sz="3000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элементов в больших периодах, расположены во всех </a:t>
            </a:r>
            <a:r>
              <a:rPr lang="en-US" sz="3000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000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группах, побочных подгруппах между </a:t>
            </a:r>
            <a:r>
              <a:rPr lang="en-US" sz="3000" b="1" i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S</a:t>
            </a:r>
            <a:r>
              <a:rPr lang="en-US" sz="3000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000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и </a:t>
            </a:r>
            <a:r>
              <a:rPr lang="ru-RU" sz="3000" b="1" i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р</a:t>
            </a:r>
            <a:r>
              <a:rPr lang="ru-RU" sz="3000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- элементами;</a:t>
            </a:r>
          </a:p>
          <a:p>
            <a:pPr>
              <a:spcBef>
                <a:spcPts val="720"/>
              </a:spcBef>
              <a:buClr>
                <a:schemeClr val="bg2">
                  <a:lumMod val="10000"/>
                </a:schemeClr>
              </a:buClr>
              <a:buNone/>
            </a:pPr>
            <a:r>
              <a:rPr lang="ru-RU" sz="3000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   2. </a:t>
            </a:r>
            <a:r>
              <a:rPr lang="ru-RU" sz="3000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У</a:t>
            </a:r>
            <a:r>
              <a:rPr lang="ru-RU" sz="3000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i="1" dirty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ru-RU" sz="3000" dirty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-элементов</a:t>
            </a:r>
            <a:r>
              <a:rPr lang="en-US" sz="3000" dirty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000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000" dirty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на внешнем </a:t>
            </a:r>
            <a:r>
              <a:rPr lang="ru-RU" sz="3000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уровне</a:t>
            </a:r>
            <a:r>
              <a:rPr lang="ru-RU" sz="3000" dirty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, как </a:t>
            </a:r>
            <a:r>
              <a:rPr lang="ru-RU" sz="3000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правило, 2 ē, реже 1-0;</a:t>
            </a:r>
          </a:p>
          <a:p>
            <a:pPr>
              <a:spcBef>
                <a:spcPts val="720"/>
              </a:spcBef>
              <a:buClr>
                <a:schemeClr val="bg2">
                  <a:lumMod val="10000"/>
                </a:schemeClr>
              </a:buClr>
              <a:buNone/>
            </a:pPr>
            <a:r>
              <a:rPr lang="ru-RU" sz="3000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   3. Заполняется </a:t>
            </a:r>
            <a:r>
              <a:rPr lang="ru-RU" sz="3000" dirty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предвнешний </a:t>
            </a:r>
            <a:r>
              <a:rPr lang="ru-RU" sz="3000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уровень </a:t>
            </a:r>
            <a:r>
              <a:rPr lang="ru-RU" sz="3000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000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3000" b="1" i="1" dirty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ru-RU" sz="3000" b="1" i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ru-RU" sz="3000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подуровень) – </a:t>
            </a:r>
            <a:r>
              <a:rPr lang="ru-RU" sz="3000" dirty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с 8 до 18 </a:t>
            </a:r>
            <a:r>
              <a:rPr lang="ru-RU" sz="3000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ē;</a:t>
            </a:r>
          </a:p>
          <a:p>
            <a:pPr>
              <a:spcBef>
                <a:spcPts val="720"/>
              </a:spcBef>
              <a:buClr>
                <a:schemeClr val="bg2">
                  <a:lumMod val="10000"/>
                </a:schemeClr>
              </a:buClr>
              <a:buNone/>
            </a:pPr>
            <a:r>
              <a:rPr lang="ru-RU" sz="3000" b="1" i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ru-RU" sz="30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4. Элементы </a:t>
            </a:r>
            <a:r>
              <a:rPr lang="ru-RU" sz="30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– электронные аналоги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13</a:t>
            </a:fld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7013581" y="4279288"/>
            <a:ext cx="2064293" cy="2742225"/>
          </a:xfrm>
          <a:prstGeom prst="rect">
            <a:avLst/>
          </a:prstGeom>
          <a:noFill/>
        </p:spPr>
        <p:txBody>
          <a:bodyPr wrap="square" lIns="109664" tIns="54832" rIns="109664" bIns="54832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800" dirty="0" smtClean="0"/>
              <a:t>….</a:t>
            </a:r>
            <a:r>
              <a:rPr lang="ru-RU" sz="3800" dirty="0" smtClean="0"/>
              <a:t>3</a:t>
            </a:r>
            <a:r>
              <a:rPr lang="en-US" sz="3800" dirty="0" smtClean="0">
                <a:latin typeface="Arial" pitchFamily="34" charset="0"/>
                <a:cs typeface="Arial" pitchFamily="34" charset="0"/>
              </a:rPr>
              <a:t>d</a:t>
            </a:r>
            <a:r>
              <a:rPr lang="en-US" sz="3800" baseline="30000" dirty="0" smtClean="0">
                <a:latin typeface="Arial" pitchFamily="34" charset="0"/>
                <a:cs typeface="Arial" pitchFamily="34" charset="0"/>
              </a:rPr>
              <a:t>6</a:t>
            </a:r>
          </a:p>
          <a:p>
            <a:pPr>
              <a:lnSpc>
                <a:spcPct val="150000"/>
              </a:lnSpc>
            </a:pPr>
            <a:r>
              <a:rPr lang="en-US" sz="3800" dirty="0" smtClean="0"/>
              <a:t>….</a:t>
            </a:r>
            <a:r>
              <a:rPr lang="ru-RU" sz="3800" dirty="0" smtClean="0"/>
              <a:t>5</a:t>
            </a:r>
            <a:r>
              <a:rPr lang="en-US" sz="3800" dirty="0" smtClean="0"/>
              <a:t>d</a:t>
            </a:r>
            <a:r>
              <a:rPr lang="en-US" sz="3800" baseline="30000" dirty="0" smtClean="0"/>
              <a:t>2</a:t>
            </a:r>
          </a:p>
          <a:p>
            <a:pPr>
              <a:lnSpc>
                <a:spcPct val="150000"/>
              </a:lnSpc>
            </a:pPr>
            <a:r>
              <a:rPr lang="en-US" sz="3800" dirty="0" smtClean="0"/>
              <a:t>....4d</a:t>
            </a:r>
            <a:r>
              <a:rPr lang="en-US" sz="3800" baseline="30000" dirty="0" smtClean="0"/>
              <a:t>3</a:t>
            </a:r>
            <a:endParaRPr lang="ru-RU" sz="3800" baseline="30000" dirty="0"/>
          </a:p>
        </p:txBody>
      </p:sp>
      <p:sp>
        <p:nvSpPr>
          <p:cNvPr id="8" name="TextBox 7"/>
          <p:cNvSpPr txBox="1"/>
          <p:nvPr/>
        </p:nvSpPr>
        <p:spPr>
          <a:xfrm>
            <a:off x="8728093" y="4279288"/>
            <a:ext cx="1820877" cy="2742225"/>
          </a:xfrm>
          <a:prstGeom prst="rect">
            <a:avLst/>
          </a:prstGeom>
          <a:noFill/>
        </p:spPr>
        <p:txBody>
          <a:bodyPr wrap="square" lIns="109664" tIns="54832" rIns="109664" bIns="54832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3800" dirty="0" smtClean="0"/>
              <a:t> </a:t>
            </a:r>
            <a:r>
              <a:rPr lang="en-US" sz="3800" dirty="0"/>
              <a:t>– </a:t>
            </a:r>
            <a:r>
              <a:rPr lang="en-US" sz="3800" b="1" i="1" dirty="0" smtClean="0">
                <a:latin typeface="+mj-lt"/>
              </a:rPr>
              <a:t>Fe</a:t>
            </a:r>
            <a:endParaRPr lang="en-US" sz="3800" b="1" i="1" baseline="30000" dirty="0" smtClean="0">
              <a:latin typeface="+mj-lt"/>
            </a:endParaRPr>
          </a:p>
          <a:p>
            <a:pPr>
              <a:lnSpc>
                <a:spcPct val="150000"/>
              </a:lnSpc>
            </a:pPr>
            <a:r>
              <a:rPr lang="ru-RU" sz="3800" dirty="0" smtClean="0"/>
              <a:t> </a:t>
            </a:r>
            <a:r>
              <a:rPr lang="en-US" sz="3800" dirty="0"/>
              <a:t>– </a:t>
            </a:r>
            <a:r>
              <a:rPr lang="en-US" sz="3800" b="1" i="1" dirty="0" err="1" smtClean="0">
                <a:latin typeface="+mj-lt"/>
              </a:rPr>
              <a:t>Hf</a:t>
            </a:r>
            <a:endParaRPr lang="en-US" sz="3800" b="1" i="1" dirty="0" smtClean="0">
              <a:latin typeface="+mj-lt"/>
            </a:endParaRPr>
          </a:p>
          <a:p>
            <a:pPr>
              <a:lnSpc>
                <a:spcPct val="150000"/>
              </a:lnSpc>
            </a:pPr>
            <a:r>
              <a:rPr lang="en-US" sz="3800" dirty="0" smtClean="0"/>
              <a:t> </a:t>
            </a:r>
            <a:r>
              <a:rPr lang="en-US" sz="3800" dirty="0"/>
              <a:t>– </a:t>
            </a:r>
            <a:r>
              <a:rPr lang="en-US" sz="3800" b="1" i="1" dirty="0" err="1">
                <a:latin typeface="+mj-lt"/>
              </a:rPr>
              <a:t>Nb</a:t>
            </a:r>
            <a:endParaRPr lang="ru-RU" sz="3800" b="1" i="1" dirty="0">
              <a:latin typeface="+mj-lt"/>
            </a:endParaRPr>
          </a:p>
        </p:txBody>
      </p:sp>
      <p:sp>
        <p:nvSpPr>
          <p:cNvPr id="10" name="object 2"/>
          <p:cNvSpPr>
            <a:spLocks/>
          </p:cNvSpPr>
          <p:nvPr/>
        </p:nvSpPr>
        <p:spPr bwMode="auto">
          <a:xfrm>
            <a:off x="0" y="0"/>
            <a:ext cx="12169775" cy="796112"/>
          </a:xfrm>
          <a:custGeom>
            <a:avLst/>
            <a:gdLst>
              <a:gd name="T0" fmla="*/ 0 w 5650865"/>
              <a:gd name="T1" fmla="*/ 0 h 429259"/>
              <a:gd name="T2" fmla="*/ 5650865 w 5650865"/>
              <a:gd name="T3" fmla="*/ 429259 h 429259"/>
            </a:gdLst>
            <a:ahLst/>
            <a:cxnLst/>
            <a:rect l="T0" t="T1" r="T2" b="T3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>
              <a:lnSpc>
                <a:spcPct val="150000"/>
              </a:lnSpc>
            </a:pPr>
            <a:r>
              <a:rPr lang="ru-RU" sz="3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СТРОЕНИЕ ЭЛЕМЕНТОВ БОЛЬШИХ ПЕРИОДОВ</a:t>
            </a:r>
            <a:endParaRPr lang="uz-Cyrl-UZ" altLang="ru-RU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0068570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2948" y="1277892"/>
            <a:ext cx="12160123" cy="5617151"/>
          </a:xfrm>
        </p:spPr>
        <p:txBody>
          <a:bodyPr>
            <a:normAutofit fontScale="92500" lnSpcReduction="20000"/>
          </a:bodyPr>
          <a:lstStyle/>
          <a:p>
            <a:pPr>
              <a:buClr>
                <a:schemeClr val="bg2">
                  <a:lumMod val="10000"/>
                </a:schemeClr>
              </a:buClr>
              <a:buNone/>
            </a:pPr>
            <a:r>
              <a:rPr lang="ru-RU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   установлено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, что у </a:t>
            </a:r>
            <a:r>
              <a:rPr lang="en-US" sz="4300" b="1" i="1" dirty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en-US" dirty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–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орбиталей особо устойчивыми конфигурациями являются </a:t>
            </a:r>
            <a:r>
              <a:rPr lang="en-US" sz="4300" b="1" i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ru-RU" sz="4300" b="1" i="1" baseline="30000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ru-RU" sz="4300" b="1" i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и </a:t>
            </a:r>
            <a:r>
              <a:rPr lang="en-US" sz="4300" b="1" i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ru-RU" sz="4300" b="1" i="1" baseline="30000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10 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, а у </a:t>
            </a:r>
            <a:r>
              <a:rPr lang="en-US" sz="4300" b="1" i="1" dirty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f</a:t>
            </a:r>
            <a:r>
              <a:rPr lang="en-US" dirty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–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орбиталей </a:t>
            </a:r>
            <a:r>
              <a:rPr lang="en-US" sz="4300" b="1" i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f</a:t>
            </a:r>
            <a:r>
              <a:rPr lang="ru-RU" sz="4300" b="1" i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300" b="1" i="1" baseline="30000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7</a:t>
            </a:r>
            <a:r>
              <a:rPr lang="en-US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и </a:t>
            </a:r>
            <a:r>
              <a:rPr lang="en-US" sz="4300" b="1" i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f </a:t>
            </a:r>
            <a:r>
              <a:rPr lang="ru-RU" sz="4300" b="1" i="1" baseline="30000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14</a:t>
            </a:r>
            <a:r>
              <a:rPr lang="en-US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pPr>
              <a:buClr>
                <a:schemeClr val="bg2">
                  <a:lumMod val="10000"/>
                </a:schemeClr>
              </a:buClr>
              <a:buNone/>
            </a:pPr>
            <a:r>
              <a:rPr lang="ru-RU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   в 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связи с этим в основном состоянии атома </a:t>
            </a:r>
            <a:r>
              <a:rPr lang="ru-RU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наблюдается «провал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» </a:t>
            </a:r>
            <a:r>
              <a:rPr lang="ru-RU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проскок) </a:t>
            </a:r>
            <a:r>
              <a:rPr lang="en-US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ē</a:t>
            </a:r>
            <a:r>
              <a:rPr lang="ru-RU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с </a:t>
            </a:r>
            <a:r>
              <a:rPr lang="ru-RU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внешнего</a:t>
            </a:r>
            <a:r>
              <a:rPr lang="ru-RU" sz="4300" b="1" i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300" b="1" i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S</a:t>
            </a:r>
            <a:r>
              <a:rPr lang="en-US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–</a:t>
            </a:r>
            <a:r>
              <a:rPr lang="ru-RU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подуровня  на  предвнешний </a:t>
            </a:r>
            <a:r>
              <a:rPr lang="en-US" sz="4300" b="1" i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d–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подуровень.</a:t>
            </a:r>
          </a:p>
          <a:p>
            <a:pPr>
              <a:buClr>
                <a:schemeClr val="bg2">
                  <a:lumMod val="10000"/>
                </a:schemeClr>
              </a:buClr>
            </a:pPr>
            <a:endParaRPr lang="en-US" dirty="0" smtClean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Clr>
                <a:schemeClr val="bg2">
                  <a:lumMod val="10000"/>
                </a:schemeClr>
              </a:buClr>
            </a:pPr>
            <a:endParaRPr lang="en-US" dirty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spcBef>
                <a:spcPts val="360"/>
              </a:spcBef>
              <a:buClr>
                <a:schemeClr val="bg2">
                  <a:lumMod val="10000"/>
                </a:schemeClr>
              </a:buClr>
              <a:buNone/>
            </a:pPr>
            <a:r>
              <a:rPr lang="ru-RU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   «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провал» происходит у элементов:</a:t>
            </a:r>
          </a:p>
          <a:p>
            <a:pPr marL="164496" indent="0">
              <a:spcBef>
                <a:spcPts val="360"/>
              </a:spcBef>
              <a:buClr>
                <a:schemeClr val="bg2">
                  <a:lumMod val="10000"/>
                </a:schemeClr>
              </a:buClr>
              <a:buNone/>
            </a:pPr>
            <a:r>
              <a:rPr lang="en-US" dirty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№ 29, 47, </a:t>
            </a:r>
            <a:r>
              <a:rPr lang="ru-RU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79</a:t>
            </a:r>
            <a:r>
              <a:rPr lang="en-US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1 группа</a:t>
            </a:r>
            <a:r>
              <a:rPr lang="en-US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); 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№</a:t>
            </a:r>
            <a:r>
              <a:rPr lang="en-US" dirty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24, 42 </a:t>
            </a:r>
            <a:r>
              <a:rPr lang="en-US" dirty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6 группа</a:t>
            </a:r>
            <a:r>
              <a:rPr lang="en-US" dirty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и др.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14</a:t>
            </a:fld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1377446" y="1555364"/>
            <a:ext cx="707180" cy="772455"/>
          </a:xfrm>
          <a:prstGeom prst="rect">
            <a:avLst/>
          </a:prstGeom>
          <a:noFill/>
        </p:spPr>
        <p:txBody>
          <a:bodyPr wrap="none" lIns="109664" tIns="54832" rIns="109664" bIns="54832" rtlCol="0">
            <a:spAutoFit/>
          </a:bodyPr>
          <a:lstStyle/>
          <a:p>
            <a:r>
              <a:rPr lang="en-US" sz="43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</a:t>
            </a:r>
            <a:endParaRPr lang="ru-RU" sz="4300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640711" y="1588609"/>
            <a:ext cx="1388456" cy="633955"/>
          </a:xfrm>
          <a:prstGeom prst="rect">
            <a:avLst/>
          </a:prstGeom>
        </p:spPr>
        <p:txBody>
          <a:bodyPr wrap="none" lIns="109664" tIns="54832" rIns="109664" bIns="54832">
            <a:spAutoFit/>
          </a:bodyPr>
          <a:lstStyle/>
          <a:p>
            <a:r>
              <a:rPr lang="en-US" sz="34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4S</a:t>
            </a:r>
            <a:r>
              <a:rPr lang="en-US" sz="3400" baseline="300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en-US" sz="34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3d</a:t>
            </a:r>
            <a:r>
              <a:rPr lang="en-US" sz="3400" baseline="300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endParaRPr lang="ru-RU" sz="3400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82347" y="3831681"/>
            <a:ext cx="804963" cy="772455"/>
          </a:xfrm>
          <a:prstGeom prst="rect">
            <a:avLst/>
          </a:prstGeom>
          <a:noFill/>
        </p:spPr>
        <p:txBody>
          <a:bodyPr wrap="none" lIns="109664" tIns="54832" rIns="109664" bIns="54832" rtlCol="0">
            <a:spAutoFit/>
          </a:bodyPr>
          <a:lstStyle/>
          <a:p>
            <a:r>
              <a:rPr lang="en-US" sz="43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</a:t>
            </a:r>
            <a:endParaRPr lang="ru-RU" sz="4300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667190" y="4829501"/>
            <a:ext cx="1535932" cy="633955"/>
          </a:xfrm>
          <a:prstGeom prst="rect">
            <a:avLst/>
          </a:prstGeom>
        </p:spPr>
        <p:txBody>
          <a:bodyPr wrap="none" lIns="109664" tIns="54832" rIns="109664" bIns="54832">
            <a:spAutoFit/>
          </a:bodyPr>
          <a:lstStyle/>
          <a:p>
            <a:r>
              <a:rPr lang="en-US" sz="34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4S</a:t>
            </a:r>
            <a:r>
              <a:rPr lang="en-US" sz="3400" baseline="300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en-US" sz="34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3d</a:t>
            </a:r>
            <a:r>
              <a:rPr lang="en-US" sz="3400" baseline="300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</a:t>
            </a:r>
            <a:endParaRPr lang="ru-RU" sz="3400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8709928" y="3831680"/>
            <a:ext cx="1388456" cy="633955"/>
          </a:xfrm>
          <a:prstGeom prst="rect">
            <a:avLst/>
          </a:prstGeom>
        </p:spPr>
        <p:txBody>
          <a:bodyPr wrap="none" lIns="109664" tIns="54832" rIns="109664" bIns="54832">
            <a:spAutoFit/>
          </a:bodyPr>
          <a:lstStyle/>
          <a:p>
            <a:r>
              <a:rPr lang="en-US" sz="34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4S</a:t>
            </a:r>
            <a:r>
              <a:rPr lang="en-US" sz="3400" baseline="300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en-US" sz="34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3d</a:t>
            </a:r>
            <a:r>
              <a:rPr lang="en-US" sz="3400" baseline="300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</a:t>
            </a:r>
            <a:endParaRPr lang="ru-RU" sz="3400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609691" y="2620171"/>
            <a:ext cx="1388456" cy="633955"/>
          </a:xfrm>
          <a:prstGeom prst="rect">
            <a:avLst/>
          </a:prstGeom>
        </p:spPr>
        <p:txBody>
          <a:bodyPr wrap="none" lIns="109664" tIns="54832" rIns="109664" bIns="54832">
            <a:spAutoFit/>
          </a:bodyPr>
          <a:lstStyle/>
          <a:p>
            <a:r>
              <a:rPr lang="en-US" sz="34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4S</a:t>
            </a:r>
            <a:r>
              <a:rPr lang="en-US" sz="3400" baseline="300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en-US" sz="34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3d</a:t>
            </a:r>
            <a:r>
              <a:rPr lang="en-US" sz="3400" baseline="300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endParaRPr lang="ru-RU" sz="3400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3" name="Рисунок 1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85195" y="1277892"/>
            <a:ext cx="5960846" cy="901688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Рисунок 1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09237" y="3467917"/>
            <a:ext cx="5912761" cy="93426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37110" y="2217106"/>
            <a:ext cx="5960846" cy="10490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85195" y="4493421"/>
            <a:ext cx="5881161" cy="9241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object 2"/>
          <p:cNvSpPr>
            <a:spLocks/>
          </p:cNvSpPr>
          <p:nvPr/>
        </p:nvSpPr>
        <p:spPr bwMode="auto">
          <a:xfrm>
            <a:off x="0" y="0"/>
            <a:ext cx="12169775" cy="938988"/>
          </a:xfrm>
          <a:custGeom>
            <a:avLst/>
            <a:gdLst>
              <a:gd name="T0" fmla="*/ 0 w 5650865"/>
              <a:gd name="T1" fmla="*/ 0 h 429259"/>
              <a:gd name="T2" fmla="*/ 5650865 w 5650865"/>
              <a:gd name="T3" fmla="*/ 429259 h 429259"/>
            </a:gdLst>
            <a:ahLst/>
            <a:cxnLst/>
            <a:rect l="T0" t="T1" r="T2" b="T3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>
              <a:lnSpc>
                <a:spcPct val="150000"/>
              </a:lnSpc>
            </a:pPr>
            <a:r>
              <a:rPr lang="ru-RU" sz="3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СТРОЕНИЕ ЭЛЕМЕНТОВ БОЛЬШИХ ПЕРИОДОВ</a:t>
            </a:r>
            <a:endParaRPr lang="uz-Cyrl-UZ" altLang="ru-RU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9701434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657" y="280518"/>
            <a:ext cx="12169774" cy="1323437"/>
          </a:xfrm>
          <a:prstGeom prst="rect">
            <a:avLst/>
          </a:prstGeom>
          <a:noFill/>
        </p:spPr>
        <p:txBody>
          <a:bodyPr wrap="square" lIns="91433" tIns="45719" rIns="91433" bIns="45719" rtlCol="0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</a:t>
            </a:r>
          </a:p>
          <a:p>
            <a:endParaRPr lang="ru-RU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98409" y="367487"/>
            <a:ext cx="11644394" cy="646329"/>
          </a:xfrm>
          <a:prstGeom prst="rect">
            <a:avLst/>
          </a:prstGeom>
        </p:spPr>
        <p:txBody>
          <a:bodyPr wrap="square" lIns="91433" tIns="45719" rIns="91433" bIns="45719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ЗАДАНИЕ ДЛЯ САМОСТОЯТЕЛЬНОЙ РАБОТЫ </a:t>
            </a:r>
            <a:endParaRPr lang="ru-RU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2530" name="Picture 2" descr="https://him.1sept.ru/2006/05/o1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5575" y="-68260"/>
            <a:ext cx="133350" cy="133351"/>
          </a:xfrm>
          <a:prstGeom prst="rect">
            <a:avLst/>
          </a:prstGeom>
          <a:noFill/>
        </p:spPr>
      </p:pic>
      <p:pic>
        <p:nvPicPr>
          <p:cNvPr id="22531" name="Picture 3" descr="https://him.1sept.ru/2006/05/o1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84263" y="-68260"/>
            <a:ext cx="133350" cy="133351"/>
          </a:xfrm>
          <a:prstGeom prst="rect">
            <a:avLst/>
          </a:prstGeom>
          <a:noFill/>
        </p:spPr>
      </p:pic>
      <p:pic>
        <p:nvPicPr>
          <p:cNvPr id="22533" name="Рисунок 1" descr="https://him.1sept.ru/2006/05/o1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" y="457203"/>
            <a:ext cx="133350" cy="133350"/>
          </a:xfrm>
          <a:prstGeom prst="rect">
            <a:avLst/>
          </a:prstGeom>
          <a:noFill/>
        </p:spPr>
      </p:pic>
      <p:pic>
        <p:nvPicPr>
          <p:cNvPr id="22532" name="Рисунок 2" descr="https://him.1sept.ru/2006/05/o1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" y="590550"/>
            <a:ext cx="133350" cy="133350"/>
          </a:xfrm>
          <a:prstGeom prst="rect">
            <a:avLst/>
          </a:prstGeom>
          <a:noFill/>
        </p:spPr>
      </p:pic>
      <p:sp>
        <p:nvSpPr>
          <p:cNvPr id="15" name="Прямоугольник 14"/>
          <p:cNvSpPr/>
          <p:nvPr/>
        </p:nvSpPr>
        <p:spPr>
          <a:xfrm>
            <a:off x="941355" y="1653369"/>
            <a:ext cx="10787139" cy="1200327"/>
          </a:xfrm>
          <a:prstGeom prst="rect">
            <a:avLst/>
          </a:prstGeom>
        </p:spPr>
        <p:txBody>
          <a:bodyPr wrap="square" lIns="91431" tIns="45719" rIns="91431" bIns="45719">
            <a:spAutoFit/>
          </a:bodyPr>
          <a:lstStyle/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1. Прочитать §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12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(стр.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50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52)</a:t>
            </a:r>
            <a:endParaRPr lang="ru-RU" sz="36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2. Письменно ответить на вопросы 1-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5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( стр.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52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)</a:t>
            </a:r>
            <a:endParaRPr lang="en-US" sz="36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2"/>
          <p:cNvSpPr>
            <a:spLocks noGrp="1"/>
          </p:cNvSpPr>
          <p:nvPr>
            <p:ph idx="4294967295"/>
          </p:nvPr>
        </p:nvSpPr>
        <p:spPr>
          <a:xfrm>
            <a:off x="334750" y="1794387"/>
            <a:ext cx="11596113" cy="4477840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marL="137069" indent="0" algn="just">
              <a:buNone/>
              <a:defRPr/>
            </a:pP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584161" y="0"/>
            <a:ext cx="10952798" cy="1170252"/>
          </a:xfrm>
        </p:spPr>
        <p:txBody>
          <a:bodyPr>
            <a:normAutofit fontScale="90000"/>
          </a:bodyPr>
          <a:lstStyle/>
          <a:p>
            <a:r>
              <a:rPr lang="ru-RU" sz="4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СТРОЕНИЕ ЭЛЕМЕНТОВ </a:t>
            </a:r>
            <a:r>
              <a:rPr lang="ru-RU" sz="4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БОЛЬШИХ</a:t>
            </a:r>
            <a:r>
              <a:rPr lang="ru-RU" sz="4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ПЕРИОДОВ</a:t>
            </a:r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512723" y="1439054"/>
            <a:ext cx="11212674" cy="503516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109664" tIns="54832" rIns="109664" bIns="54832">
            <a:spAutoFit/>
          </a:bodyPr>
          <a:lstStyle/>
          <a:p>
            <a:pPr marL="411240" indent="125657" algn="just">
              <a:buFont typeface="Wingdings" pitchFamily="2" charset="2"/>
              <a:buChar char="ü"/>
            </a:pPr>
            <a:endParaRPr lang="ru-RU" sz="3200" dirty="0">
              <a:latin typeface="Arial" pitchFamily="34" charset="0"/>
              <a:cs typeface="Arial" pitchFamily="34" charset="0"/>
            </a:endParaRPr>
          </a:p>
          <a:p>
            <a:pPr marL="411240" indent="125657" algn="just">
              <a:buFont typeface="Wingdings" pitchFamily="2" charset="2"/>
              <a:buChar char="ü"/>
            </a:pPr>
            <a:r>
              <a:rPr lang="ru-RU" sz="3200" dirty="0">
                <a:latin typeface="Arial" pitchFamily="34" charset="0"/>
                <a:cs typeface="Arial" pitchFamily="34" charset="0"/>
              </a:rPr>
              <a:t> Химический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знак</a:t>
            </a:r>
            <a:endParaRPr lang="ru-RU" sz="3200" dirty="0">
              <a:latin typeface="Arial" pitchFamily="34" charset="0"/>
              <a:cs typeface="Arial" pitchFamily="34" charset="0"/>
            </a:endParaRPr>
          </a:p>
          <a:p>
            <a:pPr marL="411240" indent="125657" algn="just">
              <a:buFont typeface="Wingdings" pitchFamily="2" charset="2"/>
              <a:buChar char="ü"/>
            </a:pPr>
            <a:r>
              <a:rPr lang="ru-RU" sz="3200" dirty="0">
                <a:latin typeface="Arial" pitchFamily="34" charset="0"/>
                <a:cs typeface="Arial" pitchFamily="34" charset="0"/>
              </a:rPr>
              <a:t>Заряд ядра = порядковому номеру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элемента</a:t>
            </a:r>
            <a:endParaRPr lang="ru-RU" sz="3200" dirty="0">
              <a:latin typeface="Arial" pitchFamily="34" charset="0"/>
              <a:cs typeface="Arial" pitchFamily="34" charset="0"/>
            </a:endParaRPr>
          </a:p>
          <a:p>
            <a:pPr marL="411240" indent="125657" algn="just">
              <a:buFont typeface="Wingdings" pitchFamily="2" charset="2"/>
              <a:buChar char="ü"/>
            </a:pPr>
            <a:r>
              <a:rPr lang="ru-RU" sz="3200" dirty="0">
                <a:latin typeface="Arial" pitchFamily="34" charset="0"/>
                <a:cs typeface="Arial" pitchFamily="34" charset="0"/>
              </a:rPr>
              <a:t> Число энергетических уровней  = №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периода</a:t>
            </a:r>
            <a:endParaRPr lang="ru-RU" sz="3200" dirty="0">
              <a:latin typeface="Arial" pitchFamily="34" charset="0"/>
              <a:cs typeface="Arial" pitchFamily="34" charset="0"/>
            </a:endParaRPr>
          </a:p>
          <a:p>
            <a:pPr marL="411240" indent="125657" algn="just">
              <a:buFont typeface="Wingdings" pitchFamily="2" charset="2"/>
              <a:buChar char="ü"/>
            </a:pPr>
            <a:r>
              <a:rPr lang="ru-RU" sz="3200" dirty="0">
                <a:latin typeface="Arial" pitchFamily="34" charset="0"/>
                <a:cs typeface="Arial" pitchFamily="34" charset="0"/>
              </a:rPr>
              <a:t> Определение числа электронов на уровнях: на 1 – мах 2е; на 2 – мах – 8е; на 3 – мах 18е. </a:t>
            </a:r>
          </a:p>
          <a:p>
            <a:pPr marL="411240" indent="125657" algn="just"/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число е = заряду ядра = порядковому номеру элемента </a:t>
            </a:r>
          </a:p>
          <a:p>
            <a:pPr marL="411240" indent="125657" algn="just">
              <a:buFont typeface="Wingdings" pitchFamily="2" charset="2"/>
              <a:buChar char="ü"/>
            </a:pPr>
            <a:r>
              <a:rPr lang="ru-RU" sz="3200" dirty="0">
                <a:latin typeface="Arial" pitchFamily="34" charset="0"/>
                <a:cs typeface="Arial" pitchFamily="34" charset="0"/>
              </a:rPr>
              <a:t> Число е на последнем уровне у элементов главных подгрупп =  № группы </a:t>
            </a:r>
          </a:p>
        </p:txBody>
      </p:sp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2"/>
          <p:cNvSpPr>
            <a:spLocks noGrp="1"/>
          </p:cNvSpPr>
          <p:nvPr>
            <p:ph idx="4294967295"/>
          </p:nvPr>
        </p:nvSpPr>
        <p:spPr>
          <a:xfrm>
            <a:off x="334750" y="1794387"/>
            <a:ext cx="11596113" cy="4477840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marL="137069" indent="0" algn="just">
              <a:buNone/>
              <a:defRPr/>
            </a:pP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584161" y="0"/>
            <a:ext cx="10952798" cy="1170252"/>
          </a:xfrm>
        </p:spPr>
        <p:txBody>
          <a:bodyPr>
            <a:normAutofit fontScale="90000"/>
          </a:bodyPr>
          <a:lstStyle/>
          <a:p>
            <a:r>
              <a:rPr lang="ru-RU" sz="4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СТРОЕНИЕ ЭЛЕМЕНТОВ </a:t>
            </a:r>
            <a:r>
              <a:rPr lang="ru-RU" sz="4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БОЛЬШИХ</a:t>
            </a:r>
            <a:r>
              <a:rPr lang="ru-RU" sz="4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ПЕРИОДОВ</a:t>
            </a:r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584161" y="1510492"/>
            <a:ext cx="11212674" cy="398872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109664" tIns="54832" rIns="109664" bIns="54832">
            <a:spAutoFit/>
          </a:bodyPr>
          <a:lstStyle/>
          <a:p>
            <a:pPr marL="411240" indent="125657" algn="just">
              <a:buFont typeface="Wingdings" pitchFamily="2" charset="2"/>
              <a:buChar char="ü"/>
            </a:pPr>
            <a:endParaRPr lang="ru-RU" sz="3600" dirty="0">
              <a:latin typeface="Arial" pitchFamily="34" charset="0"/>
              <a:cs typeface="Arial" pitchFamily="34" charset="0"/>
            </a:endParaRPr>
          </a:p>
          <a:p>
            <a:pPr marL="411240" indent="125657" algn="just">
              <a:buFont typeface="Wingdings" pitchFamily="2" charset="2"/>
              <a:buChar char="ü"/>
            </a:pPr>
            <a:r>
              <a:rPr lang="ru-RU" sz="3600" dirty="0">
                <a:latin typeface="Arial" pitchFamily="34" charset="0"/>
                <a:cs typeface="Arial" pitchFamily="34" charset="0"/>
              </a:rPr>
              <a:t>У элементов побочных подгрупп  заполняется внешний уровень (2 электрона на 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s-</a:t>
            </a:r>
            <a:r>
              <a:rPr lang="ru-RU" sz="3600" dirty="0">
                <a:latin typeface="Arial" pitchFamily="34" charset="0"/>
                <a:cs typeface="Arial" pitchFamily="34" charset="0"/>
              </a:rPr>
              <a:t>подуровень), затем </a:t>
            </a:r>
            <a:r>
              <a:rPr lang="ru-RU" sz="3600" dirty="0" err="1">
                <a:latin typeface="Arial" pitchFamily="34" charset="0"/>
                <a:cs typeface="Arial" pitchFamily="34" charset="0"/>
              </a:rPr>
              <a:t>предвнешний</a:t>
            </a:r>
            <a:r>
              <a:rPr lang="ru-RU" sz="3600" dirty="0">
                <a:latin typeface="Arial" pitchFamily="34" charset="0"/>
                <a:cs typeface="Arial" pitchFamily="34" charset="0"/>
              </a:rPr>
              <a:t> уровень 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d-</a:t>
            </a:r>
            <a:r>
              <a:rPr lang="ru-RU" sz="3600" dirty="0">
                <a:latin typeface="Arial" pitchFamily="34" charset="0"/>
                <a:cs typeface="Arial" pitchFamily="34" charset="0"/>
              </a:rPr>
              <a:t>подуровень.</a:t>
            </a:r>
          </a:p>
          <a:p>
            <a:pPr marL="411240" indent="125657" algn="just">
              <a:buFont typeface="Wingdings" pitchFamily="2" charset="2"/>
              <a:buChar char="ü"/>
            </a:pPr>
            <a:endParaRPr lang="ru-RU" sz="3600" dirty="0">
              <a:latin typeface="Arial" pitchFamily="34" charset="0"/>
              <a:cs typeface="Arial" pitchFamily="34" charset="0"/>
            </a:endParaRPr>
          </a:p>
          <a:p>
            <a:pPr marL="411240" indent="125657" algn="just">
              <a:buFont typeface="Wingdings" pitchFamily="2" charset="2"/>
              <a:buChar char="ü"/>
            </a:pPr>
            <a:r>
              <a:rPr lang="ru-RU" sz="3600" dirty="0">
                <a:latin typeface="Arial" pitchFamily="34" charset="0"/>
                <a:cs typeface="Arial" pitchFamily="34" charset="0"/>
              </a:rPr>
              <a:t> Составление электронной формулы и электронно-графической формулы.</a:t>
            </a:r>
          </a:p>
        </p:txBody>
      </p:sp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5599" y="867550"/>
            <a:ext cx="11021099" cy="1843122"/>
          </a:xfrm>
        </p:spPr>
        <p:txBody>
          <a:bodyPr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/>
          </a:bodyPr>
          <a:lstStyle/>
          <a:p>
            <a:r>
              <a:rPr lang="ru-RU" sz="4000" dirty="0" smtClean="0">
                <a:ln w="6350">
                  <a:solidFill>
                    <a:schemeClr val="tx2">
                      <a:lumMod val="90000"/>
                    </a:schemeClr>
                  </a:solidFill>
                </a:ln>
                <a:latin typeface="Arial" pitchFamily="34" charset="0"/>
                <a:cs typeface="Arial" pitchFamily="34" charset="0"/>
              </a:rPr>
              <a:t>Устройство энергетического уровня</a:t>
            </a:r>
            <a:endParaRPr lang="ru-RU" sz="4000" dirty="0">
              <a:ln w="6350">
                <a:solidFill>
                  <a:schemeClr val="tx2">
                    <a:lumMod val="90000"/>
                  </a:schemeClr>
                </a:solidFill>
              </a:ln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Объект 1"/>
          <p:cNvSpPr txBox="1">
            <a:spLocks/>
          </p:cNvSpPr>
          <p:nvPr/>
        </p:nvSpPr>
        <p:spPr>
          <a:xfrm>
            <a:off x="622255" y="2510623"/>
            <a:ext cx="10952798" cy="4334157"/>
          </a:xfrm>
          <a:prstGeom prst="rect">
            <a:avLst/>
          </a:prstGeom>
        </p:spPr>
        <p:txBody>
          <a:bodyPr lIns="109664" tIns="54832" rIns="109664" bIns="54832">
            <a:normAutofit/>
          </a:bodyPr>
          <a:lstStyle>
            <a:lvl1pPr marL="548640" indent="-411480" algn="l" rtl="0" eaLnBrk="1" latinLnBrk="0" hangingPunct="1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68680" indent="-283464" algn="l" rtl="0" eaLnBrk="1" latinLnBrk="0" hangingPunct="1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Char char="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33856" indent="-228600" algn="l" rtl="0" eaLnBrk="1" latinLnBrk="0" hangingPunct="1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Char char="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5331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Char char="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533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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6479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Char char="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5960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67128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6829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Tx/>
              <a:buNone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   1. Каждый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энергетический уровень делится на подуровни; </a:t>
            </a:r>
            <a:endParaRPr lang="ru-RU" sz="3600" dirty="0">
              <a:latin typeface="Arial" pitchFamily="34" charset="0"/>
              <a:cs typeface="Arial" pitchFamily="34" charset="0"/>
            </a:endParaRPr>
          </a:p>
          <a:p>
            <a:pPr>
              <a:buClrTx/>
              <a:buNone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   2. Подуровень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– разновидность электронных облаков;</a:t>
            </a:r>
          </a:p>
          <a:p>
            <a:pPr>
              <a:buClrTx/>
              <a:buNone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   3.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Ч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исло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подуровней на уровне равно № уровня.</a:t>
            </a:r>
          </a:p>
          <a:p>
            <a:pPr>
              <a:buClrTx/>
            </a:pPr>
            <a:endParaRPr lang="ru-RU" sz="3600" baseline="-25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4</a:t>
            </a:fld>
            <a:endParaRPr lang="ru-RU"/>
          </a:p>
        </p:txBody>
      </p:sp>
      <p:sp>
        <p:nvSpPr>
          <p:cNvPr id="6" name="object 2"/>
          <p:cNvSpPr>
            <a:spLocks/>
          </p:cNvSpPr>
          <p:nvPr/>
        </p:nvSpPr>
        <p:spPr bwMode="auto">
          <a:xfrm>
            <a:off x="0" y="0"/>
            <a:ext cx="12169775" cy="1010426"/>
          </a:xfrm>
          <a:custGeom>
            <a:avLst/>
            <a:gdLst>
              <a:gd name="T0" fmla="*/ 0 w 5650865"/>
              <a:gd name="T1" fmla="*/ 0 h 429259"/>
              <a:gd name="T2" fmla="*/ 5650865 w 5650865"/>
              <a:gd name="T3" fmla="*/ 429259 h 429259"/>
            </a:gdLst>
            <a:ahLst/>
            <a:cxnLst/>
            <a:rect l="T0" t="T1" r="T2" b="T3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>
              <a:lnSpc>
                <a:spcPct val="150000"/>
              </a:lnSpc>
            </a:pPr>
            <a:r>
              <a:rPr lang="ru-RU" sz="3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СТРОЕНИЕ ЭЛЕМЕНТОВ БОЛЬШИХ ПЕРИОДОВ</a:t>
            </a:r>
            <a:endParaRPr lang="uz-Cyrl-UZ" altLang="ru-RU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9946532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2"/>
          <p:cNvSpPr>
            <a:spLocks noGrp="1"/>
          </p:cNvSpPr>
          <p:nvPr>
            <p:ph idx="4294967295"/>
          </p:nvPr>
        </p:nvSpPr>
        <p:spPr>
          <a:xfrm>
            <a:off x="334750" y="1794387"/>
            <a:ext cx="11596113" cy="4477840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marL="137069" indent="0" algn="just">
              <a:buNone/>
              <a:defRPr/>
            </a:pP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584161" y="0"/>
            <a:ext cx="10952798" cy="1170252"/>
          </a:xfrm>
        </p:spPr>
        <p:txBody>
          <a:bodyPr>
            <a:normAutofit fontScale="90000"/>
          </a:bodyPr>
          <a:lstStyle/>
          <a:p>
            <a:r>
              <a:rPr lang="ru-RU" sz="4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СТРОЕНИЕ ЭЛЕМЕНТОВ </a:t>
            </a:r>
            <a:r>
              <a:rPr lang="ru-RU" sz="4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БОЛЬШИХ</a:t>
            </a:r>
            <a:r>
              <a:rPr lang="ru-RU" sz="4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ПЕРИОДОВ</a:t>
            </a:r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sz="quarter" idx="4294967295"/>
          </p:nvPr>
        </p:nvSpPr>
        <p:spPr>
          <a:xfrm>
            <a:off x="441285" y="1367616"/>
            <a:ext cx="11514176" cy="4722812"/>
          </a:xfrm>
          <a:prstGeom prst="rect">
            <a:avLst/>
          </a:prstGeom>
        </p:spPr>
        <p:txBody>
          <a:bodyPr/>
          <a:lstStyle/>
          <a:p>
            <a:pPr algn="just" eaLnBrk="1" hangingPunct="1">
              <a:buNone/>
            </a:pPr>
            <a:r>
              <a:rPr lang="en-US" b="1" dirty="0" smtClean="0">
                <a:solidFill>
                  <a:srgbClr val="FF0033"/>
                </a:solidFill>
                <a:latin typeface="Arial" pitchFamily="34" charset="0"/>
                <a:cs typeface="Arial" pitchFamily="34" charset="0"/>
              </a:rPr>
              <a:t>N=</a:t>
            </a:r>
            <a:r>
              <a:rPr lang="en-US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2n</a:t>
            </a:r>
            <a:r>
              <a:rPr lang="en-US" b="1" baseline="300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формула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для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вычисления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количества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buNone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электронов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на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энергетических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уровнях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eaLnBrk="1" hangingPunct="1">
              <a:buNone/>
            </a:pPr>
            <a:r>
              <a:rPr lang="en-US" b="1" dirty="0" smtClean="0">
                <a:solidFill>
                  <a:srgbClr val="FF0033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b="1" baseline="30000" dirty="0" smtClean="0">
                <a:solidFill>
                  <a:srgbClr val="FF0033"/>
                </a:solidFill>
                <a:latin typeface="Arial" pitchFamily="34" charset="0"/>
                <a:cs typeface="Arial" pitchFamily="34" charset="0"/>
              </a:rPr>
              <a:t>Й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уровень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- </a:t>
            </a:r>
            <a:r>
              <a:rPr lang="en-US" b="1" dirty="0" smtClean="0">
                <a:solidFill>
                  <a:srgbClr val="FF0033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электрона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eaLnBrk="1" hangingPunct="1">
              <a:buNone/>
            </a:pPr>
            <a:r>
              <a:rPr lang="en-US" b="1" dirty="0" smtClean="0">
                <a:solidFill>
                  <a:srgbClr val="FF0033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b="1" baseline="30000" dirty="0" smtClean="0">
                <a:solidFill>
                  <a:srgbClr val="FF0033"/>
                </a:solidFill>
                <a:latin typeface="Arial" pitchFamily="34" charset="0"/>
                <a:cs typeface="Arial" pitchFamily="34" charset="0"/>
              </a:rPr>
              <a:t>Й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уровень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- </a:t>
            </a:r>
            <a:r>
              <a:rPr lang="en-US" b="1" dirty="0" smtClean="0">
                <a:solidFill>
                  <a:srgbClr val="FF0033"/>
                </a:solidFill>
                <a:latin typeface="Arial" pitchFamily="34" charset="0"/>
                <a:cs typeface="Arial" pitchFamily="34" charset="0"/>
              </a:rPr>
              <a:t>8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электронов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eaLnBrk="1" hangingPunct="1">
              <a:buNone/>
            </a:pPr>
            <a:r>
              <a:rPr lang="en-US" b="1" dirty="0" smtClean="0">
                <a:solidFill>
                  <a:srgbClr val="FF0033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b="1" baseline="30000" dirty="0" smtClean="0">
                <a:solidFill>
                  <a:srgbClr val="FF0033"/>
                </a:solidFill>
                <a:latin typeface="Arial" pitchFamily="34" charset="0"/>
                <a:cs typeface="Arial" pitchFamily="34" charset="0"/>
              </a:rPr>
              <a:t>Й</a:t>
            </a:r>
            <a:r>
              <a:rPr lang="en-US" dirty="0" smtClean="0">
                <a:solidFill>
                  <a:srgbClr val="FF003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уровень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- </a:t>
            </a:r>
            <a:r>
              <a:rPr lang="en-US" b="1" dirty="0" smtClean="0">
                <a:solidFill>
                  <a:srgbClr val="FF0033"/>
                </a:solidFill>
                <a:latin typeface="Arial" pitchFamily="34" charset="0"/>
                <a:cs typeface="Arial" pitchFamily="34" charset="0"/>
              </a:rPr>
              <a:t>18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электронов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eaLnBrk="1" hangingPunct="1">
              <a:buNone/>
            </a:pPr>
            <a:r>
              <a:rPr lang="en-US" b="1" dirty="0" smtClean="0">
                <a:solidFill>
                  <a:srgbClr val="FF0033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b="1" baseline="30000" dirty="0" smtClean="0">
                <a:solidFill>
                  <a:srgbClr val="FF0033"/>
                </a:solidFill>
                <a:latin typeface="Arial" pitchFamily="34" charset="0"/>
                <a:cs typeface="Arial" pitchFamily="34" charset="0"/>
              </a:rPr>
              <a:t>Й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уровень</a:t>
            </a:r>
            <a:r>
              <a:rPr lang="en-US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b="1" dirty="0" smtClean="0">
                <a:solidFill>
                  <a:srgbClr val="FF0033"/>
                </a:solidFill>
                <a:latin typeface="Arial" pitchFamily="34" charset="0"/>
                <a:cs typeface="Arial" pitchFamily="34" charset="0"/>
              </a:rPr>
              <a:t>32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электрона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38913" y="1667635"/>
            <a:ext cx="11714894" cy="6091127"/>
          </a:xfrm>
        </p:spPr>
        <p:txBody>
          <a:bodyPr>
            <a:normAutofit/>
          </a:bodyPr>
          <a:lstStyle/>
          <a:p>
            <a:pPr algn="just">
              <a:buClrTx/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      Деление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на семейства зависит от того, какой подуровень у элемента заполняется последним: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marL="164496" indent="0"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b="1" i="1" dirty="0" smtClean="0">
                <a:latin typeface="Arial" pitchFamily="34" charset="0"/>
                <a:cs typeface="Arial" pitchFamily="34" charset="0"/>
              </a:rPr>
              <a:t>S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-элементы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marL="164496" indent="0">
              <a:buNone/>
            </a:pPr>
            <a:r>
              <a:rPr lang="ru-RU" dirty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b="1" i="1" dirty="0" smtClean="0">
                <a:latin typeface="Arial" pitchFamily="34" charset="0"/>
                <a:cs typeface="Arial" pitchFamily="34" charset="0"/>
              </a:rPr>
              <a:t>p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-элементы</a:t>
            </a:r>
          </a:p>
          <a:p>
            <a:pPr marL="164496" indent="0">
              <a:buNone/>
            </a:pPr>
            <a:r>
              <a:rPr lang="ru-RU" dirty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b="1" i="1" dirty="0" smtClean="0">
                <a:latin typeface="Arial" pitchFamily="34" charset="0"/>
                <a:cs typeface="Arial" pitchFamily="34" charset="0"/>
              </a:rPr>
              <a:t>d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-элементы </a:t>
            </a:r>
          </a:p>
          <a:p>
            <a:pPr marL="164496" indent="0">
              <a:buNone/>
            </a:pPr>
            <a:r>
              <a:rPr lang="ru-RU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b="1" i="1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b="1" i="1" dirty="0" smtClean="0">
                <a:latin typeface="Arial" pitchFamily="34" charset="0"/>
                <a:cs typeface="Arial" pitchFamily="34" charset="0"/>
              </a:rPr>
              <a:t>f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-элементы</a:t>
            </a:r>
          </a:p>
          <a:p>
            <a:pPr marL="164496" indent="0">
              <a:buNone/>
            </a:pPr>
            <a:endParaRPr lang="ru-RU" dirty="0">
              <a:latin typeface="Arial" pitchFamily="34" charset="0"/>
              <a:cs typeface="Arial" pitchFamily="34" charset="0"/>
            </a:endParaRPr>
          </a:p>
          <a:p>
            <a:pPr marL="164496" indent="0">
              <a:buNone/>
            </a:pPr>
            <a:endParaRPr lang="ru-RU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авая фигурная скобка 4"/>
          <p:cNvSpPr/>
          <p:nvPr/>
        </p:nvSpPr>
        <p:spPr>
          <a:xfrm>
            <a:off x="4725136" y="3363307"/>
            <a:ext cx="200001" cy="1102902"/>
          </a:xfrm>
          <a:prstGeom prst="rightBrace">
            <a:avLst>
              <a:gd name="adj1" fmla="val 34426"/>
              <a:gd name="adj2" fmla="val 50000"/>
            </a:avLst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09664" tIns="54832" rIns="109664" bIns="54832" rtlCol="0" anchor="ctr"/>
          <a:lstStyle/>
          <a:p>
            <a:pPr algn="ctr"/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Правая фигурная скобка 5"/>
          <p:cNvSpPr/>
          <p:nvPr/>
        </p:nvSpPr>
        <p:spPr>
          <a:xfrm>
            <a:off x="4733465" y="4554978"/>
            <a:ext cx="191671" cy="1093800"/>
          </a:xfrm>
          <a:prstGeom prst="rightBrace">
            <a:avLst>
              <a:gd name="adj1" fmla="val 34426"/>
              <a:gd name="adj2" fmla="val 50000"/>
            </a:avLst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09664" tIns="54832" rIns="109664" bIns="54832" rtlCol="0" anchor="ctr"/>
          <a:lstStyle/>
          <a:p>
            <a:pPr algn="ctr"/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13317" y="3153566"/>
            <a:ext cx="3802643" cy="1157175"/>
          </a:xfrm>
          <a:prstGeom prst="rect">
            <a:avLst/>
          </a:prstGeom>
          <a:noFill/>
        </p:spPr>
        <p:txBody>
          <a:bodyPr wrap="none" lIns="109664" tIns="54832" rIns="109664" bIns="54832" rtlCol="0">
            <a:spAutoFit/>
          </a:bodyPr>
          <a:lstStyle/>
          <a:p>
            <a:r>
              <a:rPr lang="ru-RU" sz="3400" dirty="0" smtClean="0">
                <a:latin typeface="Arial" pitchFamily="34" charset="0"/>
                <a:cs typeface="Arial" pitchFamily="34" charset="0"/>
              </a:rPr>
              <a:t>элементы </a:t>
            </a:r>
          </a:p>
          <a:p>
            <a:r>
              <a:rPr lang="ru-RU" sz="3400" dirty="0" smtClean="0">
                <a:latin typeface="Arial" pitchFamily="34" charset="0"/>
                <a:cs typeface="Arial" pitchFamily="34" charset="0"/>
              </a:rPr>
              <a:t>главных подгрупп</a:t>
            </a:r>
            <a:endParaRPr lang="ru-RU" sz="3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28523" y="4554978"/>
            <a:ext cx="4112022" cy="1157175"/>
          </a:xfrm>
          <a:prstGeom prst="rect">
            <a:avLst/>
          </a:prstGeom>
          <a:noFill/>
        </p:spPr>
        <p:txBody>
          <a:bodyPr wrap="none" lIns="109664" tIns="54832" rIns="109664" bIns="54832" rtlCol="0">
            <a:spAutoFit/>
          </a:bodyPr>
          <a:lstStyle/>
          <a:p>
            <a:r>
              <a:rPr lang="ru-RU" sz="3400" dirty="0" smtClean="0">
                <a:latin typeface="Arial" pitchFamily="34" charset="0"/>
                <a:cs typeface="Arial" pitchFamily="34" charset="0"/>
              </a:rPr>
              <a:t>элементы </a:t>
            </a:r>
          </a:p>
          <a:p>
            <a:r>
              <a:rPr lang="ru-RU" sz="3400" dirty="0" smtClean="0">
                <a:latin typeface="Arial" pitchFamily="34" charset="0"/>
                <a:cs typeface="Arial" pitchFamily="34" charset="0"/>
              </a:rPr>
              <a:t>побочных подгрупп</a:t>
            </a:r>
            <a:endParaRPr lang="ru-RU" sz="3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41AFA-AEDF-420F-A704-E7DF00DC724D}" type="datetime1">
              <a:rPr lang="ru-RU" smtClean="0"/>
              <a:pPr/>
              <a:t>04.10.2020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6</a:t>
            </a:fld>
            <a:endParaRPr lang="ru-RU"/>
          </a:p>
        </p:txBody>
      </p:sp>
      <p:sp>
        <p:nvSpPr>
          <p:cNvPr id="13" name="object 2"/>
          <p:cNvSpPr>
            <a:spLocks/>
          </p:cNvSpPr>
          <p:nvPr/>
        </p:nvSpPr>
        <p:spPr bwMode="auto">
          <a:xfrm>
            <a:off x="0" y="0"/>
            <a:ext cx="12169775" cy="1010426"/>
          </a:xfrm>
          <a:custGeom>
            <a:avLst/>
            <a:gdLst>
              <a:gd name="T0" fmla="*/ 0 w 5650865"/>
              <a:gd name="T1" fmla="*/ 0 h 429259"/>
              <a:gd name="T2" fmla="*/ 5650865 w 5650865"/>
              <a:gd name="T3" fmla="*/ 429259 h 429259"/>
            </a:gdLst>
            <a:ahLst/>
            <a:cxnLst/>
            <a:rect l="T0" t="T1" r="T2" b="T3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>
              <a:lnSpc>
                <a:spcPct val="150000"/>
              </a:lnSpc>
            </a:pPr>
            <a:r>
              <a:rPr lang="ru-RU" sz="3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СТРОЕНИЕ ЭЛЕМЕНТОВ БОЛЬШИХ ПЕРИОДОВ</a:t>
            </a:r>
            <a:endParaRPr lang="uz-Cyrl-UZ" altLang="ru-RU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9019226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  <p:bldP spid="6" grpId="0" animBg="1"/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Объект 1"/>
          <p:cNvSpPr txBox="1">
            <a:spLocks/>
          </p:cNvSpPr>
          <p:nvPr/>
        </p:nvSpPr>
        <p:spPr>
          <a:xfrm>
            <a:off x="298409" y="1439054"/>
            <a:ext cx="7961365" cy="1290185"/>
          </a:xfrm>
          <a:prstGeom prst="rect">
            <a:avLst/>
          </a:prstGeom>
        </p:spPr>
        <p:txBody>
          <a:bodyPr lIns="109664" tIns="54832" rIns="109664" bIns="54832">
            <a:noAutofit/>
          </a:bodyPr>
          <a:lstStyle>
            <a:lvl1pPr marL="548640" indent="-411480" algn="l" rtl="0" eaLnBrk="1" latinLnBrk="0" hangingPunct="1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68680" indent="-283464" algn="l" rtl="0" eaLnBrk="1" latinLnBrk="0" hangingPunct="1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Char char="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33856" indent="-228600" algn="l" rtl="0" eaLnBrk="1" latinLnBrk="0" hangingPunct="1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Char char="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5331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Char char="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533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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6479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Char char="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5960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67128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6829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  <a:spcBef>
                <a:spcPts val="720"/>
              </a:spcBef>
              <a:buClr>
                <a:schemeClr val="bg2">
                  <a:lumMod val="10000"/>
                </a:schemeClr>
              </a:buClr>
              <a:buNone/>
            </a:pPr>
            <a:r>
              <a:rPr lang="ru-RU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содержит 1подуров</a:t>
            </a:r>
            <a:r>
              <a:rPr lang="ru-RU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ru-RU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нь </a:t>
            </a:r>
          </a:p>
          <a:p>
            <a:pPr marL="164496" indent="0">
              <a:lnSpc>
                <a:spcPct val="110000"/>
              </a:lnSpc>
              <a:spcBef>
                <a:spcPts val="720"/>
              </a:spcBef>
              <a:buClr>
                <a:schemeClr val="bg2">
                  <a:lumMod val="10000"/>
                </a:schemeClr>
              </a:buClr>
              <a:buNone/>
            </a:pPr>
            <a:r>
              <a:rPr lang="ru-RU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(</a:t>
            </a:r>
            <a:r>
              <a:rPr lang="en-US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r>
              <a:rPr lang="ru-RU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подуровень)</a:t>
            </a:r>
            <a:r>
              <a:rPr lang="ru-RU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/>
              </a:rPr>
              <a:t>; </a:t>
            </a:r>
            <a:endParaRPr lang="ru-RU" sz="3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Calibri"/>
            </a:endParaRPr>
          </a:p>
          <a:p>
            <a:pPr marL="164496" indent="0">
              <a:lnSpc>
                <a:spcPct val="110000"/>
              </a:lnSpc>
              <a:spcBef>
                <a:spcPts val="720"/>
              </a:spcBef>
              <a:buClr>
                <a:schemeClr val="bg2">
                  <a:lumMod val="10000"/>
                </a:schemeClr>
              </a:buClr>
              <a:buNone/>
            </a:pPr>
            <a:r>
              <a:rPr lang="en-US" sz="38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</a:t>
            </a:r>
            <a:endParaRPr lang="ru-RU" sz="3800" dirty="0" smtClean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64496" indent="0">
              <a:lnSpc>
                <a:spcPct val="110000"/>
              </a:lnSpc>
              <a:spcBef>
                <a:spcPts val="720"/>
              </a:spcBef>
              <a:buClr>
                <a:schemeClr val="bg2">
                  <a:lumMod val="10000"/>
                </a:schemeClr>
              </a:buClr>
              <a:buNone/>
            </a:pPr>
            <a:r>
              <a:rPr lang="en-US" sz="38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 </a:t>
            </a:r>
            <a:endParaRPr lang="ru-RU" sz="3800" dirty="0" smtClean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Рисунок 4" descr="http://www.hybridation.ru/s.jpg"/>
          <p:cNvPicPr/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PencilSketch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2941615" y="3510756"/>
            <a:ext cx="1023821" cy="81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4156061" y="4225136"/>
            <a:ext cx="939615" cy="772455"/>
          </a:xfrm>
          <a:prstGeom prst="rect">
            <a:avLst/>
          </a:prstGeom>
          <a:noFill/>
        </p:spPr>
        <p:txBody>
          <a:bodyPr wrap="none" lIns="109664" tIns="54832" rIns="109664" bIns="54832" rtlCol="0">
            <a:spAutoFit/>
          </a:bodyPr>
          <a:lstStyle/>
          <a:p>
            <a:r>
              <a:rPr lang="ru-RU" sz="43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en-US" sz="43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r>
              <a:rPr lang="en-US" sz="4300" baseline="300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endParaRPr lang="ru-RU" sz="4300" i="1" baseline="30000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" name="Прямая со стрелкой 10"/>
          <p:cNvCxnSpPr/>
          <p:nvPr/>
        </p:nvCxnSpPr>
        <p:spPr>
          <a:xfrm>
            <a:off x="3441681" y="2796376"/>
            <a:ext cx="0" cy="58979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3441681" y="4510888"/>
            <a:ext cx="0" cy="58979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7</a:t>
            </a:fld>
            <a:endParaRPr lang="ru-RU"/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56061" y="5153830"/>
            <a:ext cx="1143577" cy="8829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Прямоугольник 11"/>
          <p:cNvSpPr/>
          <p:nvPr/>
        </p:nvSpPr>
        <p:spPr>
          <a:xfrm>
            <a:off x="3155929" y="5153830"/>
            <a:ext cx="774506" cy="772455"/>
          </a:xfrm>
          <a:prstGeom prst="rect">
            <a:avLst/>
          </a:prstGeom>
        </p:spPr>
        <p:txBody>
          <a:bodyPr wrap="square" lIns="109664" tIns="54832" rIns="109664" bIns="54832">
            <a:spAutoFit/>
          </a:bodyPr>
          <a:lstStyle/>
          <a:p>
            <a:r>
              <a:rPr lang="ru-RU" sz="4300" dirty="0">
                <a:solidFill>
                  <a:srgbClr val="DBE1D3">
                    <a:lumMod val="1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en-US" sz="4300" dirty="0">
                <a:solidFill>
                  <a:srgbClr val="DBE1D3">
                    <a:lumMod val="1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ē</a:t>
            </a: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2584425" y="3439318"/>
            <a:ext cx="5361779" cy="772455"/>
          </a:xfrm>
          <a:prstGeom prst="rect">
            <a:avLst/>
          </a:prstGeom>
        </p:spPr>
        <p:txBody>
          <a:bodyPr wrap="square" lIns="109664" tIns="54832" rIns="109664" bIns="54832">
            <a:spAutoFit/>
          </a:bodyPr>
          <a:lstStyle/>
          <a:p>
            <a:r>
              <a:rPr lang="ru-RU" sz="4300" dirty="0">
                <a:solidFill>
                  <a:srgbClr val="DBE1D3">
                    <a:lumMod val="1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en-US" sz="4300" dirty="0">
                <a:solidFill>
                  <a:srgbClr val="DBE1D3">
                    <a:lumMod val="1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4300" dirty="0">
                <a:solidFill>
                  <a:srgbClr val="DBE1D3">
                    <a:lumMod val="1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en-US" sz="4300" dirty="0">
                <a:solidFill>
                  <a:srgbClr val="DBE1D3">
                    <a:lumMod val="1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r>
              <a:rPr lang="ru-RU" sz="4300" dirty="0">
                <a:solidFill>
                  <a:srgbClr val="DBE1D3">
                    <a:lumMod val="1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орбиталь</a:t>
            </a:r>
            <a:endParaRPr lang="ru-RU" dirty="0"/>
          </a:p>
        </p:txBody>
      </p:sp>
      <p:sp>
        <p:nvSpPr>
          <p:cNvPr id="17" name="object 2"/>
          <p:cNvSpPr>
            <a:spLocks/>
          </p:cNvSpPr>
          <p:nvPr/>
        </p:nvSpPr>
        <p:spPr bwMode="auto">
          <a:xfrm>
            <a:off x="0" y="0"/>
            <a:ext cx="12169775" cy="1010426"/>
          </a:xfrm>
          <a:custGeom>
            <a:avLst/>
            <a:gdLst>
              <a:gd name="T0" fmla="*/ 0 w 5650865"/>
              <a:gd name="T1" fmla="*/ 0 h 429259"/>
              <a:gd name="T2" fmla="*/ 5650865 w 5650865"/>
              <a:gd name="T3" fmla="*/ 429259 h 429259"/>
            </a:gdLst>
            <a:ahLst/>
            <a:cxnLst/>
            <a:rect l="T0" t="T1" r="T2" b="T3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>
              <a:lnSpc>
                <a:spcPct val="150000"/>
              </a:lnSpc>
            </a:pPr>
            <a:r>
              <a:rPr lang="ru-RU" sz="3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СТРОЕНИЕ ЭЛЕМЕНТОВ БОЛЬШИХ ПЕРИОДОВ</a:t>
            </a:r>
            <a:endParaRPr lang="uz-Cyrl-UZ" altLang="ru-RU" sz="3600" b="1" dirty="0">
              <a:solidFill>
                <a:schemeClr val="bg1"/>
              </a:solidFill>
            </a:endParaRPr>
          </a:p>
        </p:txBody>
      </p:sp>
      <p:pic>
        <p:nvPicPr>
          <p:cNvPr id="79874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799267" y="1581930"/>
            <a:ext cx="5170498" cy="408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298296464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Рисунок 12" descr="http://www.hybridation.ru/p.jpg"/>
          <p:cNvPicPr/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 xmlns="">
                  <a14:imgLayer r:embed="rId5">
                    <a14:imgEffect>
                      <a14:artisticPencilSketch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4298937" y="3653632"/>
            <a:ext cx="1794125" cy="6174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://www.hybridation.ru/s.jpg"/>
          <p:cNvPicPr/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 xmlns="">
                  <a14:imgLayer r:embed="rId7">
                    <a14:imgEffect>
                      <a14:artisticPencilSketch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655599" y="3367880"/>
            <a:ext cx="1023821" cy="81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Объект 1"/>
          <p:cNvSpPr txBox="1">
            <a:spLocks/>
          </p:cNvSpPr>
          <p:nvPr/>
        </p:nvSpPr>
        <p:spPr>
          <a:xfrm>
            <a:off x="239420" y="1081864"/>
            <a:ext cx="11930355" cy="2365520"/>
          </a:xfrm>
          <a:prstGeom prst="rect">
            <a:avLst/>
          </a:prstGeom>
        </p:spPr>
        <p:txBody>
          <a:bodyPr lIns="109664" tIns="54832" rIns="109664" bIns="54832">
            <a:normAutofit/>
          </a:bodyPr>
          <a:lstStyle>
            <a:lvl1pPr marL="548640" indent="-411480" algn="l" rtl="0" eaLnBrk="1" latinLnBrk="0" hangingPunct="1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68680" indent="-283464" algn="l" rtl="0" eaLnBrk="1" latinLnBrk="0" hangingPunct="1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Char char="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33856" indent="-228600" algn="l" rtl="0" eaLnBrk="1" latinLnBrk="0" hangingPunct="1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Char char="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5331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Char char="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533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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6479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Char char="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5960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67128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6829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chemeClr val="bg2">
                  <a:lumMod val="10000"/>
                </a:schemeClr>
              </a:buClr>
              <a:buNone/>
            </a:pPr>
            <a:r>
              <a:rPr lang="ru-RU" sz="3200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содержит 2 подуровня: </a:t>
            </a:r>
          </a:p>
          <a:p>
            <a:pPr marL="164496" indent="0">
              <a:buClr>
                <a:schemeClr val="bg2">
                  <a:lumMod val="10000"/>
                </a:schemeClr>
              </a:buClr>
              <a:buNone/>
            </a:pPr>
            <a:r>
              <a:rPr lang="ru-RU" sz="3200" dirty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   (</a:t>
            </a:r>
            <a:r>
              <a:rPr lang="en-US" sz="3200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S</a:t>
            </a:r>
            <a:r>
              <a:rPr lang="ru-RU" sz="3200" dirty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подуровень </a:t>
            </a:r>
            <a:r>
              <a:rPr lang="ru-RU" sz="3200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и р подуровень); </a:t>
            </a:r>
            <a:endParaRPr lang="ru-RU" sz="3200" dirty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164496" indent="0">
              <a:buClr>
                <a:schemeClr val="bg2">
                  <a:lumMod val="10000"/>
                </a:schemeClr>
              </a:buClr>
              <a:buNone/>
            </a:pPr>
            <a:r>
              <a:rPr lang="en-US" sz="3200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                        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             </a:t>
            </a:r>
          </a:p>
          <a:p>
            <a:pPr marL="164496" indent="0">
              <a:buClr>
                <a:schemeClr val="bg2">
                  <a:lumMod val="10000"/>
                </a:schemeClr>
              </a:buClr>
              <a:buNone/>
            </a:pPr>
            <a:r>
              <a:rPr lang="en-US" sz="3200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1 </a:t>
            </a:r>
            <a:r>
              <a:rPr lang="en-US" sz="3200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S</a:t>
            </a:r>
            <a:r>
              <a:rPr lang="ru-RU" sz="3200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  орбиталь;     3    р    орбитали</a:t>
            </a:r>
          </a:p>
          <a:p>
            <a:pPr marL="164496" indent="0">
              <a:buClr>
                <a:schemeClr val="bg2">
                  <a:lumMod val="10000"/>
                </a:schemeClr>
              </a:buClr>
              <a:buNone/>
            </a:pPr>
            <a:endParaRPr lang="ru-RU" sz="3200" dirty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104996" y="4722613"/>
            <a:ext cx="5529849" cy="772455"/>
          </a:xfrm>
          <a:prstGeom prst="rect">
            <a:avLst/>
          </a:prstGeom>
          <a:noFill/>
        </p:spPr>
        <p:txBody>
          <a:bodyPr wrap="square" lIns="109664" tIns="54832" rIns="109664" bIns="54832" rtlCol="0">
            <a:spAutoFit/>
          </a:bodyPr>
          <a:lstStyle/>
          <a:p>
            <a:r>
              <a:rPr lang="ru-RU" sz="43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</a:t>
            </a:r>
            <a:r>
              <a:rPr lang="en-US" sz="43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r>
              <a:rPr lang="en-US" sz="4300" baseline="300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ru-RU" sz="4300" baseline="300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</a:t>
            </a:r>
            <a:r>
              <a:rPr lang="ru-RU" sz="43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2р</a:t>
            </a:r>
            <a:r>
              <a:rPr lang="ru-RU" sz="4300" baseline="300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endParaRPr lang="ru-RU" sz="4300" i="1" baseline="30000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" name="Прямая со стрелкой 10"/>
          <p:cNvCxnSpPr/>
          <p:nvPr/>
        </p:nvCxnSpPr>
        <p:spPr>
          <a:xfrm>
            <a:off x="1227103" y="2296310"/>
            <a:ext cx="0" cy="58979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1686021" y="3509674"/>
            <a:ext cx="0" cy="589799"/>
          </a:xfrm>
          <a:prstGeom prst="straightConnector1">
            <a:avLst/>
          </a:prstGeom>
          <a:ln w="38100">
            <a:solidFill>
              <a:schemeClr val="bg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7433590" y="2038714"/>
            <a:ext cx="0" cy="589799"/>
          </a:xfrm>
          <a:prstGeom prst="straightConnector1">
            <a:avLst/>
          </a:prstGeom>
          <a:ln w="38100">
            <a:solidFill>
              <a:schemeClr val="bg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7433590" y="3411128"/>
            <a:ext cx="0" cy="589799"/>
          </a:xfrm>
          <a:prstGeom prst="straightConnector1">
            <a:avLst/>
          </a:prstGeom>
          <a:ln w="38100">
            <a:solidFill>
              <a:schemeClr val="bg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8</a:t>
            </a:fld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584161" y="4082260"/>
            <a:ext cx="7196846" cy="772455"/>
          </a:xfrm>
          <a:prstGeom prst="rect">
            <a:avLst/>
          </a:prstGeom>
        </p:spPr>
        <p:txBody>
          <a:bodyPr wrap="square" lIns="109664" tIns="54832" rIns="109664" bIns="54832">
            <a:spAutoFit/>
          </a:bodyPr>
          <a:lstStyle/>
          <a:p>
            <a:pPr marL="164496">
              <a:buClr>
                <a:srgbClr val="DBE1D3">
                  <a:lumMod val="10000"/>
                </a:srgbClr>
              </a:buClr>
            </a:pPr>
            <a:r>
              <a:rPr lang="ru-RU" sz="4300" dirty="0" smtClean="0">
                <a:solidFill>
                  <a:srgbClr val="DBE1D3">
                    <a:lumMod val="1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/>
              </a:rPr>
              <a:t>2</a:t>
            </a:r>
            <a:r>
              <a:rPr lang="en-US" sz="4300" dirty="0" smtClean="0">
                <a:solidFill>
                  <a:srgbClr val="DBE1D3">
                    <a:lumMod val="1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/>
                <a:cs typeface="Calibri"/>
              </a:rPr>
              <a:t>ē</a:t>
            </a:r>
            <a:r>
              <a:rPr lang="ru-RU" sz="4300" dirty="0" smtClean="0">
                <a:solidFill>
                  <a:srgbClr val="DBE1D3">
                    <a:lumMod val="1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/>
              </a:rPr>
              <a:t>                            6</a:t>
            </a:r>
            <a:r>
              <a:rPr lang="en-US" sz="4300" dirty="0" smtClean="0">
                <a:solidFill>
                  <a:srgbClr val="DBE1D3">
                    <a:lumMod val="1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/>
              </a:rPr>
              <a:t>ē</a:t>
            </a:r>
            <a:endParaRPr lang="ru-RU" sz="4300" dirty="0">
              <a:solidFill>
                <a:srgbClr val="DBE1D3">
                  <a:lumMod val="1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113983" y="5384354"/>
            <a:ext cx="5520864" cy="10484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7656523" y="1153302"/>
            <a:ext cx="4337052" cy="3429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8" name="Заголовок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9" name="object 2"/>
          <p:cNvSpPr>
            <a:spLocks/>
          </p:cNvSpPr>
          <p:nvPr/>
        </p:nvSpPr>
        <p:spPr bwMode="auto">
          <a:xfrm>
            <a:off x="0" y="0"/>
            <a:ext cx="12169775" cy="1010426"/>
          </a:xfrm>
          <a:custGeom>
            <a:avLst/>
            <a:gdLst>
              <a:gd name="T0" fmla="*/ 0 w 5650865"/>
              <a:gd name="T1" fmla="*/ 0 h 429259"/>
              <a:gd name="T2" fmla="*/ 5650865 w 5650865"/>
              <a:gd name="T3" fmla="*/ 429259 h 429259"/>
            </a:gdLst>
            <a:ahLst/>
            <a:cxnLst/>
            <a:rect l="T0" t="T1" r="T2" b="T3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>
              <a:lnSpc>
                <a:spcPct val="150000"/>
              </a:lnSpc>
            </a:pPr>
            <a:r>
              <a:rPr lang="ru-RU" sz="3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СТРОЕНИЕ ЭЛЕМЕНТОВ БОЛЬШИХ ПЕРИОДОВ</a:t>
            </a:r>
            <a:endParaRPr lang="uz-Cyrl-UZ" altLang="ru-RU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7721722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5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Объект 1"/>
          <p:cNvSpPr txBox="1">
            <a:spLocks/>
          </p:cNvSpPr>
          <p:nvPr/>
        </p:nvSpPr>
        <p:spPr>
          <a:xfrm>
            <a:off x="229204" y="1367616"/>
            <a:ext cx="11500278" cy="4011787"/>
          </a:xfrm>
          <a:prstGeom prst="rect">
            <a:avLst/>
          </a:prstGeom>
        </p:spPr>
        <p:txBody>
          <a:bodyPr lIns="109664" tIns="54832" rIns="109664" bIns="54832">
            <a:normAutofit lnSpcReduction="10000"/>
          </a:bodyPr>
          <a:lstStyle>
            <a:lvl1pPr marL="548640" indent="-411480" algn="l" rtl="0" eaLnBrk="1" latinLnBrk="0" hangingPunct="1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68680" indent="-283464" algn="l" rtl="0" eaLnBrk="1" latinLnBrk="0" hangingPunct="1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Char char="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33856" indent="-228600" algn="l" rtl="0" eaLnBrk="1" latinLnBrk="0" hangingPunct="1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Char char="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5331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Char char="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533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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6479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Char char="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5960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67128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6829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chemeClr val="bg2">
                  <a:lumMod val="10000"/>
                </a:schemeClr>
              </a:buClr>
              <a:buNone/>
            </a:pPr>
            <a:r>
              <a:rPr lang="ru-RU" sz="3600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содержит 3 подуровня: </a:t>
            </a:r>
          </a:p>
          <a:p>
            <a:pPr marL="164496" indent="0">
              <a:lnSpc>
                <a:spcPct val="80000"/>
              </a:lnSpc>
              <a:buClr>
                <a:schemeClr val="bg2">
                  <a:lumMod val="10000"/>
                </a:schemeClr>
              </a:buClr>
              <a:buNone/>
            </a:pPr>
            <a:r>
              <a:rPr lang="ru-RU" sz="3600" dirty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3600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 S</a:t>
            </a:r>
            <a:r>
              <a:rPr lang="ru-RU" sz="3600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3600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                 </a:t>
            </a:r>
            <a:r>
              <a:rPr lang="ru-RU" sz="3600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р  </a:t>
            </a:r>
            <a:r>
              <a:rPr lang="en-US" sz="3600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               d </a:t>
            </a:r>
          </a:p>
          <a:p>
            <a:pPr marL="164496" indent="0">
              <a:lnSpc>
                <a:spcPct val="80000"/>
              </a:lnSpc>
              <a:buClr>
                <a:schemeClr val="bg2">
                  <a:lumMod val="10000"/>
                </a:schemeClr>
              </a:buClr>
              <a:buNone/>
            </a:pPr>
            <a:r>
              <a:rPr lang="ru-RU" sz="3600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подуровень</a:t>
            </a:r>
            <a:r>
              <a:rPr lang="en-US" sz="3600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ru-RU" sz="3600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подуровень</a:t>
            </a:r>
            <a:r>
              <a:rPr lang="en-US" sz="3600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    </a:t>
            </a:r>
            <a:r>
              <a:rPr lang="ru-RU" sz="3600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подуровень </a:t>
            </a:r>
            <a:endParaRPr lang="ru-RU" sz="3600" dirty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164496" indent="0">
              <a:buClr>
                <a:schemeClr val="bg2">
                  <a:lumMod val="10000"/>
                </a:schemeClr>
              </a:buClr>
              <a:buNone/>
            </a:pPr>
            <a:r>
              <a:rPr lang="en-US" sz="3600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                                       </a:t>
            </a:r>
          </a:p>
          <a:p>
            <a:pPr marL="164496" indent="0">
              <a:buClr>
                <a:schemeClr val="bg2">
                  <a:lumMod val="10000"/>
                </a:schemeClr>
              </a:buClr>
              <a:buNone/>
            </a:pPr>
            <a:r>
              <a:rPr lang="en-US" sz="3600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ru-RU" sz="3600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3600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ru-RU" sz="3600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3600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          </a:t>
            </a:r>
            <a:r>
              <a:rPr lang="ru-RU" sz="3600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3600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                       </a:t>
            </a:r>
            <a:r>
              <a:rPr lang="en-US" sz="3600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ru-RU" sz="3600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           </a:t>
            </a:r>
          </a:p>
          <a:p>
            <a:pPr marL="164496" indent="0">
              <a:lnSpc>
                <a:spcPct val="80000"/>
              </a:lnSpc>
              <a:buClr>
                <a:schemeClr val="bg2">
                  <a:lumMod val="10000"/>
                </a:schemeClr>
              </a:buClr>
              <a:buNone/>
            </a:pPr>
            <a:endParaRPr lang="ru-RU" sz="3600" dirty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164496" indent="0">
              <a:lnSpc>
                <a:spcPct val="80000"/>
              </a:lnSpc>
              <a:buClr>
                <a:schemeClr val="bg2">
                  <a:lumMod val="10000"/>
                </a:schemeClr>
              </a:buClr>
              <a:buNone/>
            </a:pPr>
            <a:r>
              <a:rPr lang="ru-RU" sz="3600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   2</a:t>
            </a:r>
            <a:r>
              <a:rPr lang="en-US" sz="3600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ē</a:t>
            </a:r>
            <a:r>
              <a:rPr lang="ru-RU" sz="3600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                   6</a:t>
            </a:r>
            <a:r>
              <a:rPr lang="en-US" sz="3600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ē                10</a:t>
            </a:r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ē </a:t>
            </a:r>
            <a:endParaRPr lang="ru-RU" sz="3600" dirty="0" smtClean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Clr>
                <a:schemeClr val="bg2">
                  <a:lumMod val="10000"/>
                </a:schemeClr>
              </a:buClr>
            </a:pPr>
            <a:endParaRPr lang="ru-RU" sz="3600" b="1" baseline="-25000" dirty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Рисунок 12" descr="http://www.hybridation.ru/p.jpg"/>
          <p:cNvPicPr/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 xmlns="">
                  <a14:imgLayer r:embed="rId5">
                    <a14:imgEffect>
                      <a14:artisticPencilSketch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3798871" y="3439318"/>
            <a:ext cx="1678516" cy="6174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://www.hybridation.ru/s.jpg"/>
          <p:cNvPicPr/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 xmlns="">
                  <a14:imgLayer r:embed="rId7">
                    <a14:imgEffect>
                      <a14:artisticPencilSketch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1293105" y="3287472"/>
            <a:ext cx="1023821" cy="739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1309335" y="5273926"/>
            <a:ext cx="8757925" cy="772455"/>
          </a:xfrm>
          <a:prstGeom prst="rect">
            <a:avLst/>
          </a:prstGeom>
          <a:noFill/>
        </p:spPr>
        <p:txBody>
          <a:bodyPr wrap="square" lIns="109664" tIns="54832" rIns="109664" bIns="54832" rtlCol="0">
            <a:spAutoFit/>
          </a:bodyPr>
          <a:lstStyle/>
          <a:p>
            <a:r>
              <a:rPr lang="ru-RU" sz="43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3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3S</a:t>
            </a:r>
            <a:r>
              <a:rPr lang="en-US" sz="4300" baseline="300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ru-RU" sz="4300" baseline="300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en-US" sz="4300" baseline="300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</a:t>
            </a:r>
            <a:r>
              <a:rPr lang="en-US" sz="43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ru-RU" sz="43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</a:t>
            </a:r>
            <a:r>
              <a:rPr lang="ru-RU" sz="4300" baseline="300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r>
              <a:rPr lang="en-US" sz="4300" baseline="300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</a:t>
            </a:r>
            <a:r>
              <a:rPr lang="ru-RU" sz="4300" baseline="300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en-US" sz="4300" baseline="300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</a:t>
            </a:r>
            <a:r>
              <a:rPr lang="ru-RU" sz="4300" baseline="300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en-US" sz="4300" baseline="300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3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3d</a:t>
            </a:r>
            <a:r>
              <a:rPr lang="en-US" sz="4300" baseline="300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</a:t>
            </a:r>
            <a:endParaRPr lang="ru-RU" sz="4300" i="1" baseline="30000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" name="Прямая со стрелкой 10"/>
          <p:cNvCxnSpPr/>
          <p:nvPr/>
        </p:nvCxnSpPr>
        <p:spPr>
          <a:xfrm>
            <a:off x="1572462" y="2666063"/>
            <a:ext cx="0" cy="589799"/>
          </a:xfrm>
          <a:prstGeom prst="straightConnector1">
            <a:avLst/>
          </a:prstGeom>
          <a:ln w="38100">
            <a:solidFill>
              <a:schemeClr val="bg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1552808" y="3947029"/>
            <a:ext cx="0" cy="589799"/>
          </a:xfrm>
          <a:prstGeom prst="straightConnector1">
            <a:avLst/>
          </a:prstGeom>
          <a:ln w="38100">
            <a:solidFill>
              <a:schemeClr val="bg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5560653" y="2666063"/>
            <a:ext cx="0" cy="589799"/>
          </a:xfrm>
          <a:prstGeom prst="straightConnector1">
            <a:avLst/>
          </a:prstGeom>
          <a:ln w="38100">
            <a:solidFill>
              <a:schemeClr val="bg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5512088" y="3835606"/>
            <a:ext cx="0" cy="589799"/>
          </a:xfrm>
          <a:prstGeom prst="straightConnector1">
            <a:avLst/>
          </a:prstGeom>
          <a:ln w="38100">
            <a:solidFill>
              <a:schemeClr val="bg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>
            <a:off x="9218171" y="2761850"/>
            <a:ext cx="0" cy="589799"/>
          </a:xfrm>
          <a:prstGeom prst="straightConnector1">
            <a:avLst/>
          </a:prstGeom>
          <a:ln w="38100">
            <a:solidFill>
              <a:schemeClr val="bg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" name="Рисунок 25" descr="http://www.hybridation.ru/d1.jpg"/>
          <p:cNvPicPr/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 xmlns="">
                  <a14:imgLayer r:embed="rId9">
                    <a14:imgEffect>
                      <a14:artisticPencilSketch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7513647" y="3082128"/>
            <a:ext cx="1459356" cy="1094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Рисунок 26" descr="http://www.hybridation.ru/d2.jpg"/>
          <p:cNvPicPr/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 xmlns="">
                  <a14:imgLayer r:embed="rId11">
                    <a14:imgEffect>
                      <a14:artisticPencilSketch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9156721" y="3010690"/>
            <a:ext cx="810580" cy="11973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8" name="Прямая со стрелкой 27"/>
          <p:cNvCxnSpPr/>
          <p:nvPr/>
        </p:nvCxnSpPr>
        <p:spPr>
          <a:xfrm>
            <a:off x="9218171" y="3947029"/>
            <a:ext cx="0" cy="589799"/>
          </a:xfrm>
          <a:prstGeom prst="straightConnector1">
            <a:avLst/>
          </a:prstGeom>
          <a:ln w="38100">
            <a:solidFill>
              <a:schemeClr val="bg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Номер слайда 4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9</a:t>
            </a:fld>
            <a:endParaRPr lang="ru-RU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93106" y="5933269"/>
            <a:ext cx="9855677" cy="7925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object 2"/>
          <p:cNvSpPr>
            <a:spLocks/>
          </p:cNvSpPr>
          <p:nvPr/>
        </p:nvSpPr>
        <p:spPr bwMode="auto">
          <a:xfrm>
            <a:off x="0" y="0"/>
            <a:ext cx="12169775" cy="1010426"/>
          </a:xfrm>
          <a:custGeom>
            <a:avLst/>
            <a:gdLst>
              <a:gd name="T0" fmla="*/ 0 w 5650865"/>
              <a:gd name="T1" fmla="*/ 0 h 429259"/>
              <a:gd name="T2" fmla="*/ 5650865 w 5650865"/>
              <a:gd name="T3" fmla="*/ 429259 h 429259"/>
            </a:gdLst>
            <a:ahLst/>
            <a:cxnLst/>
            <a:rect l="T0" t="T1" r="T2" b="T3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>
              <a:lnSpc>
                <a:spcPct val="150000"/>
              </a:lnSpc>
            </a:pPr>
            <a:r>
              <a:rPr lang="ru-RU" sz="3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СТРОЕНИЕ ЭЛЕМЕНТОВ БОЛЬШИХ ПЕРИОДОВ</a:t>
            </a:r>
            <a:endParaRPr lang="uz-Cyrl-UZ" altLang="ru-RU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8836693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000"/>
                            </p:stCondLst>
                            <p:childTnLst>
                              <p:par>
                                <p:cTn id="5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50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1575</TotalTime>
  <Words>706</Words>
  <Application>Microsoft Office PowerPoint</Application>
  <PresentationFormat>Произвольный</PresentationFormat>
  <Paragraphs>152</Paragraphs>
  <Slides>15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Слайд 1</vt:lpstr>
      <vt:lpstr>СТРОЕНИЕ ЭЛЕМЕНТОВ БОЛЬШИХ ПЕРИОДОВ</vt:lpstr>
      <vt:lpstr>СТРОЕНИЕ ЭЛЕМЕНТОВ БОЛЬШИХ ПЕРИОДОВ</vt:lpstr>
      <vt:lpstr>Устройство энергетического уровня</vt:lpstr>
      <vt:lpstr>СТРОЕНИЕ ЭЛЕМЕНТОВ БОЛЬШИХ ПЕРИОДОВ</vt:lpstr>
      <vt:lpstr>Слайд 6</vt:lpstr>
      <vt:lpstr>Слайд 7</vt:lpstr>
      <vt:lpstr>Слайд 8</vt:lpstr>
      <vt:lpstr>Слайд 9</vt:lpstr>
      <vt:lpstr>Слайд 10</vt:lpstr>
      <vt:lpstr>СТРОЕНИЕ ЭЛЕМЕНТОВ МАЛЫХ ПЕРИОДОВ</vt:lpstr>
      <vt:lpstr>Слайд 12</vt:lpstr>
      <vt:lpstr>Слайд 13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Windows 7</cp:lastModifiedBy>
  <cp:revision>110</cp:revision>
  <dcterms:created xsi:type="dcterms:W3CDTF">2020-05-06T17:43:33Z</dcterms:created>
  <dcterms:modified xsi:type="dcterms:W3CDTF">2020-10-04T18:50:50Z</dcterms:modified>
</cp:coreProperties>
</file>