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42" r:id="rId2"/>
    <p:sldId id="364" r:id="rId3"/>
    <p:sldId id="469" r:id="rId4"/>
    <p:sldId id="458" r:id="rId5"/>
    <p:sldId id="467" r:id="rId6"/>
    <p:sldId id="463" r:id="rId7"/>
    <p:sldId id="459" r:id="rId8"/>
    <p:sldId id="460" r:id="rId9"/>
    <p:sldId id="461" r:id="rId10"/>
    <p:sldId id="462" r:id="rId11"/>
    <p:sldId id="470" r:id="rId12"/>
    <p:sldId id="464" r:id="rId13"/>
    <p:sldId id="465" r:id="rId14"/>
    <p:sldId id="466" r:id="rId15"/>
    <p:sldId id="305" r:id="rId16"/>
  </p:sldIdLst>
  <p:sldSz cx="12169775" cy="7021513"/>
  <p:notesSz cx="6858000" cy="9144000"/>
  <p:defaultTextStyle>
    <a:defPPr>
      <a:defRPr lang="ru-RU"/>
    </a:defPPr>
    <a:lvl1pPr marL="0" algn="l" defTabSz="1096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282" algn="l" defTabSz="1096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6562" algn="l" defTabSz="1096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4844" algn="l" defTabSz="1096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3125" algn="l" defTabSz="1096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1406" algn="l" defTabSz="1096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89686" algn="l" defTabSz="1096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37969" algn="l" defTabSz="1096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6249" algn="l" defTabSz="1096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12">
          <p15:clr>
            <a:srgbClr val="A4A3A4"/>
          </p15:clr>
        </p15:guide>
        <p15:guide id="2" pos="38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60" y="-96"/>
      </p:cViewPr>
      <p:guideLst>
        <p:guide orient="horz" pos="2212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88813-52B9-43E3-8D26-487D677443D8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685800"/>
            <a:ext cx="5940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C7D7E-D05D-41A6-BE46-D5DFA5AE9D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909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6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03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70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38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05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74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41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6840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6840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6840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6840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81224"/>
            <a:ext cx="10344309" cy="150507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978857"/>
            <a:ext cx="8518843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6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4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3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89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3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6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81190"/>
            <a:ext cx="2738199" cy="599104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90" y="281190"/>
            <a:ext cx="8011769" cy="59910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739" y="286638"/>
            <a:ext cx="10344310" cy="8370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2737" y="1430314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3717" y="1430314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34697" y="1430314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2737" y="5099323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502" indent="-153502">
              <a:buFont typeface="Arial" panose="020B0604020202020204" pitchFamily="34" charset="0"/>
              <a:buChar char="•"/>
              <a:defRPr sz="1400"/>
            </a:lvl2pPr>
            <a:lvl3pPr marL="307002" indent="-153502">
              <a:defRPr sz="1400"/>
            </a:lvl3pPr>
            <a:lvl4pPr marL="537253" indent="-230250">
              <a:defRPr sz="1400"/>
            </a:lvl4pPr>
            <a:lvl5pPr marL="767506" indent="-2302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3717" y="5099323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502" indent="-153502">
              <a:buFont typeface="Arial" panose="020B0604020202020204" pitchFamily="34" charset="0"/>
              <a:buChar char="•"/>
              <a:defRPr sz="1400"/>
            </a:lvl2pPr>
            <a:lvl3pPr marL="307002" indent="-153502">
              <a:defRPr sz="1400"/>
            </a:lvl3pPr>
            <a:lvl4pPr marL="537253" indent="-230250">
              <a:defRPr sz="1400"/>
            </a:lvl4pPr>
            <a:lvl5pPr marL="767506" indent="-2302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34697" y="5099323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502" indent="-153502">
              <a:buFont typeface="Arial" panose="020B0604020202020204" pitchFamily="34" charset="0"/>
              <a:buChar char="•"/>
              <a:defRPr sz="1400"/>
            </a:lvl2pPr>
            <a:lvl3pPr marL="307002" indent="-153502">
              <a:defRPr sz="1400"/>
            </a:lvl3pPr>
            <a:lvl4pPr marL="537253" indent="-230250">
              <a:defRPr sz="1400"/>
            </a:lvl4pPr>
            <a:lvl5pPr marL="767506" indent="-2302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2739" y="955714"/>
            <a:ext cx="10344310" cy="41608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3234869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83" y="1160211"/>
            <a:ext cx="11927185" cy="5732632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7" name="bg object 17"/>
          <p:cNvSpPr/>
          <p:nvPr/>
        </p:nvSpPr>
        <p:spPr>
          <a:xfrm>
            <a:off x="141103" y="153988"/>
            <a:ext cx="11927185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3688" y="1559664"/>
            <a:ext cx="3850634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48" y="1614951"/>
            <a:ext cx="5293853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073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511973"/>
            <a:ext cx="10344309" cy="139455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76021"/>
            <a:ext cx="10344309" cy="153595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28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656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484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312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140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89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3796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6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89" y="1638357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38357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71714"/>
            <a:ext cx="5377097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282" indent="0">
              <a:buNone/>
              <a:defRPr sz="2400" b="1"/>
            </a:lvl2pPr>
            <a:lvl3pPr marL="1096562" indent="0">
              <a:buNone/>
              <a:defRPr sz="2200" b="1"/>
            </a:lvl3pPr>
            <a:lvl4pPr marL="1644844" indent="0">
              <a:buNone/>
              <a:defRPr sz="1900" b="1"/>
            </a:lvl4pPr>
            <a:lvl5pPr marL="2193125" indent="0">
              <a:buNone/>
              <a:defRPr sz="1900" b="1"/>
            </a:lvl5pPr>
            <a:lvl6pPr marL="2741406" indent="0">
              <a:buNone/>
              <a:defRPr sz="1900" b="1"/>
            </a:lvl6pPr>
            <a:lvl7pPr marL="3289686" indent="0">
              <a:buNone/>
              <a:defRPr sz="1900" b="1"/>
            </a:lvl7pPr>
            <a:lvl8pPr marL="3837969" indent="0">
              <a:buNone/>
              <a:defRPr sz="1900" b="1"/>
            </a:lvl8pPr>
            <a:lvl9pPr marL="4386249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226733"/>
            <a:ext cx="5377097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71714"/>
            <a:ext cx="5379210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282" indent="0">
              <a:buNone/>
              <a:defRPr sz="2400" b="1"/>
            </a:lvl2pPr>
            <a:lvl3pPr marL="1096562" indent="0">
              <a:buNone/>
              <a:defRPr sz="2200" b="1"/>
            </a:lvl3pPr>
            <a:lvl4pPr marL="1644844" indent="0">
              <a:buNone/>
              <a:defRPr sz="1900" b="1"/>
            </a:lvl4pPr>
            <a:lvl5pPr marL="2193125" indent="0">
              <a:buNone/>
              <a:defRPr sz="1900" b="1"/>
            </a:lvl5pPr>
            <a:lvl6pPr marL="2741406" indent="0">
              <a:buNone/>
              <a:defRPr sz="1900" b="1"/>
            </a:lvl6pPr>
            <a:lvl7pPr marL="3289686" indent="0">
              <a:buNone/>
              <a:defRPr sz="1900" b="1"/>
            </a:lvl7pPr>
            <a:lvl8pPr marL="3837969" indent="0">
              <a:buNone/>
              <a:defRPr sz="1900" b="1"/>
            </a:lvl8pPr>
            <a:lvl9pPr marL="4386249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226733"/>
            <a:ext cx="5379210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9560"/>
            <a:ext cx="4003772" cy="118975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9564"/>
            <a:ext cx="6803242" cy="5992667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69317"/>
            <a:ext cx="4003772" cy="4802910"/>
          </a:xfrm>
        </p:spPr>
        <p:txBody>
          <a:bodyPr/>
          <a:lstStyle>
            <a:lvl1pPr marL="0" indent="0">
              <a:buNone/>
              <a:defRPr sz="1700"/>
            </a:lvl1pPr>
            <a:lvl2pPr marL="548282" indent="0">
              <a:buNone/>
              <a:defRPr sz="1400"/>
            </a:lvl2pPr>
            <a:lvl3pPr marL="1096562" indent="0">
              <a:buNone/>
              <a:defRPr sz="1200"/>
            </a:lvl3pPr>
            <a:lvl4pPr marL="1644844" indent="0">
              <a:buNone/>
              <a:defRPr sz="1100"/>
            </a:lvl4pPr>
            <a:lvl5pPr marL="2193125" indent="0">
              <a:buNone/>
              <a:defRPr sz="1100"/>
            </a:lvl5pPr>
            <a:lvl6pPr marL="2741406" indent="0">
              <a:buNone/>
              <a:defRPr sz="1100"/>
            </a:lvl6pPr>
            <a:lvl7pPr marL="3289686" indent="0">
              <a:buNone/>
              <a:defRPr sz="1100"/>
            </a:lvl7pPr>
            <a:lvl8pPr marL="3837969" indent="0">
              <a:buNone/>
              <a:defRPr sz="1100"/>
            </a:lvl8pPr>
            <a:lvl9pPr marL="4386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915062"/>
            <a:ext cx="7301865" cy="5802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27385"/>
            <a:ext cx="7301865" cy="4212908"/>
          </a:xfrm>
        </p:spPr>
        <p:txBody>
          <a:bodyPr/>
          <a:lstStyle>
            <a:lvl1pPr marL="0" indent="0">
              <a:buNone/>
              <a:defRPr sz="3800"/>
            </a:lvl1pPr>
            <a:lvl2pPr marL="548282" indent="0">
              <a:buNone/>
              <a:defRPr sz="3400"/>
            </a:lvl2pPr>
            <a:lvl3pPr marL="1096562" indent="0">
              <a:buNone/>
              <a:defRPr sz="2900"/>
            </a:lvl3pPr>
            <a:lvl4pPr marL="1644844" indent="0">
              <a:buNone/>
              <a:defRPr sz="2400"/>
            </a:lvl4pPr>
            <a:lvl5pPr marL="2193125" indent="0">
              <a:buNone/>
              <a:defRPr sz="2400"/>
            </a:lvl5pPr>
            <a:lvl6pPr marL="2741406" indent="0">
              <a:buNone/>
              <a:defRPr sz="2400"/>
            </a:lvl6pPr>
            <a:lvl7pPr marL="3289686" indent="0">
              <a:buNone/>
              <a:defRPr sz="2400"/>
            </a:lvl7pPr>
            <a:lvl8pPr marL="3837969" indent="0">
              <a:buNone/>
              <a:defRPr sz="2400"/>
            </a:lvl8pPr>
            <a:lvl9pPr marL="4386249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495310"/>
            <a:ext cx="7301865" cy="824052"/>
          </a:xfrm>
        </p:spPr>
        <p:txBody>
          <a:bodyPr/>
          <a:lstStyle>
            <a:lvl1pPr marL="0" indent="0">
              <a:buNone/>
              <a:defRPr sz="1700"/>
            </a:lvl1pPr>
            <a:lvl2pPr marL="548282" indent="0">
              <a:buNone/>
              <a:defRPr sz="1400"/>
            </a:lvl2pPr>
            <a:lvl3pPr marL="1096562" indent="0">
              <a:buNone/>
              <a:defRPr sz="1200"/>
            </a:lvl3pPr>
            <a:lvl4pPr marL="1644844" indent="0">
              <a:buNone/>
              <a:defRPr sz="1100"/>
            </a:lvl4pPr>
            <a:lvl5pPr marL="2193125" indent="0">
              <a:buNone/>
              <a:defRPr sz="1100"/>
            </a:lvl5pPr>
            <a:lvl6pPr marL="2741406" indent="0">
              <a:buNone/>
              <a:defRPr sz="1100"/>
            </a:lvl6pPr>
            <a:lvl7pPr marL="3289686" indent="0">
              <a:buNone/>
              <a:defRPr sz="1100"/>
            </a:lvl7pPr>
            <a:lvl8pPr marL="3837969" indent="0">
              <a:buNone/>
              <a:defRPr sz="1100"/>
            </a:lvl8pPr>
            <a:lvl9pPr marL="4386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81186"/>
            <a:ext cx="10952798" cy="1170252"/>
          </a:xfrm>
          <a:prstGeom prst="rect">
            <a:avLst/>
          </a:prstGeom>
        </p:spPr>
        <p:txBody>
          <a:bodyPr vert="horz" lIns="109657" tIns="54828" rIns="109657" bIns="5482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38357"/>
            <a:ext cx="10952798" cy="4633874"/>
          </a:xfrm>
          <a:prstGeom prst="rect">
            <a:avLst/>
          </a:prstGeom>
        </p:spPr>
        <p:txBody>
          <a:bodyPr vert="horz" lIns="109657" tIns="54828" rIns="109657" bIns="5482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507906"/>
            <a:ext cx="2839614" cy="373831"/>
          </a:xfrm>
          <a:prstGeom prst="rect">
            <a:avLst/>
          </a:prstGeom>
        </p:spPr>
        <p:txBody>
          <a:bodyPr vert="horz" lIns="109657" tIns="54828" rIns="109657" bIns="54828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507906"/>
            <a:ext cx="3853762" cy="373831"/>
          </a:xfrm>
          <a:prstGeom prst="rect">
            <a:avLst/>
          </a:prstGeom>
        </p:spPr>
        <p:txBody>
          <a:bodyPr vert="horz" lIns="109657" tIns="54828" rIns="109657" bIns="54828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507906"/>
            <a:ext cx="2839614" cy="373831"/>
          </a:xfrm>
          <a:prstGeom prst="rect">
            <a:avLst/>
          </a:prstGeom>
        </p:spPr>
        <p:txBody>
          <a:bodyPr vert="horz" lIns="109657" tIns="54828" rIns="109657" bIns="54828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1096562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211" indent="-411211" algn="l" defTabSz="109656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0956" indent="-342676" algn="l" defTabSz="1096562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703" indent="-274142" algn="l" defTabSz="109656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18983" indent="-274142" algn="l" defTabSz="109656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7264" indent="-274142" algn="l" defTabSz="109656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5545" indent="-274142" algn="l" defTabSz="109656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3828" indent="-274142" algn="l" defTabSz="109656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2108" indent="-274142" algn="l" defTabSz="109656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0389" indent="-274142" algn="l" defTabSz="109656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656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282" algn="l" defTabSz="109656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562" algn="l" defTabSz="109656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844" algn="l" defTabSz="109656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3125" algn="l" defTabSz="109656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1406" algn="l" defTabSz="109656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89686" algn="l" defTabSz="109656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7969" algn="l" defTabSz="109656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6249" algn="l" defTabSz="109656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8.emf"/><Relationship Id="rId3" Type="http://schemas.microsoft.com/office/2007/relationships/hdphoto" Target="../media/hdphoto2.wdp"/><Relationship Id="rId7" Type="http://schemas.microsoft.com/office/2007/relationships/hdphoto" Target="../media/hdphoto3.wdp"/><Relationship Id="rId12" Type="http://schemas.openxmlformats.org/officeDocument/2006/relationships/image" Target="../media/image17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emf"/><Relationship Id="rId5" Type="http://schemas.microsoft.com/office/2007/relationships/hdphoto" Target="../media/hdphoto1.wdp"/><Relationship Id="rId10" Type="http://schemas.openxmlformats.org/officeDocument/2006/relationships/image" Target="../media/image15.emf"/><Relationship Id="rId4" Type="http://schemas.openxmlformats.org/officeDocument/2006/relationships/image" Target="../media/image10.png"/><Relationship Id="rId9" Type="http://schemas.microsoft.com/office/2007/relationships/hdphoto" Target="../media/hdphoto8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20.emf"/><Relationship Id="rId7" Type="http://schemas.openxmlformats.org/officeDocument/2006/relationships/image" Target="../media/image2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10" Type="http://schemas.openxmlformats.org/officeDocument/2006/relationships/image" Target="../media/image27.emf"/><Relationship Id="rId4" Type="http://schemas.openxmlformats.org/officeDocument/2006/relationships/image" Target="../media/image21.emf"/><Relationship Id="rId9" Type="http://schemas.openxmlformats.org/officeDocument/2006/relationships/image" Target="../media/image2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7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microsoft.com/office/2007/relationships/hdphoto" Target="../media/hdphoto1.wdp"/><Relationship Id="rId12" Type="http://schemas.openxmlformats.org/officeDocument/2006/relationships/image" Target="../media/image13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microsoft.com/office/2007/relationships/hdphoto" Target="../media/hdphoto4.wdp"/><Relationship Id="rId5" Type="http://schemas.microsoft.com/office/2007/relationships/hdphoto" Target="../media/hdphoto2.wdp"/><Relationship Id="rId10" Type="http://schemas.openxmlformats.org/officeDocument/2006/relationships/image" Target="../media/image12.png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/>
            </a:extLst>
          </p:cNvPr>
          <p:cNvSpPr/>
          <p:nvPr/>
        </p:nvSpPr>
        <p:spPr>
          <a:xfrm>
            <a:off x="17431" y="63392"/>
            <a:ext cx="12152345" cy="220885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400"/>
          </a:p>
        </p:txBody>
      </p:sp>
      <p:sp>
        <p:nvSpPr>
          <p:cNvPr id="15" name="object 4">
            <a:extLst>
              <a:ext uri="{FF2B5EF4-FFF2-40B4-BE49-F238E27FC236}"/>
            </a:extLst>
          </p:cNvPr>
          <p:cNvSpPr txBox="1"/>
          <p:nvPr/>
        </p:nvSpPr>
        <p:spPr>
          <a:xfrm>
            <a:off x="1614718" y="2010559"/>
            <a:ext cx="7684879" cy="6195601"/>
          </a:xfrm>
          <a:prstGeom prst="rect">
            <a:avLst/>
          </a:prstGeom>
        </p:spPr>
        <p:txBody>
          <a:bodyPr wrap="square" lIns="0" tIns="29522" rIns="0" bIns="0">
            <a:spAutoFit/>
          </a:bodyPr>
          <a:lstStyle/>
          <a:p>
            <a:pPr marL="38915">
              <a:lnSpc>
                <a:spcPts val="4132"/>
              </a:lnSpc>
              <a:spcBef>
                <a:spcPts val="233"/>
              </a:spcBef>
              <a:defRPr/>
            </a:pPr>
            <a:endParaRPr lang="uz-Cyrl-UZ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5">
              <a:spcBef>
                <a:spcPts val="233"/>
              </a:spcBef>
              <a:defRPr/>
            </a:pPr>
            <a:r>
              <a:rPr lang="uz-Cyrl-UZ" sz="5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Тема:</a:t>
            </a:r>
          </a:p>
          <a:p>
            <a:pPr marL="38915">
              <a:spcBef>
                <a:spcPts val="233"/>
              </a:spcBef>
              <a:defRPr/>
            </a:pPr>
            <a:r>
              <a:rPr lang="ru-RU" sz="6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Строение атомов элементов </a:t>
            </a:r>
            <a:r>
              <a:rPr lang="ru-RU" sz="6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больших</a:t>
            </a:r>
            <a:r>
              <a:rPr lang="ru-RU" sz="6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периодов.</a:t>
            </a:r>
            <a:endParaRPr lang="ru-RU" sz="60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endParaRPr lang="uz-Cyrl-UZ" sz="4000" b="1" dirty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endParaRPr lang="ru-RU" altLang="ru-RU" sz="40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436" algn="ctr">
              <a:lnSpc>
                <a:spcPts val="4290"/>
              </a:lnSpc>
              <a:spcBef>
                <a:spcPts val="2599"/>
              </a:spcBef>
              <a:defRPr/>
            </a:pPr>
            <a:endParaRPr lang="uz-Cyrl-UZ" sz="4000" dirty="0">
              <a:solidFill>
                <a:srgbClr val="3734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5">
            <a:extLst>
              <a:ext uri="{FF2B5EF4-FFF2-40B4-BE49-F238E27FC236}"/>
            </a:extLst>
          </p:cNvPr>
          <p:cNvSpPr/>
          <p:nvPr/>
        </p:nvSpPr>
        <p:spPr>
          <a:xfrm>
            <a:off x="702422" y="3127174"/>
            <a:ext cx="725751" cy="204569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400"/>
          </a:p>
        </p:txBody>
      </p:sp>
      <p:sp>
        <p:nvSpPr>
          <p:cNvPr id="25" name="object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847653" y="487606"/>
            <a:ext cx="4957316" cy="1262319"/>
          </a:xfrm>
          <a:prstGeom prst="rect">
            <a:avLst/>
          </a:prstGeom>
        </p:spPr>
        <p:txBody>
          <a:bodyPr wrap="square"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0" defTabSz="1935282">
              <a:spcBef>
                <a:spcPts val="241"/>
              </a:spcBef>
              <a:defRPr/>
            </a:pPr>
            <a:r>
              <a:rPr lang="uz-Cyrl-UZ" sz="8000" kern="0" spc="22" dirty="0" smtClean="0">
                <a:solidFill>
                  <a:sysClr val="window" lastClr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Химия </a:t>
            </a:r>
            <a:endParaRPr lang="uz-Cyrl-UZ" sz="8000" kern="0" spc="22" dirty="0">
              <a:solidFill>
                <a:sysClr val="window" lastClr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11">
            <a:extLst>
              <a:ext uri="{FF2B5EF4-FFF2-40B4-BE49-F238E27FC236}"/>
            </a:extLst>
          </p:cNvPr>
          <p:cNvSpPr/>
          <p:nvPr/>
        </p:nvSpPr>
        <p:spPr>
          <a:xfrm>
            <a:off x="1041087" y="598131"/>
            <a:ext cx="240860" cy="508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12">
            <a:extLst>
              <a:ext uri="{FF2B5EF4-FFF2-40B4-BE49-F238E27FC236}"/>
            </a:extLst>
          </p:cNvPr>
          <p:cNvSpPr/>
          <p:nvPr/>
        </p:nvSpPr>
        <p:spPr>
          <a:xfrm>
            <a:off x="1163101" y="918327"/>
            <a:ext cx="451613" cy="616007"/>
          </a:xfrm>
          <a:custGeom>
            <a:avLst/>
            <a:gdLst/>
            <a:ahLst/>
            <a:cxnLst/>
            <a:rect l="l" t="t" r="r" b="b"/>
            <a:pathLst>
              <a:path w="213359" h="284480">
                <a:moveTo>
                  <a:pt x="138573" y="0"/>
                </a:moveTo>
                <a:lnTo>
                  <a:pt x="73845" y="0"/>
                </a:lnTo>
                <a:lnTo>
                  <a:pt x="66311" y="1380"/>
                </a:lnTo>
                <a:lnTo>
                  <a:pt x="60292" y="5191"/>
                </a:lnTo>
                <a:lnTo>
                  <a:pt x="56302" y="10942"/>
                </a:lnTo>
                <a:lnTo>
                  <a:pt x="55041" y="17230"/>
                </a:lnTo>
                <a:lnTo>
                  <a:pt x="54958" y="27298"/>
                </a:lnTo>
                <a:lnTo>
                  <a:pt x="61212" y="34757"/>
                </a:lnTo>
                <a:lnTo>
                  <a:pt x="69683" y="36658"/>
                </a:lnTo>
                <a:lnTo>
                  <a:pt x="69683" y="80002"/>
                </a:lnTo>
                <a:lnTo>
                  <a:pt x="6603" y="211507"/>
                </a:lnTo>
                <a:lnTo>
                  <a:pt x="0" y="236544"/>
                </a:lnTo>
                <a:lnTo>
                  <a:pt x="6546" y="260064"/>
                </a:lnTo>
                <a:lnTo>
                  <a:pt x="23619" y="277514"/>
                </a:lnTo>
                <a:lnTo>
                  <a:pt x="48583" y="284342"/>
                </a:lnTo>
                <a:lnTo>
                  <a:pt x="164190" y="284342"/>
                </a:lnTo>
                <a:lnTo>
                  <a:pt x="189161" y="277510"/>
                </a:lnTo>
                <a:lnTo>
                  <a:pt x="194858" y="271688"/>
                </a:lnTo>
                <a:lnTo>
                  <a:pt x="48583" y="271688"/>
                </a:lnTo>
                <a:lnTo>
                  <a:pt x="30127" y="266638"/>
                </a:lnTo>
                <a:lnTo>
                  <a:pt x="17508" y="253735"/>
                </a:lnTo>
                <a:lnTo>
                  <a:pt x="12672" y="236350"/>
                </a:lnTo>
                <a:lnTo>
                  <a:pt x="17554" y="217850"/>
                </a:lnTo>
                <a:lnTo>
                  <a:pt x="75807" y="117302"/>
                </a:lnTo>
                <a:lnTo>
                  <a:pt x="78923" y="108660"/>
                </a:lnTo>
                <a:lnTo>
                  <a:pt x="80936" y="97586"/>
                </a:lnTo>
                <a:lnTo>
                  <a:pt x="82017" y="87044"/>
                </a:lnTo>
                <a:lnTo>
                  <a:pt x="82340" y="80002"/>
                </a:lnTo>
                <a:lnTo>
                  <a:pt x="82340" y="37127"/>
                </a:lnTo>
                <a:lnTo>
                  <a:pt x="102619" y="37127"/>
                </a:lnTo>
                <a:lnTo>
                  <a:pt x="105456" y="34293"/>
                </a:lnTo>
                <a:lnTo>
                  <a:pt x="105337" y="27179"/>
                </a:lnTo>
                <a:lnTo>
                  <a:pt x="102623" y="24469"/>
                </a:lnTo>
                <a:lnTo>
                  <a:pt x="70352" y="24469"/>
                </a:lnTo>
                <a:lnTo>
                  <a:pt x="67515" y="21631"/>
                </a:lnTo>
                <a:lnTo>
                  <a:pt x="67515" y="14375"/>
                </a:lnTo>
                <a:lnTo>
                  <a:pt x="70795" y="12658"/>
                </a:lnTo>
                <a:lnTo>
                  <a:pt x="156737" y="12658"/>
                </a:lnTo>
                <a:lnTo>
                  <a:pt x="156164" y="10394"/>
                </a:lnTo>
                <a:lnTo>
                  <a:pt x="152018" y="4932"/>
                </a:lnTo>
                <a:lnTo>
                  <a:pt x="145979" y="1311"/>
                </a:lnTo>
                <a:lnTo>
                  <a:pt x="138573" y="0"/>
                </a:lnTo>
                <a:close/>
              </a:path>
              <a:path w="213359" h="284480">
                <a:moveTo>
                  <a:pt x="156737" y="12658"/>
                </a:moveTo>
                <a:lnTo>
                  <a:pt x="141675" y="12658"/>
                </a:lnTo>
                <a:lnTo>
                  <a:pt x="145084" y="14273"/>
                </a:lnTo>
                <a:lnTo>
                  <a:pt x="145223" y="17230"/>
                </a:lnTo>
                <a:lnTo>
                  <a:pt x="145260" y="21631"/>
                </a:lnTo>
                <a:lnTo>
                  <a:pt x="142421" y="24469"/>
                </a:lnTo>
                <a:lnTo>
                  <a:pt x="120911" y="24469"/>
                </a:lnTo>
                <a:lnTo>
                  <a:pt x="118197" y="27179"/>
                </a:lnTo>
                <a:lnTo>
                  <a:pt x="118077" y="34293"/>
                </a:lnTo>
                <a:lnTo>
                  <a:pt x="120911" y="37127"/>
                </a:lnTo>
                <a:lnTo>
                  <a:pt x="130432" y="37127"/>
                </a:lnTo>
                <a:lnTo>
                  <a:pt x="130432" y="80002"/>
                </a:lnTo>
                <a:lnTo>
                  <a:pt x="195218" y="217850"/>
                </a:lnTo>
                <a:lnTo>
                  <a:pt x="200103" y="236350"/>
                </a:lnTo>
                <a:lnTo>
                  <a:pt x="195264" y="253741"/>
                </a:lnTo>
                <a:lnTo>
                  <a:pt x="182645" y="266640"/>
                </a:lnTo>
                <a:lnTo>
                  <a:pt x="164190" y="271688"/>
                </a:lnTo>
                <a:lnTo>
                  <a:pt x="194858" y="271688"/>
                </a:lnTo>
                <a:lnTo>
                  <a:pt x="206234" y="260054"/>
                </a:lnTo>
                <a:lnTo>
                  <a:pt x="212780" y="236544"/>
                </a:lnTo>
                <a:lnTo>
                  <a:pt x="206170" y="211507"/>
                </a:lnTo>
                <a:lnTo>
                  <a:pt x="147916" y="110956"/>
                </a:lnTo>
                <a:lnTo>
                  <a:pt x="146077" y="105444"/>
                </a:lnTo>
                <a:lnTo>
                  <a:pt x="144537" y="97008"/>
                </a:lnTo>
                <a:lnTo>
                  <a:pt x="143479" y="87808"/>
                </a:lnTo>
                <a:lnTo>
                  <a:pt x="143086" y="80002"/>
                </a:lnTo>
                <a:lnTo>
                  <a:pt x="143086" y="36658"/>
                </a:lnTo>
                <a:lnTo>
                  <a:pt x="151561" y="34757"/>
                </a:lnTo>
                <a:lnTo>
                  <a:pt x="157815" y="27298"/>
                </a:lnTo>
                <a:lnTo>
                  <a:pt x="157893" y="17230"/>
                </a:lnTo>
                <a:lnTo>
                  <a:pt x="156737" y="12658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3">
            <a:extLst>
              <a:ext uri="{FF2B5EF4-FFF2-40B4-BE49-F238E27FC236}"/>
            </a:extLst>
          </p:cNvPr>
          <p:cNvSpPr/>
          <p:nvPr/>
        </p:nvSpPr>
        <p:spPr>
          <a:xfrm>
            <a:off x="1218563" y="1285653"/>
            <a:ext cx="339106" cy="1934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>
            <a:extLst>
              <a:ext uri="{FF2B5EF4-FFF2-40B4-BE49-F238E27FC236}"/>
            </a:extLst>
          </p:cNvPr>
          <p:cNvSpPr/>
          <p:nvPr/>
        </p:nvSpPr>
        <p:spPr>
          <a:xfrm>
            <a:off x="700400" y="918323"/>
            <a:ext cx="473797" cy="617633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>
            <a:extLst>
              <a:ext uri="{FF2B5EF4-FFF2-40B4-BE49-F238E27FC236}"/>
            </a:extLst>
          </p:cNvPr>
          <p:cNvSpPr/>
          <p:nvPr/>
        </p:nvSpPr>
        <p:spPr>
          <a:xfrm>
            <a:off x="754274" y="1207639"/>
            <a:ext cx="364458" cy="2714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9923029" y="493598"/>
            <a:ext cx="1274142" cy="130674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0391865" y="538864"/>
            <a:ext cx="365764" cy="772988"/>
          </a:xfrm>
          <a:prstGeom prst="rect">
            <a:avLst/>
          </a:prstGeom>
        </p:spPr>
        <p:txBody>
          <a:bodyPr vert="horz" wrap="square" lIns="0" tIns="33992" rIns="0" bIns="0" rtlCol="0">
            <a:spAutoFit/>
          </a:bodyPr>
          <a:lstStyle/>
          <a:p>
            <a:pPr>
              <a:spcBef>
                <a:spcPts val="267"/>
              </a:spcBef>
            </a:pPr>
            <a:r>
              <a:rPr lang="en-US" sz="4800" b="1" spc="22" dirty="0" smtClean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9923029" y="1253584"/>
            <a:ext cx="1274142" cy="456972"/>
          </a:xfrm>
          <a:prstGeom prst="rect">
            <a:avLst/>
          </a:prstGeom>
        </p:spPr>
        <p:txBody>
          <a:bodyPr vert="horz" wrap="square" lIns="0" tIns="25833" rIns="0" bIns="0" rtlCol="0">
            <a:spAutoFit/>
          </a:bodyPr>
          <a:lstStyle/>
          <a:p>
            <a:pPr algn="ctr">
              <a:spcBef>
                <a:spcPts val="204"/>
              </a:spcBef>
            </a:pPr>
            <a:r>
              <a:rPr lang="ru-RU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800" b="1" dirty="0">
              <a:latin typeface="Arial"/>
              <a:cs typeface="Arial"/>
            </a:endParaRPr>
          </a:p>
        </p:txBody>
      </p:sp>
      <p:pic>
        <p:nvPicPr>
          <p:cNvPr id="17" name="Picture 33" descr="wpermo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69837" y="2867814"/>
            <a:ext cx="309993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1"/>
          <p:cNvSpPr txBox="1">
            <a:spLocks/>
          </p:cNvSpPr>
          <p:nvPr/>
        </p:nvSpPr>
        <p:spPr>
          <a:xfrm>
            <a:off x="226971" y="1081864"/>
            <a:ext cx="11557038" cy="3586350"/>
          </a:xfrm>
          <a:prstGeom prst="rect">
            <a:avLst/>
          </a:prstGeom>
        </p:spPr>
        <p:txBody>
          <a:bodyPr lIns="109664" tIns="54832" rIns="109664" bIns="54832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2">
                  <a:lumMod val="10000"/>
                </a:schemeClr>
              </a:buClr>
              <a:buNone/>
            </a:pP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содержат 4 подуровня: </a:t>
            </a:r>
          </a:p>
          <a:p>
            <a:pPr marL="164496" indent="0">
              <a:lnSpc>
                <a:spcPct val="80000"/>
              </a:lnSpc>
              <a:spcBef>
                <a:spcPts val="720"/>
              </a:spcBef>
              <a:buClr>
                <a:schemeClr val="bg2">
                  <a:lumMod val="10000"/>
                </a:schemeClr>
              </a:buClr>
              <a:buNone/>
            </a:pPr>
            <a:r>
              <a:rPr lang="ru-RU" sz="4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  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d               f</a:t>
            </a:r>
          </a:p>
          <a:p>
            <a:pPr marL="164496" indent="0">
              <a:buClr>
                <a:schemeClr val="bg2">
                  <a:lumMod val="10000"/>
                </a:schemeClr>
              </a:buClr>
              <a:buNone/>
            </a:pP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3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5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7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</a:t>
            </a:r>
          </a:p>
          <a:p>
            <a:pPr marL="164496" indent="0">
              <a:lnSpc>
                <a:spcPct val="80000"/>
              </a:lnSpc>
              <a:buClr>
                <a:schemeClr val="bg2">
                  <a:lumMod val="10000"/>
                </a:schemeClr>
              </a:buClr>
              <a:buNone/>
            </a:pPr>
            <a:endParaRPr lang="ru-RU" sz="40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64496" indent="0">
              <a:lnSpc>
                <a:spcPct val="80000"/>
              </a:lnSpc>
              <a:buClr>
                <a:schemeClr val="bg2">
                  <a:lumMod val="10000"/>
                </a:schemeClr>
              </a:buClr>
              <a:buNone/>
            </a:pP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4000" baseline="-250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 descr="http://www.hybridation.ru/p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370243" y="2367748"/>
            <a:ext cx="1678516" cy="617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hybridation.ru/s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41351" y="2367748"/>
            <a:ext cx="1023821" cy="73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60196" y="6274922"/>
            <a:ext cx="1293986" cy="772455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en-US" sz="4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4S</a:t>
            </a:r>
            <a:r>
              <a:rPr lang="en-US" sz="43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3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43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43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43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300" i="1" baseline="300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606100" y="2440153"/>
            <a:ext cx="0" cy="589799"/>
          </a:xfrm>
          <a:prstGeom prst="straightConnector1">
            <a:avLst/>
          </a:prstGeom>
          <a:ln w="38100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524046" y="2424061"/>
            <a:ext cx="0" cy="589799"/>
          </a:xfrm>
          <a:prstGeom prst="straightConnector1">
            <a:avLst/>
          </a:prstGeom>
          <a:ln w="38100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 descr="http://www.hybridation.ru/d1.jpg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370639" y="1939120"/>
            <a:ext cx="1459356" cy="1094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Прямая со стрелкой 27"/>
          <p:cNvCxnSpPr/>
          <p:nvPr/>
        </p:nvCxnSpPr>
        <p:spPr>
          <a:xfrm>
            <a:off x="7104641" y="2424061"/>
            <a:ext cx="0" cy="589799"/>
          </a:xfrm>
          <a:prstGeom prst="straightConnector1">
            <a:avLst/>
          </a:prstGeom>
          <a:ln w="38100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Рисунок 44" descr="http://www.hybridation.ru/f4.jpg"/>
          <p:cNvPicPr/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656655" y="2081996"/>
            <a:ext cx="1500927" cy="106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72069" y="5444835"/>
            <a:ext cx="1059841" cy="772455"/>
          </a:xfrm>
          <a:prstGeom prst="rect">
            <a:avLst/>
          </a:prstGeom>
        </p:spPr>
        <p:txBody>
          <a:bodyPr wrap="none" lIns="109664" tIns="54832" rIns="109664" bIns="54832">
            <a:spAutoFit/>
          </a:bodyPr>
          <a:lstStyle/>
          <a:p>
            <a:r>
              <a:rPr lang="en-US" sz="43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43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4300" baseline="300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4300" baseline="300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35501" y="4643771"/>
            <a:ext cx="1162433" cy="772455"/>
          </a:xfrm>
          <a:prstGeom prst="rect">
            <a:avLst/>
          </a:prstGeom>
        </p:spPr>
        <p:txBody>
          <a:bodyPr wrap="none" lIns="109664" tIns="54832" rIns="109664" bIns="54832">
            <a:spAutoFit/>
          </a:bodyPr>
          <a:lstStyle/>
          <a:p>
            <a:r>
              <a:rPr lang="en-US" sz="43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4d</a:t>
            </a:r>
            <a:r>
              <a:rPr lang="en-US" sz="4300" baseline="300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691478" y="3905723"/>
            <a:ext cx="1040605" cy="772455"/>
          </a:xfrm>
          <a:prstGeom prst="rect">
            <a:avLst/>
          </a:prstGeom>
        </p:spPr>
        <p:txBody>
          <a:bodyPr wrap="none" lIns="109664" tIns="54832" rIns="109664" bIns="54832">
            <a:spAutoFit/>
          </a:bodyPr>
          <a:lstStyle/>
          <a:p>
            <a:pPr lvl="0"/>
            <a:r>
              <a:rPr lang="en-US" sz="43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4f</a:t>
            </a:r>
            <a:r>
              <a:rPr lang="en-US" sz="4300" baseline="300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ru-RU" sz="4300" i="1" baseline="30000" dirty="0">
              <a:solidFill>
                <a:srgbClr val="DBE1D3">
                  <a:lumMod val="1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8011" y="6219815"/>
            <a:ext cx="1059814" cy="716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9627" y="5454984"/>
            <a:ext cx="3132739" cy="72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9628" y="4643771"/>
            <a:ext cx="5150172" cy="80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" name="Прямоугольник 84"/>
          <p:cNvSpPr/>
          <p:nvPr/>
        </p:nvSpPr>
        <p:spPr>
          <a:xfrm>
            <a:off x="1094190" y="3004039"/>
            <a:ext cx="10393487" cy="653384"/>
          </a:xfrm>
          <a:prstGeom prst="rect">
            <a:avLst/>
          </a:prstGeom>
        </p:spPr>
        <p:txBody>
          <a:bodyPr wrap="square" lIns="109664" tIns="54832" rIns="109664" bIns="54832">
            <a:spAutoFit/>
          </a:bodyPr>
          <a:lstStyle/>
          <a:p>
            <a:pPr marL="164496">
              <a:lnSpc>
                <a:spcPct val="80000"/>
              </a:lnSpc>
              <a:buClr>
                <a:srgbClr val="DBE1D3">
                  <a:lumMod val="10000"/>
                </a:srgbClr>
              </a:buClr>
            </a:pPr>
            <a:r>
              <a:rPr lang="ru-RU" sz="43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2</a:t>
            </a:r>
            <a:r>
              <a:rPr lang="en-US" sz="43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ē</a:t>
            </a:r>
            <a:r>
              <a:rPr lang="ru-RU" sz="43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   </a:t>
            </a:r>
            <a:r>
              <a:rPr lang="en-US" sz="43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  </a:t>
            </a:r>
            <a:r>
              <a:rPr lang="ru-RU" sz="43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     </a:t>
            </a:r>
            <a:r>
              <a:rPr lang="ru-RU" sz="4300" dirty="0" smtClean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6</a:t>
            </a:r>
            <a:r>
              <a:rPr lang="en-US" sz="43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ē </a:t>
            </a:r>
            <a:r>
              <a:rPr lang="en-US" sz="43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   </a:t>
            </a:r>
            <a:r>
              <a:rPr lang="ru-RU" sz="4300" dirty="0" smtClean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</a:t>
            </a:r>
            <a:r>
              <a:rPr lang="en-US" sz="4300" dirty="0" smtClean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   10</a:t>
            </a:r>
            <a:r>
              <a:rPr lang="en-US" sz="4300" dirty="0" smtClean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ē </a:t>
            </a:r>
            <a:r>
              <a:rPr lang="en-US" sz="4300" dirty="0" smtClean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      14</a:t>
            </a:r>
            <a:r>
              <a:rPr lang="en-US" sz="4300" dirty="0" smtClean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3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ē </a:t>
            </a:r>
            <a:endParaRPr lang="ru-RU" sz="4300" dirty="0">
              <a:solidFill>
                <a:srgbClr val="DBE1D3">
                  <a:lumMod val="1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3487" y="3831184"/>
            <a:ext cx="7038141" cy="8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object 2"/>
          <p:cNvSpPr>
            <a:spLocks/>
          </p:cNvSpPr>
          <p:nvPr/>
        </p:nvSpPr>
        <p:spPr bwMode="auto">
          <a:xfrm>
            <a:off x="0" y="0"/>
            <a:ext cx="12169775" cy="796112"/>
          </a:xfrm>
          <a:custGeom>
            <a:avLst/>
            <a:gdLst>
              <a:gd name="T0" fmla="*/ 0 w 5650865"/>
              <a:gd name="T1" fmla="*/ 0 h 429259"/>
              <a:gd name="T2" fmla="*/ 5650865 w 5650865"/>
              <a:gd name="T3" fmla="*/ 429259 h 429259"/>
            </a:gdLst>
            <a:ahLst/>
            <a:cxnLst/>
            <a:rect l="T0" t="T1" r="T2" b="T3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БОЛЬШИХ ПЕРИОДОВ</a:t>
            </a:r>
            <a:endParaRPr lang="uz-Cyrl-UZ" alt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8289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7" grpId="0"/>
      <p:bldP spid="83" grpId="0"/>
      <p:bldP spid="84" grpId="0"/>
      <p:bldP spid="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334750" y="1794387"/>
            <a:ext cx="11596113" cy="44778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137069" indent="0" algn="just"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МАЛЫХ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2723" y="1367616"/>
            <a:ext cx="113586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Э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нергия 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электрона на подуровне </a:t>
            </a:r>
            <a:r>
              <a:rPr lang="ru-RU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4s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меньше, чем на подуровне </a:t>
            </a:r>
            <a:r>
              <a:rPr lang="ru-RU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3d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так как в первом случае </a:t>
            </a:r>
            <a:r>
              <a:rPr lang="ru-RU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n+l=4+0=4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а во втором </a:t>
            </a:r>
            <a:r>
              <a:rPr lang="ru-RU" sz="32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n+l</a:t>
            </a:r>
            <a:r>
              <a:rPr lang="en-US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n-US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 + 2</a:t>
            </a:r>
            <a:r>
              <a:rPr lang="en-US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n-US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поэтому сначала заполняется </a:t>
            </a:r>
            <a:r>
              <a:rPr lang="ru-RU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4s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а потом </a:t>
            </a:r>
            <a:r>
              <a:rPr lang="ru-RU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3d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подуровень.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199" y="3582194"/>
            <a:ext cx="11342727" cy="254397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1s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2s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2p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3s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3p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4s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3d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4p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5s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4d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5p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6s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5d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4f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ru-RU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6p  7s</a:t>
            </a:r>
            <a:r>
              <a:rPr lang="ru-RU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…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49873" y="1153302"/>
            <a:ext cx="11619902" cy="1157175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уровень содержит </a:t>
            </a:r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4-</a:t>
            </a:r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подуровня  </a:t>
            </a:r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S,</a:t>
            </a:r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р</a:t>
            </a:r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d </a:t>
            </a:r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</a:t>
            </a:r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 </a:t>
            </a:r>
          </a:p>
          <a:p>
            <a:r>
              <a:rPr lang="en-US" sz="34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</a:t>
            </a:r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 </a:t>
            </a:r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32ē</a:t>
            </a:r>
            <a:endParaRPr lang="ru-RU" sz="34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94134" y="4076945"/>
            <a:ext cx="1135972" cy="633955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4S</a:t>
            </a:r>
            <a:r>
              <a:rPr lang="en-US" sz="34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3400" baseline="300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06322" y="4013922"/>
            <a:ext cx="508408" cy="772455"/>
          </a:xfrm>
          <a:prstGeom prst="rect">
            <a:avLst/>
          </a:prstGeom>
          <a:noFill/>
        </p:spPr>
        <p:txBody>
          <a:bodyPr wrap="none" lIns="109664" tIns="54832" rIns="109664" bIns="54832" rtlCol="0">
            <a:spAutoFit/>
          </a:bodyPr>
          <a:lstStyle/>
          <a:p>
            <a:r>
              <a:rPr lang="en-US" sz="4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endParaRPr lang="ru-RU" sz="43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286" y="4949438"/>
            <a:ext cx="779315" cy="772455"/>
          </a:xfrm>
          <a:prstGeom prst="rect">
            <a:avLst/>
          </a:prstGeom>
          <a:noFill/>
        </p:spPr>
        <p:txBody>
          <a:bodyPr wrap="none" lIns="109664" tIns="54832" rIns="109664" bIns="54832" rtlCol="0">
            <a:spAutoFit/>
          </a:bodyPr>
          <a:lstStyle/>
          <a:p>
            <a:r>
              <a:rPr lang="en-US" sz="43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</a:t>
            </a:r>
            <a:endParaRPr lang="ru-RU" sz="43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60284" y="5033482"/>
            <a:ext cx="790536" cy="633955"/>
          </a:xfrm>
          <a:prstGeom prst="rect">
            <a:avLst/>
          </a:prstGeom>
          <a:noFill/>
        </p:spPr>
        <p:txBody>
          <a:bodyPr wrap="none" lIns="109664" tIns="54832" rIns="109664" bIns="54832" rtlCol="0">
            <a:spAutoFit/>
          </a:bodyPr>
          <a:lstStyle/>
          <a:p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4S</a:t>
            </a:r>
            <a:r>
              <a:rPr lang="ru-RU" sz="34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3400" baseline="300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0918" y="3247600"/>
            <a:ext cx="10703763" cy="55701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en-US" sz="29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первых- элементы главных подгрупп  </a:t>
            </a:r>
            <a:r>
              <a:rPr lang="en-US" sz="29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-элементы:</a:t>
            </a:r>
            <a:r>
              <a:rPr lang="en-US" sz="29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9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02741" y="4036840"/>
            <a:ext cx="707180" cy="772455"/>
          </a:xfrm>
          <a:prstGeom prst="rect">
            <a:avLst/>
          </a:prstGeom>
          <a:noFill/>
        </p:spPr>
        <p:txBody>
          <a:bodyPr wrap="none" lIns="109664" tIns="54832" rIns="109664" bIns="54832" rtlCol="0">
            <a:spAutoFit/>
          </a:bodyPr>
          <a:lstStyle/>
          <a:p>
            <a:r>
              <a:rPr lang="en-US" sz="43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</a:t>
            </a:r>
            <a:endParaRPr lang="ru-RU" sz="43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02741" y="5125642"/>
            <a:ext cx="982897" cy="772455"/>
          </a:xfrm>
          <a:prstGeom prst="rect">
            <a:avLst/>
          </a:prstGeom>
          <a:noFill/>
        </p:spPr>
        <p:txBody>
          <a:bodyPr wrap="none" lIns="109664" tIns="54832" rIns="109664" bIns="54832" rtlCol="0">
            <a:spAutoFit/>
          </a:bodyPr>
          <a:lstStyle/>
          <a:p>
            <a:r>
              <a:rPr lang="en-US" sz="4300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</a:t>
            </a:r>
            <a:endParaRPr lang="ru-RU" sz="43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3850" y="3220337"/>
            <a:ext cx="5671616" cy="557011"/>
          </a:xfrm>
          <a:prstGeom prst="rect">
            <a:avLst/>
          </a:prstGeom>
        </p:spPr>
        <p:txBody>
          <a:bodyPr wrap="none" lIns="109664" tIns="54832" rIns="109664" bIns="54832">
            <a:spAutoFit/>
          </a:bodyPr>
          <a:lstStyle/>
          <a:p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затем 10 элементов</a:t>
            </a:r>
            <a:r>
              <a:rPr lang="en-US" sz="29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9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-элементы:</a:t>
            </a:r>
            <a:endParaRPr lang="ru-RU" sz="29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5394" y="1829829"/>
            <a:ext cx="7899836" cy="1013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3561" y="3727506"/>
            <a:ext cx="5875346" cy="97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1261" y="4640105"/>
            <a:ext cx="5875346" cy="97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Рисунок 3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2830" y="3750259"/>
            <a:ext cx="5943777" cy="94832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рямоугольник 13"/>
          <p:cNvSpPr/>
          <p:nvPr/>
        </p:nvSpPr>
        <p:spPr>
          <a:xfrm>
            <a:off x="8385941" y="4112202"/>
            <a:ext cx="1388456" cy="633955"/>
          </a:xfrm>
          <a:prstGeom prst="rect">
            <a:avLst/>
          </a:prstGeom>
        </p:spPr>
        <p:txBody>
          <a:bodyPr wrap="none" lIns="109664" tIns="54832" rIns="109664" bIns="54832">
            <a:spAutoFit/>
          </a:bodyPr>
          <a:lstStyle/>
          <a:p>
            <a:r>
              <a:rPr lang="en-US" sz="34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4S</a:t>
            </a:r>
            <a:r>
              <a:rPr lang="en-US" sz="3400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4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3d</a:t>
            </a:r>
            <a:r>
              <a:rPr lang="en-US" sz="3400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34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8" name="Рисунок 3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9797" y="4793675"/>
            <a:ext cx="5884336" cy="1043319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Прямоугольник 15"/>
          <p:cNvSpPr/>
          <p:nvPr/>
        </p:nvSpPr>
        <p:spPr>
          <a:xfrm>
            <a:off x="8682917" y="5232652"/>
            <a:ext cx="1388456" cy="633955"/>
          </a:xfrm>
          <a:prstGeom prst="rect">
            <a:avLst/>
          </a:prstGeom>
        </p:spPr>
        <p:txBody>
          <a:bodyPr wrap="none" lIns="109664" tIns="54832" rIns="109664" bIns="54832">
            <a:spAutoFit/>
          </a:bodyPr>
          <a:lstStyle/>
          <a:p>
            <a:r>
              <a:rPr lang="en-US" sz="34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4S</a:t>
            </a:r>
            <a:r>
              <a:rPr lang="en-US" sz="3400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4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3d</a:t>
            </a:r>
            <a:r>
              <a:rPr lang="en-US" sz="3400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34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38217" y="6130051"/>
            <a:ext cx="769697" cy="772455"/>
          </a:xfrm>
          <a:prstGeom prst="rect">
            <a:avLst/>
          </a:prstGeom>
        </p:spPr>
        <p:txBody>
          <a:bodyPr wrap="none" lIns="109664" tIns="54832" rIns="109664" bIns="54832">
            <a:spAutoFit/>
          </a:bodyPr>
          <a:lstStyle/>
          <a:p>
            <a:r>
              <a:rPr lang="en-US" sz="43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</a:t>
            </a:r>
            <a:endParaRPr lang="ru-RU" sz="43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" name="Рисунок 39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9720" y="5796227"/>
            <a:ext cx="5966886" cy="97299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Прямоугольник 24"/>
          <p:cNvSpPr/>
          <p:nvPr/>
        </p:nvSpPr>
        <p:spPr>
          <a:xfrm>
            <a:off x="8775229" y="6180445"/>
            <a:ext cx="1535932" cy="633955"/>
          </a:xfrm>
          <a:prstGeom prst="rect">
            <a:avLst/>
          </a:prstGeom>
        </p:spPr>
        <p:txBody>
          <a:bodyPr wrap="none" lIns="109664" tIns="54832" rIns="109664" bIns="54832">
            <a:spAutoFit/>
          </a:bodyPr>
          <a:lstStyle/>
          <a:p>
            <a:r>
              <a:rPr lang="en-US" sz="34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4S</a:t>
            </a:r>
            <a:r>
              <a:rPr lang="en-US" sz="3400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4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3d</a:t>
            </a:r>
            <a:r>
              <a:rPr lang="en-US" sz="3400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34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91946" y="3811302"/>
            <a:ext cx="833817" cy="772455"/>
          </a:xfrm>
          <a:prstGeom prst="rect">
            <a:avLst/>
          </a:prstGeom>
          <a:noFill/>
        </p:spPr>
        <p:txBody>
          <a:bodyPr wrap="none" lIns="109664" tIns="54832" rIns="109664" bIns="54832" rtlCol="0">
            <a:spAutoFit/>
          </a:bodyPr>
          <a:lstStyle/>
          <a:p>
            <a:r>
              <a:rPr lang="en-US" sz="4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</a:t>
            </a:r>
            <a:endParaRPr lang="ru-RU" sz="43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863055" y="3836744"/>
            <a:ext cx="2133853" cy="633955"/>
          </a:xfrm>
          <a:prstGeom prst="rect">
            <a:avLst/>
          </a:prstGeom>
        </p:spPr>
        <p:txBody>
          <a:bodyPr wrap="none" lIns="109664" tIns="54832" rIns="109664" bIns="54832">
            <a:spAutoFit/>
          </a:bodyPr>
          <a:lstStyle/>
          <a:p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4S</a:t>
            </a:r>
            <a:r>
              <a:rPr lang="en-US" sz="34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3d</a:t>
            </a:r>
            <a:r>
              <a:rPr lang="en-US" sz="34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4p</a:t>
            </a:r>
            <a:r>
              <a:rPr lang="en-US" sz="34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34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15949" y="3220337"/>
            <a:ext cx="6124689" cy="557011"/>
          </a:xfrm>
          <a:prstGeom prst="rect">
            <a:avLst/>
          </a:prstGeom>
        </p:spPr>
        <p:txBody>
          <a:bodyPr wrap="none" lIns="109664" tIns="54832" rIns="109664" bIns="54832">
            <a:spAutoFit/>
          </a:bodyPr>
          <a:lstStyle/>
          <a:p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завершают</a:t>
            </a:r>
            <a:r>
              <a:rPr lang="ru-RU" sz="29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</a:t>
            </a:r>
            <a:r>
              <a:rPr lang="ru-RU" sz="29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период 6 р–элементов:</a:t>
            </a:r>
            <a:endParaRPr lang="ru-RU" sz="29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34459" y="4901769"/>
            <a:ext cx="756873" cy="772455"/>
          </a:xfrm>
          <a:prstGeom prst="rect">
            <a:avLst/>
          </a:prstGeom>
          <a:noFill/>
        </p:spPr>
        <p:txBody>
          <a:bodyPr wrap="none" lIns="109664" tIns="54832" rIns="109664" bIns="54832" rtlCol="0">
            <a:spAutoFit/>
          </a:bodyPr>
          <a:lstStyle/>
          <a:p>
            <a:r>
              <a:rPr lang="en-US" sz="4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</a:t>
            </a:r>
            <a:endParaRPr lang="ru-RU" sz="43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06996" y="6058216"/>
            <a:ext cx="692176" cy="772455"/>
          </a:xfrm>
          <a:prstGeom prst="rect">
            <a:avLst/>
          </a:prstGeom>
          <a:noFill/>
        </p:spPr>
        <p:txBody>
          <a:bodyPr wrap="none" lIns="109664" tIns="54832" rIns="109664" bIns="54832" rtlCol="0">
            <a:spAutoFit/>
          </a:bodyPr>
          <a:lstStyle/>
          <a:p>
            <a:r>
              <a:rPr lang="en-US" sz="4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</a:t>
            </a:r>
            <a:endParaRPr lang="ru-RU" sz="43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863054" y="4945863"/>
            <a:ext cx="2133853" cy="633955"/>
          </a:xfrm>
          <a:prstGeom prst="rect">
            <a:avLst/>
          </a:prstGeom>
        </p:spPr>
        <p:txBody>
          <a:bodyPr wrap="none" lIns="109664" tIns="54832" rIns="109664" bIns="54832">
            <a:spAutoFit/>
          </a:bodyPr>
          <a:lstStyle/>
          <a:p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4S</a:t>
            </a:r>
            <a:r>
              <a:rPr lang="en-US" sz="34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3d</a:t>
            </a:r>
            <a:r>
              <a:rPr lang="en-US" sz="34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4p</a:t>
            </a:r>
            <a:r>
              <a:rPr lang="en-US" sz="34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34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863055" y="6119808"/>
            <a:ext cx="2133853" cy="633955"/>
          </a:xfrm>
          <a:prstGeom prst="rect">
            <a:avLst/>
          </a:prstGeom>
        </p:spPr>
        <p:txBody>
          <a:bodyPr wrap="none" lIns="109664" tIns="54832" rIns="109664" bIns="54832">
            <a:spAutoFit/>
          </a:bodyPr>
          <a:lstStyle/>
          <a:p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4S</a:t>
            </a:r>
            <a:r>
              <a:rPr lang="en-US" sz="34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3d</a:t>
            </a:r>
            <a:r>
              <a:rPr lang="en-US" sz="34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4p</a:t>
            </a:r>
            <a:r>
              <a:rPr lang="en-US" sz="34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34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9" name="Рисунок 48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3499" y="3528658"/>
            <a:ext cx="5386214" cy="8657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Рисунок 49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7403" y="4634771"/>
            <a:ext cx="5386214" cy="8657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Рисунок 50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7403" y="5789786"/>
            <a:ext cx="5386214" cy="865717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object 2"/>
          <p:cNvSpPr>
            <a:spLocks/>
          </p:cNvSpPr>
          <p:nvPr/>
        </p:nvSpPr>
        <p:spPr bwMode="auto">
          <a:xfrm>
            <a:off x="0" y="0"/>
            <a:ext cx="12169775" cy="1010426"/>
          </a:xfrm>
          <a:custGeom>
            <a:avLst/>
            <a:gdLst>
              <a:gd name="T0" fmla="*/ 0 w 5650865"/>
              <a:gd name="T1" fmla="*/ 0 h 429259"/>
              <a:gd name="T2" fmla="*/ 5650865 w 5650865"/>
              <a:gd name="T3" fmla="*/ 429259 h 429259"/>
            </a:gdLst>
            <a:ahLst/>
            <a:cxnLst/>
            <a:rect l="T0" t="T1" r="T2" b="T3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БОЛЬШИХ ПЕРИОДОВ</a:t>
            </a:r>
            <a:endParaRPr lang="uz-Cyrl-UZ" alt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5671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7" grpId="0"/>
      <p:bldP spid="17" grpId="1"/>
      <p:bldP spid="18" grpId="0"/>
      <p:bldP spid="18" grpId="1"/>
      <p:bldP spid="21" grpId="0"/>
      <p:bldP spid="21" grpId="1"/>
      <p:bldP spid="3" grpId="0"/>
      <p:bldP spid="3" grpId="1"/>
      <p:bldP spid="14" grpId="0"/>
      <p:bldP spid="14" grpId="1"/>
      <p:bldP spid="16" grpId="0"/>
      <p:bldP spid="16" grpId="1"/>
      <p:bldP spid="24" grpId="0"/>
      <p:bldP spid="24" grpId="1"/>
      <p:bldP spid="25" grpId="0"/>
      <p:bldP spid="25" grpId="1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5534" y="856662"/>
            <a:ext cx="12014242" cy="4128592"/>
          </a:xfrm>
        </p:spPr>
        <p:txBody>
          <a:bodyPr>
            <a:normAutofit/>
          </a:bodyPr>
          <a:lstStyle/>
          <a:p>
            <a:pPr>
              <a:spcBef>
                <a:spcPts val="720"/>
              </a:spcBef>
              <a:buClr>
                <a:schemeClr val="bg2">
                  <a:lumMod val="10000"/>
                </a:schemeClr>
              </a:buClr>
              <a:buNone/>
            </a:pP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1. 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Э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то </a:t>
            </a:r>
            <a:r>
              <a:rPr lang="en-US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элементов в больших периодах, расположены во всех </a:t>
            </a:r>
            <a:r>
              <a:rPr lang="en-US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группах, побочных подгруппах между </a:t>
            </a:r>
            <a:r>
              <a:rPr lang="en-US" sz="3000" b="1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3000" b="1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- элементами;</a:t>
            </a:r>
          </a:p>
          <a:p>
            <a:pPr>
              <a:spcBef>
                <a:spcPts val="720"/>
              </a:spcBef>
              <a:buClr>
                <a:schemeClr val="bg2">
                  <a:lumMod val="10000"/>
                </a:schemeClr>
              </a:buClr>
              <a:buNone/>
            </a:pP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2. 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-элементов</a:t>
            </a:r>
            <a:r>
              <a:rPr lang="en-US" sz="3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на внешнем 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уровне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, как 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правило, 2 ē, реже 1-0;</a:t>
            </a:r>
          </a:p>
          <a:p>
            <a:pPr>
              <a:spcBef>
                <a:spcPts val="720"/>
              </a:spcBef>
              <a:buClr>
                <a:schemeClr val="bg2">
                  <a:lumMod val="10000"/>
                </a:schemeClr>
              </a:buClr>
              <a:buNone/>
            </a:pP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3. Заполняется 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предвнешний 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уровень 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000" b="1" i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000" b="1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подуровень) – </a:t>
            </a:r>
            <a:r>
              <a:rPr lang="ru-RU" sz="3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 8 до 18 </a:t>
            </a:r>
            <a:r>
              <a:rPr lang="ru-RU" sz="3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ē;</a:t>
            </a:r>
          </a:p>
          <a:p>
            <a:pPr>
              <a:spcBef>
                <a:spcPts val="720"/>
              </a:spcBef>
              <a:buClr>
                <a:schemeClr val="bg2">
                  <a:lumMod val="10000"/>
                </a:schemeClr>
              </a:buClr>
              <a:buNone/>
            </a:pPr>
            <a:r>
              <a:rPr lang="ru-RU" sz="3000" b="1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4. Элементы 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электронные аналоги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13581" y="4279288"/>
            <a:ext cx="2064293" cy="2742225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800" dirty="0" smtClean="0"/>
              <a:t>….</a:t>
            </a:r>
            <a:r>
              <a:rPr lang="ru-RU" sz="3800" dirty="0" smtClean="0"/>
              <a:t>3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3800" baseline="30000" dirty="0" smtClean="0">
                <a:latin typeface="Arial" pitchFamily="34" charset="0"/>
                <a:cs typeface="Arial" pitchFamily="34" charset="0"/>
              </a:rPr>
              <a:t>6</a:t>
            </a:r>
          </a:p>
          <a:p>
            <a:pPr>
              <a:lnSpc>
                <a:spcPct val="150000"/>
              </a:lnSpc>
            </a:pPr>
            <a:r>
              <a:rPr lang="en-US" sz="3800" dirty="0" smtClean="0"/>
              <a:t>….</a:t>
            </a:r>
            <a:r>
              <a:rPr lang="ru-RU" sz="3800" dirty="0" smtClean="0"/>
              <a:t>5</a:t>
            </a:r>
            <a:r>
              <a:rPr lang="en-US" sz="3800" dirty="0" smtClean="0"/>
              <a:t>d</a:t>
            </a:r>
            <a:r>
              <a:rPr lang="en-US" sz="3800" baseline="30000" dirty="0" smtClean="0"/>
              <a:t>2</a:t>
            </a:r>
          </a:p>
          <a:p>
            <a:pPr>
              <a:lnSpc>
                <a:spcPct val="150000"/>
              </a:lnSpc>
            </a:pPr>
            <a:r>
              <a:rPr lang="en-US" sz="3800" dirty="0" smtClean="0"/>
              <a:t>....4d</a:t>
            </a:r>
            <a:r>
              <a:rPr lang="en-US" sz="3800" baseline="30000" dirty="0" smtClean="0"/>
              <a:t>3</a:t>
            </a:r>
            <a:endParaRPr lang="ru-RU" sz="3800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8728093" y="4279288"/>
            <a:ext cx="1820877" cy="2742225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800" dirty="0" smtClean="0"/>
              <a:t> </a:t>
            </a:r>
            <a:r>
              <a:rPr lang="en-US" sz="3800" dirty="0"/>
              <a:t>– </a:t>
            </a:r>
            <a:r>
              <a:rPr lang="en-US" sz="3800" b="1" i="1" dirty="0" smtClean="0">
                <a:latin typeface="+mj-lt"/>
              </a:rPr>
              <a:t>Fe</a:t>
            </a:r>
            <a:endParaRPr lang="en-US" sz="3800" b="1" i="1" baseline="300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ru-RU" sz="3800" dirty="0" smtClean="0"/>
              <a:t> </a:t>
            </a:r>
            <a:r>
              <a:rPr lang="en-US" sz="3800" dirty="0"/>
              <a:t>– </a:t>
            </a:r>
            <a:r>
              <a:rPr lang="en-US" sz="3800" b="1" i="1" dirty="0" err="1" smtClean="0">
                <a:latin typeface="+mj-lt"/>
              </a:rPr>
              <a:t>Hf</a:t>
            </a:r>
            <a:endParaRPr lang="en-US" sz="3800" b="1" i="1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3800" dirty="0" smtClean="0"/>
              <a:t> </a:t>
            </a:r>
            <a:r>
              <a:rPr lang="en-US" sz="3800" dirty="0"/>
              <a:t>– </a:t>
            </a:r>
            <a:r>
              <a:rPr lang="en-US" sz="3800" b="1" i="1" dirty="0" err="1">
                <a:latin typeface="+mj-lt"/>
              </a:rPr>
              <a:t>Nb</a:t>
            </a:r>
            <a:endParaRPr lang="ru-RU" sz="3800" b="1" i="1" dirty="0">
              <a:latin typeface="+mj-lt"/>
            </a:endParaRPr>
          </a:p>
        </p:txBody>
      </p:sp>
      <p:sp>
        <p:nvSpPr>
          <p:cNvPr id="10" name="object 2"/>
          <p:cNvSpPr>
            <a:spLocks/>
          </p:cNvSpPr>
          <p:nvPr/>
        </p:nvSpPr>
        <p:spPr bwMode="auto">
          <a:xfrm>
            <a:off x="0" y="0"/>
            <a:ext cx="12169775" cy="796112"/>
          </a:xfrm>
          <a:custGeom>
            <a:avLst/>
            <a:gdLst>
              <a:gd name="T0" fmla="*/ 0 w 5650865"/>
              <a:gd name="T1" fmla="*/ 0 h 429259"/>
              <a:gd name="T2" fmla="*/ 5650865 w 5650865"/>
              <a:gd name="T3" fmla="*/ 429259 h 429259"/>
            </a:gdLst>
            <a:ahLst/>
            <a:cxnLst/>
            <a:rect l="T0" t="T1" r="T2" b="T3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БОЛЬШИХ ПЕРИОДОВ</a:t>
            </a:r>
            <a:endParaRPr lang="uz-Cyrl-UZ" alt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06857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948" y="1277892"/>
            <a:ext cx="12160123" cy="5617151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2">
                  <a:lumMod val="10000"/>
                </a:schemeClr>
              </a:buCl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установлено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, что у </a:t>
            </a:r>
            <a:r>
              <a:rPr lang="en-US" sz="4300" b="1" i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орбиталей особо устойчивыми конфигурациями являются </a:t>
            </a:r>
            <a:r>
              <a:rPr lang="en-US" sz="4300" b="1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4300" b="1" i="1" baseline="30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en-US" sz="4300" b="1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4300" b="1" i="1" baseline="30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, а у </a:t>
            </a:r>
            <a:r>
              <a:rPr lang="en-US" sz="4300" b="1" i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орбиталей </a:t>
            </a:r>
            <a:r>
              <a:rPr lang="en-US" sz="4300" b="1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300" b="1" i="1" baseline="30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en-US" sz="4300" b="1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f </a:t>
            </a:r>
            <a:r>
              <a:rPr lang="ru-RU" sz="4300" b="1" i="1" baseline="300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Clr>
                <a:schemeClr val="bg2">
                  <a:lumMod val="10000"/>
                </a:schemeClr>
              </a:buCl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в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связи с этим в основном состоянии атома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наблюдается «провал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проскок)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ē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внешнего</a:t>
            </a:r>
            <a:r>
              <a:rPr lang="ru-RU" sz="4300" b="1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300" b="1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подуровня  на  предвнешний </a:t>
            </a:r>
            <a:r>
              <a:rPr lang="en-US" sz="4300" b="1" i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d–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подуровень.</a:t>
            </a:r>
          </a:p>
          <a:p>
            <a:pPr>
              <a:buClr>
                <a:schemeClr val="bg2">
                  <a:lumMod val="10000"/>
                </a:schemeClr>
              </a:buClr>
            </a:pPr>
            <a:endParaRPr lang="en-US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endParaRPr lang="en-US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360"/>
              </a:spcBef>
              <a:buClr>
                <a:schemeClr val="bg2">
                  <a:lumMod val="10000"/>
                </a:schemeClr>
              </a:buCl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«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провал» происходит у элементов:</a:t>
            </a:r>
          </a:p>
          <a:p>
            <a:pPr marL="164496" indent="0">
              <a:spcBef>
                <a:spcPts val="360"/>
              </a:spcBef>
              <a:buClr>
                <a:schemeClr val="bg2">
                  <a:lumMod val="10000"/>
                </a:schemeClr>
              </a:buClr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№ 29, 47,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79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1 группа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);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№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24, 42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6 группа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и др.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377446" y="1555364"/>
            <a:ext cx="707180" cy="772455"/>
          </a:xfrm>
          <a:prstGeom prst="rect">
            <a:avLst/>
          </a:prstGeom>
          <a:noFill/>
        </p:spPr>
        <p:txBody>
          <a:bodyPr wrap="none" lIns="109664" tIns="54832" rIns="109664" bIns="54832" rtlCol="0">
            <a:spAutoFit/>
          </a:bodyPr>
          <a:lstStyle/>
          <a:p>
            <a:r>
              <a:rPr lang="en-US" sz="4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</a:t>
            </a:r>
            <a:endParaRPr lang="ru-RU" sz="43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40711" y="1588609"/>
            <a:ext cx="1388456" cy="633955"/>
          </a:xfrm>
          <a:prstGeom prst="rect">
            <a:avLst/>
          </a:prstGeom>
        </p:spPr>
        <p:txBody>
          <a:bodyPr wrap="none" lIns="109664" tIns="54832" rIns="109664" bIns="54832">
            <a:spAutoFit/>
          </a:bodyPr>
          <a:lstStyle/>
          <a:p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4S</a:t>
            </a:r>
            <a:r>
              <a:rPr lang="en-US" sz="34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3d</a:t>
            </a:r>
            <a:r>
              <a:rPr lang="en-US" sz="34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34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2347" y="3831681"/>
            <a:ext cx="804963" cy="772455"/>
          </a:xfrm>
          <a:prstGeom prst="rect">
            <a:avLst/>
          </a:prstGeom>
          <a:noFill/>
        </p:spPr>
        <p:txBody>
          <a:bodyPr wrap="none" lIns="109664" tIns="54832" rIns="109664" bIns="54832" rtlCol="0">
            <a:spAutoFit/>
          </a:bodyPr>
          <a:lstStyle/>
          <a:p>
            <a:r>
              <a:rPr lang="en-US" sz="4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</a:t>
            </a:r>
            <a:endParaRPr lang="ru-RU" sz="43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667190" y="4829501"/>
            <a:ext cx="1535932" cy="633955"/>
          </a:xfrm>
          <a:prstGeom prst="rect">
            <a:avLst/>
          </a:prstGeom>
        </p:spPr>
        <p:txBody>
          <a:bodyPr wrap="none" lIns="109664" tIns="54832" rIns="109664" bIns="54832">
            <a:spAutoFit/>
          </a:bodyPr>
          <a:lstStyle/>
          <a:p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4S</a:t>
            </a:r>
            <a:r>
              <a:rPr lang="en-US" sz="34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3d</a:t>
            </a:r>
            <a:r>
              <a:rPr lang="en-US" sz="34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34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709928" y="3831680"/>
            <a:ext cx="1388456" cy="633955"/>
          </a:xfrm>
          <a:prstGeom prst="rect">
            <a:avLst/>
          </a:prstGeom>
        </p:spPr>
        <p:txBody>
          <a:bodyPr wrap="none" lIns="109664" tIns="54832" rIns="109664" bIns="54832">
            <a:spAutoFit/>
          </a:bodyPr>
          <a:lstStyle/>
          <a:p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4S</a:t>
            </a:r>
            <a:r>
              <a:rPr lang="en-US" sz="34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3d</a:t>
            </a:r>
            <a:r>
              <a:rPr lang="en-US" sz="34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ru-RU" sz="34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609691" y="2620171"/>
            <a:ext cx="1388456" cy="633955"/>
          </a:xfrm>
          <a:prstGeom prst="rect">
            <a:avLst/>
          </a:prstGeom>
        </p:spPr>
        <p:txBody>
          <a:bodyPr wrap="none" lIns="109664" tIns="54832" rIns="109664" bIns="54832">
            <a:spAutoFit/>
          </a:bodyPr>
          <a:lstStyle/>
          <a:p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4S</a:t>
            </a:r>
            <a:r>
              <a:rPr lang="en-US" sz="34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3d</a:t>
            </a:r>
            <a:r>
              <a:rPr lang="en-US" sz="34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34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5195" y="1277892"/>
            <a:ext cx="5960846" cy="901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9237" y="3467917"/>
            <a:ext cx="5912761" cy="934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7110" y="2217106"/>
            <a:ext cx="5960846" cy="1049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5195" y="4493421"/>
            <a:ext cx="5881161" cy="924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2"/>
          <p:cNvSpPr>
            <a:spLocks/>
          </p:cNvSpPr>
          <p:nvPr/>
        </p:nvSpPr>
        <p:spPr bwMode="auto">
          <a:xfrm>
            <a:off x="0" y="0"/>
            <a:ext cx="12169775" cy="938988"/>
          </a:xfrm>
          <a:custGeom>
            <a:avLst/>
            <a:gdLst>
              <a:gd name="T0" fmla="*/ 0 w 5650865"/>
              <a:gd name="T1" fmla="*/ 0 h 429259"/>
              <a:gd name="T2" fmla="*/ 5650865 w 5650865"/>
              <a:gd name="T3" fmla="*/ 429259 h 429259"/>
            </a:gdLst>
            <a:ahLst/>
            <a:cxnLst/>
            <a:rect l="T0" t="T1" r="T2" b="T3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БОЛЬШИХ ПЕРИОДОВ</a:t>
            </a:r>
            <a:endParaRPr lang="uz-Cyrl-UZ" alt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0143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57" y="280518"/>
            <a:ext cx="12169774" cy="1323437"/>
          </a:xfrm>
          <a:prstGeom prst="rect">
            <a:avLst/>
          </a:prstGeom>
          <a:noFill/>
        </p:spPr>
        <p:txBody>
          <a:bodyPr wrap="square" lIns="91433" tIns="45719" rIns="91433" bIns="45719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</a:t>
            </a:r>
          </a:p>
          <a:p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8409" y="367487"/>
            <a:ext cx="11644394" cy="646329"/>
          </a:xfrm>
          <a:prstGeom prst="rect">
            <a:avLst/>
          </a:prstGeom>
        </p:spPr>
        <p:txBody>
          <a:bodyPr wrap="square" lIns="91433" tIns="45719" rIns="91433" bIns="45719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ЗАДАНИЕ ДЛЯ САМОСТОЯТЕЛЬНОЙ РАБОТЫ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https://him.1sept.ru/2006/05/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68260"/>
            <a:ext cx="133350" cy="133351"/>
          </a:xfrm>
          <a:prstGeom prst="rect">
            <a:avLst/>
          </a:prstGeom>
          <a:noFill/>
        </p:spPr>
      </p:pic>
      <p:pic>
        <p:nvPicPr>
          <p:cNvPr id="22531" name="Picture 3" descr="https://him.1sept.ru/2006/05/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4263" y="-68260"/>
            <a:ext cx="133350" cy="133351"/>
          </a:xfrm>
          <a:prstGeom prst="rect">
            <a:avLst/>
          </a:prstGeom>
          <a:noFill/>
        </p:spPr>
      </p:pic>
      <p:pic>
        <p:nvPicPr>
          <p:cNvPr id="22533" name="Рисунок 1" descr="https://him.1sept.ru/2006/05/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" y="457203"/>
            <a:ext cx="133350" cy="133350"/>
          </a:xfrm>
          <a:prstGeom prst="rect">
            <a:avLst/>
          </a:prstGeom>
          <a:noFill/>
        </p:spPr>
      </p:pic>
      <p:pic>
        <p:nvPicPr>
          <p:cNvPr id="22532" name="Рисунок 2" descr="https://him.1sept.ru/2006/05/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" y="590550"/>
            <a:ext cx="133350" cy="13335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941355" y="1653369"/>
            <a:ext cx="10787139" cy="1200327"/>
          </a:xfrm>
          <a:prstGeom prst="rect">
            <a:avLst/>
          </a:prstGeom>
        </p:spPr>
        <p:txBody>
          <a:bodyPr wrap="square" lIns="91431" tIns="45719" rIns="91431" bIns="45719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1. Прочитать §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(стр.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52)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2. Письменно ответить на вопросы 1-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( стр.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52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334750" y="1794387"/>
            <a:ext cx="11596113" cy="44778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137069" indent="0" algn="just"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</a:t>
            </a:r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БОЛЬШИХ</a:t>
            </a:r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12723" y="1439054"/>
            <a:ext cx="11212674" cy="50351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9664" tIns="54832" rIns="109664" bIns="54832">
            <a:spAutoFit/>
          </a:bodyPr>
          <a:lstStyle/>
          <a:p>
            <a:pPr marL="411240" indent="125657" algn="just">
              <a:buFont typeface="Wingdings" pitchFamily="2" charset="2"/>
              <a:buChar char="ü"/>
            </a:pP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marL="411240" indent="125657" algn="just">
              <a:buFont typeface="Wingdings" pitchFamily="2" charset="2"/>
              <a:buChar char="ü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 Химический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знак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marL="411240" indent="125657" algn="just">
              <a:buFont typeface="Wingdings" pitchFamily="2" charset="2"/>
              <a:buChar char="ü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Заряд ядра = порядковому номеру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элемента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marL="411240" indent="125657" algn="just">
              <a:buFont typeface="Wingdings" pitchFamily="2" charset="2"/>
              <a:buChar char="ü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 Число энергетических уровней  = №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периода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marL="411240" indent="125657" algn="just">
              <a:buFont typeface="Wingdings" pitchFamily="2" charset="2"/>
              <a:buChar char="ü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 Определение числа электронов на уровнях: на 1 – мах 2е; на 2 – мах – 8е; на 3 – мах 18е. </a:t>
            </a:r>
          </a:p>
          <a:p>
            <a:pPr marL="411240" indent="125657" algn="just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число е = заряду ядра = порядковому номеру элемента </a:t>
            </a:r>
          </a:p>
          <a:p>
            <a:pPr marL="411240" indent="125657" algn="just">
              <a:buFont typeface="Wingdings" pitchFamily="2" charset="2"/>
              <a:buChar char="ü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 Число е на последнем уровне у элементов главных подгрупп =  № группы </a:t>
            </a: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334750" y="1794387"/>
            <a:ext cx="11596113" cy="44778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137069" indent="0" algn="just"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</a:t>
            </a:r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БОЛЬШИХ</a:t>
            </a:r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84161" y="1510492"/>
            <a:ext cx="11212674" cy="39887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9664" tIns="54832" rIns="109664" bIns="54832">
            <a:spAutoFit/>
          </a:bodyPr>
          <a:lstStyle/>
          <a:p>
            <a:pPr marL="411240" indent="125657" algn="just">
              <a:buFont typeface="Wingdings" pitchFamily="2" charset="2"/>
              <a:buChar char="ü"/>
            </a:pPr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marL="411240" indent="125657" algn="just">
              <a:buFont typeface="Wingdings" pitchFamily="2" charset="2"/>
              <a:buChar char="ü"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У элементов побочных подгрупп  заполняется внешний уровень (2 электрона на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s-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подуровень), затем 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предвнешний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 уровень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d-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подуровень.</a:t>
            </a:r>
          </a:p>
          <a:p>
            <a:pPr marL="411240" indent="125657" algn="just">
              <a:buFont typeface="Wingdings" pitchFamily="2" charset="2"/>
              <a:buChar char="ü"/>
            </a:pPr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marL="411240" indent="125657" algn="just">
              <a:buFont typeface="Wingdings" pitchFamily="2" charset="2"/>
              <a:buChar char="ü"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 Составление электронной формулы и электронно-графической формулы.</a:t>
            </a: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599" y="867550"/>
            <a:ext cx="11021099" cy="1843122"/>
          </a:xfrm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lang="ru-RU" sz="4000" dirty="0" smtClean="0">
                <a:ln w="6350">
                  <a:solidFill>
                    <a:schemeClr val="tx2">
                      <a:lumMod val="90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Устройство энергетического уровня</a:t>
            </a:r>
            <a:endParaRPr lang="ru-RU" sz="4000" dirty="0">
              <a:ln w="6350">
                <a:solidFill>
                  <a:schemeClr val="tx2">
                    <a:lumMod val="90000"/>
                  </a:schemeClr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622255" y="2510623"/>
            <a:ext cx="10952798" cy="4334157"/>
          </a:xfrm>
          <a:prstGeom prst="rect">
            <a:avLst/>
          </a:prstGeom>
        </p:spPr>
        <p:txBody>
          <a:bodyPr lIns="109664" tIns="54832" rIns="109664" bIns="54832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 1. Каждый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энергетический уровень делится на подуровни; </a:t>
            </a:r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>
              <a:buClrTx/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 2. Подуровень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– разновидность электронных облаков;</a:t>
            </a:r>
          </a:p>
          <a:p>
            <a:pPr>
              <a:buClrTx/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 3.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Ч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исло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подуровней на уровне равно № уровня.</a:t>
            </a:r>
          </a:p>
          <a:p>
            <a:pPr>
              <a:buClrTx/>
            </a:pPr>
            <a:endParaRPr lang="ru-RU" sz="36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object 2"/>
          <p:cNvSpPr>
            <a:spLocks/>
          </p:cNvSpPr>
          <p:nvPr/>
        </p:nvSpPr>
        <p:spPr bwMode="auto">
          <a:xfrm>
            <a:off x="0" y="0"/>
            <a:ext cx="12169775" cy="1010426"/>
          </a:xfrm>
          <a:custGeom>
            <a:avLst/>
            <a:gdLst>
              <a:gd name="T0" fmla="*/ 0 w 5650865"/>
              <a:gd name="T1" fmla="*/ 0 h 429259"/>
              <a:gd name="T2" fmla="*/ 5650865 w 5650865"/>
              <a:gd name="T3" fmla="*/ 429259 h 429259"/>
            </a:gdLst>
            <a:ahLst/>
            <a:cxnLst/>
            <a:rect l="T0" t="T1" r="T2" b="T3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БОЛЬШИХ ПЕРИОДОВ</a:t>
            </a:r>
            <a:endParaRPr lang="uz-Cyrl-UZ" alt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9465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334750" y="1794387"/>
            <a:ext cx="11596113" cy="44778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137069" indent="0" algn="just"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</a:t>
            </a:r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БОЛЬШИХ</a:t>
            </a:r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41285" y="1367616"/>
            <a:ext cx="11514176" cy="4722812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buNone/>
            </a:pPr>
            <a:r>
              <a:rPr lang="en-US" b="1" dirty="0" smtClean="0">
                <a:solidFill>
                  <a:srgbClr val="FF0033"/>
                </a:solidFill>
                <a:latin typeface="Arial" pitchFamily="34" charset="0"/>
                <a:cs typeface="Arial" pitchFamily="34" charset="0"/>
              </a:rPr>
              <a:t>N=</a:t>
            </a: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2n</a:t>
            </a:r>
            <a:r>
              <a:rPr lang="en-US" b="1" baseline="30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формула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для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вычисления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количества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электронов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энергетических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уровнях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buNone/>
            </a:pPr>
            <a:r>
              <a:rPr lang="en-US" b="1" dirty="0" smtClean="0">
                <a:solidFill>
                  <a:srgbClr val="FF0033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b="1" baseline="30000" dirty="0" smtClean="0">
                <a:solidFill>
                  <a:srgbClr val="FF0033"/>
                </a:solidFill>
                <a:latin typeface="Arial" pitchFamily="34" charset="0"/>
                <a:cs typeface="Arial" pitchFamily="34" charset="0"/>
              </a:rPr>
              <a:t>Й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уровень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b="1" dirty="0" smtClean="0">
                <a:solidFill>
                  <a:srgbClr val="FF0033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электрона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buNone/>
            </a:pPr>
            <a:r>
              <a:rPr lang="en-US" b="1" dirty="0" smtClean="0">
                <a:solidFill>
                  <a:srgbClr val="FF0033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baseline="30000" dirty="0" smtClean="0">
                <a:solidFill>
                  <a:srgbClr val="FF0033"/>
                </a:solidFill>
                <a:latin typeface="Arial" pitchFamily="34" charset="0"/>
                <a:cs typeface="Arial" pitchFamily="34" charset="0"/>
              </a:rPr>
              <a:t>Й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уровень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b="1" dirty="0" smtClean="0">
                <a:solidFill>
                  <a:srgbClr val="FF0033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электронов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buNone/>
            </a:pPr>
            <a:r>
              <a:rPr lang="en-US" b="1" dirty="0" smtClean="0">
                <a:solidFill>
                  <a:srgbClr val="FF0033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baseline="30000" dirty="0" smtClean="0">
                <a:solidFill>
                  <a:srgbClr val="FF0033"/>
                </a:solidFill>
                <a:latin typeface="Arial" pitchFamily="34" charset="0"/>
                <a:cs typeface="Arial" pitchFamily="34" charset="0"/>
              </a:rPr>
              <a:t>Й</a:t>
            </a:r>
            <a:r>
              <a:rPr lang="en-US" dirty="0" smtClean="0">
                <a:solidFill>
                  <a:srgbClr val="FF00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уровень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b="1" dirty="0" smtClean="0">
                <a:solidFill>
                  <a:srgbClr val="FF0033"/>
                </a:solidFill>
                <a:latin typeface="Arial" pitchFamily="34" charset="0"/>
                <a:cs typeface="Arial" pitchFamily="34" charset="0"/>
              </a:rPr>
              <a:t>18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электронов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buNone/>
            </a:pPr>
            <a:r>
              <a:rPr lang="en-US" b="1" dirty="0" smtClean="0">
                <a:solidFill>
                  <a:srgbClr val="FF0033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baseline="30000" dirty="0" smtClean="0">
                <a:solidFill>
                  <a:srgbClr val="FF0033"/>
                </a:solidFill>
                <a:latin typeface="Arial" pitchFamily="34" charset="0"/>
                <a:cs typeface="Arial" pitchFamily="34" charset="0"/>
              </a:rPr>
              <a:t>Й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уровень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b="1" dirty="0" smtClean="0">
                <a:solidFill>
                  <a:srgbClr val="FF0033"/>
                </a:solidFill>
                <a:latin typeface="Arial" pitchFamily="34" charset="0"/>
                <a:cs typeface="Arial" pitchFamily="34" charset="0"/>
              </a:rPr>
              <a:t>32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электрона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8913" y="1667635"/>
            <a:ext cx="11714894" cy="6091127"/>
          </a:xfrm>
        </p:spPr>
        <p:txBody>
          <a:bodyPr>
            <a:normAutofit/>
          </a:bodyPr>
          <a:lstStyle/>
          <a:p>
            <a:pPr algn="just">
              <a:buClrTx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Деление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 семейства зависит от того, какой подуровень у элемента заполняется последним: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64496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-элементы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64496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-элементы</a:t>
            </a:r>
          </a:p>
          <a:p>
            <a:pPr marL="164496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-элементы </a:t>
            </a:r>
          </a:p>
          <a:p>
            <a:pPr marL="164496" indent="0">
              <a:buNone/>
            </a:pPr>
            <a:r>
              <a:rPr lang="ru-RU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-элементы</a:t>
            </a:r>
          </a:p>
          <a:p>
            <a:pPr marL="164496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64496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725136" y="3363307"/>
            <a:ext cx="200001" cy="1102902"/>
          </a:xfrm>
          <a:prstGeom prst="rightBrace">
            <a:avLst>
              <a:gd name="adj1" fmla="val 34426"/>
              <a:gd name="adj2" fmla="val 5000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9664" tIns="54832" rIns="109664" bIns="54832" rtlCol="0" anchor="ctr"/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4733465" y="4554978"/>
            <a:ext cx="191671" cy="1093800"/>
          </a:xfrm>
          <a:prstGeom prst="rightBrace">
            <a:avLst>
              <a:gd name="adj1" fmla="val 34426"/>
              <a:gd name="adj2" fmla="val 5000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9664" tIns="54832" rIns="109664" bIns="54832" rtlCol="0" anchor="ctr"/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3317" y="3153566"/>
            <a:ext cx="3802643" cy="1157175"/>
          </a:xfrm>
          <a:prstGeom prst="rect">
            <a:avLst/>
          </a:prstGeom>
          <a:noFill/>
        </p:spPr>
        <p:txBody>
          <a:bodyPr wrap="none" lIns="109664" tIns="54832" rIns="109664" bIns="54832" rtlCol="0">
            <a:spAutoFit/>
          </a:bodyPr>
          <a:lstStyle/>
          <a:p>
            <a:r>
              <a:rPr lang="ru-RU" sz="3400" dirty="0" smtClean="0">
                <a:latin typeface="Arial" pitchFamily="34" charset="0"/>
                <a:cs typeface="Arial" pitchFamily="34" charset="0"/>
              </a:rPr>
              <a:t>элементы </a:t>
            </a:r>
          </a:p>
          <a:p>
            <a:r>
              <a:rPr lang="ru-RU" sz="3400" dirty="0" smtClean="0">
                <a:latin typeface="Arial" pitchFamily="34" charset="0"/>
                <a:cs typeface="Arial" pitchFamily="34" charset="0"/>
              </a:rPr>
              <a:t>главных подгрупп</a:t>
            </a:r>
            <a:endParaRPr lang="ru-RU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8523" y="4554978"/>
            <a:ext cx="4112022" cy="1157175"/>
          </a:xfrm>
          <a:prstGeom prst="rect">
            <a:avLst/>
          </a:prstGeom>
          <a:noFill/>
        </p:spPr>
        <p:txBody>
          <a:bodyPr wrap="none" lIns="109664" tIns="54832" rIns="109664" bIns="54832" rtlCol="0">
            <a:spAutoFit/>
          </a:bodyPr>
          <a:lstStyle/>
          <a:p>
            <a:r>
              <a:rPr lang="ru-RU" sz="3400" dirty="0" smtClean="0">
                <a:latin typeface="Arial" pitchFamily="34" charset="0"/>
                <a:cs typeface="Arial" pitchFamily="34" charset="0"/>
              </a:rPr>
              <a:t>элементы </a:t>
            </a:r>
          </a:p>
          <a:p>
            <a:r>
              <a:rPr lang="ru-RU" sz="3400" dirty="0" smtClean="0">
                <a:latin typeface="Arial" pitchFamily="34" charset="0"/>
                <a:cs typeface="Arial" pitchFamily="34" charset="0"/>
              </a:rPr>
              <a:t>побочных подгрупп</a:t>
            </a:r>
            <a:endParaRPr lang="ru-RU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1AFA-AEDF-420F-A704-E7DF00DC724D}" type="datetime1">
              <a:rPr lang="ru-RU" smtClean="0"/>
              <a:pPr/>
              <a:t>04.10.2020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3" name="object 2"/>
          <p:cNvSpPr>
            <a:spLocks/>
          </p:cNvSpPr>
          <p:nvPr/>
        </p:nvSpPr>
        <p:spPr bwMode="auto">
          <a:xfrm>
            <a:off x="0" y="0"/>
            <a:ext cx="12169775" cy="1010426"/>
          </a:xfrm>
          <a:custGeom>
            <a:avLst/>
            <a:gdLst>
              <a:gd name="T0" fmla="*/ 0 w 5650865"/>
              <a:gd name="T1" fmla="*/ 0 h 429259"/>
              <a:gd name="T2" fmla="*/ 5650865 w 5650865"/>
              <a:gd name="T3" fmla="*/ 429259 h 429259"/>
            </a:gdLst>
            <a:ahLst/>
            <a:cxnLst/>
            <a:rect l="T0" t="T1" r="T2" b="T3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БОЛЬШИХ ПЕРИОДОВ</a:t>
            </a:r>
            <a:endParaRPr lang="uz-Cyrl-UZ" alt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01922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1"/>
          <p:cNvSpPr txBox="1">
            <a:spLocks/>
          </p:cNvSpPr>
          <p:nvPr/>
        </p:nvSpPr>
        <p:spPr>
          <a:xfrm>
            <a:off x="298409" y="1439054"/>
            <a:ext cx="7961365" cy="1290185"/>
          </a:xfrm>
          <a:prstGeom prst="rect">
            <a:avLst/>
          </a:prstGeom>
        </p:spPr>
        <p:txBody>
          <a:bodyPr lIns="109664" tIns="54832" rIns="109664" bIns="54832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720"/>
              </a:spcBef>
              <a:buClr>
                <a:schemeClr val="bg2">
                  <a:lumMod val="10000"/>
                </a:schemeClr>
              </a:buClr>
              <a:buNone/>
            </a:pP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содержит 1подуров</a:t>
            </a:r>
            <a:r>
              <a:rPr lang="ru-RU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нь </a:t>
            </a:r>
          </a:p>
          <a:p>
            <a:pPr marL="164496" indent="0">
              <a:lnSpc>
                <a:spcPct val="110000"/>
              </a:lnSpc>
              <a:spcBef>
                <a:spcPts val="720"/>
              </a:spcBef>
              <a:buClr>
                <a:schemeClr val="bg2">
                  <a:lumMod val="10000"/>
                </a:schemeClr>
              </a:buClr>
              <a:buNone/>
            </a:pPr>
            <a:r>
              <a:rPr lang="ru-RU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(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подуровень)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; </a:t>
            </a:r>
            <a:endParaRPr lang="ru-RU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  <a:p>
            <a:pPr marL="164496" indent="0">
              <a:lnSpc>
                <a:spcPct val="110000"/>
              </a:lnSpc>
              <a:spcBef>
                <a:spcPts val="720"/>
              </a:spcBef>
              <a:buClr>
                <a:schemeClr val="bg2">
                  <a:lumMod val="10000"/>
                </a:schemeClr>
              </a:buClr>
              <a:buNone/>
            </a:pPr>
            <a:r>
              <a:rPr lang="en-US" sz="3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</a:t>
            </a:r>
            <a:endParaRPr lang="ru-RU" sz="3800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64496" indent="0">
              <a:lnSpc>
                <a:spcPct val="110000"/>
              </a:lnSpc>
              <a:spcBef>
                <a:spcPts val="720"/>
              </a:spcBef>
              <a:buClr>
                <a:schemeClr val="bg2">
                  <a:lumMod val="10000"/>
                </a:schemeClr>
              </a:buClr>
              <a:buNone/>
            </a:pPr>
            <a:r>
              <a:rPr lang="en-US" sz="3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</a:t>
            </a:r>
            <a:endParaRPr lang="ru-RU" sz="3800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http://www.hybridation.ru/s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941615" y="3510756"/>
            <a:ext cx="1023821" cy="81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156061" y="4225136"/>
            <a:ext cx="939615" cy="772455"/>
          </a:xfrm>
          <a:prstGeom prst="rect">
            <a:avLst/>
          </a:prstGeom>
          <a:noFill/>
        </p:spPr>
        <p:txBody>
          <a:bodyPr wrap="none" lIns="109664" tIns="54832" rIns="109664" bIns="54832" rtlCol="0">
            <a:spAutoFit/>
          </a:bodyPr>
          <a:lstStyle/>
          <a:p>
            <a:r>
              <a:rPr lang="ru-RU" sz="4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43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4300" i="1" baseline="300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441681" y="2796376"/>
            <a:ext cx="0" cy="589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441681" y="4510888"/>
            <a:ext cx="0" cy="589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56061" y="5153830"/>
            <a:ext cx="1143577" cy="882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155929" y="5153830"/>
            <a:ext cx="774506" cy="772455"/>
          </a:xfrm>
          <a:prstGeom prst="rect">
            <a:avLst/>
          </a:prstGeom>
        </p:spPr>
        <p:txBody>
          <a:bodyPr wrap="square" lIns="109664" tIns="54832" rIns="109664" bIns="54832">
            <a:spAutoFit/>
          </a:bodyPr>
          <a:lstStyle/>
          <a:p>
            <a:r>
              <a:rPr lang="ru-RU" sz="43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3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ē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84425" y="3439318"/>
            <a:ext cx="5361779" cy="772455"/>
          </a:xfrm>
          <a:prstGeom prst="rect">
            <a:avLst/>
          </a:prstGeom>
        </p:spPr>
        <p:txBody>
          <a:bodyPr wrap="square" lIns="109664" tIns="54832" rIns="109664" bIns="54832">
            <a:spAutoFit/>
          </a:bodyPr>
          <a:lstStyle/>
          <a:p>
            <a:r>
              <a:rPr lang="ru-RU" sz="43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3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3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43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sz="4300" dirty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орбиталь</a:t>
            </a:r>
            <a:endParaRPr lang="ru-RU" dirty="0"/>
          </a:p>
        </p:txBody>
      </p:sp>
      <p:sp>
        <p:nvSpPr>
          <p:cNvPr id="17" name="object 2"/>
          <p:cNvSpPr>
            <a:spLocks/>
          </p:cNvSpPr>
          <p:nvPr/>
        </p:nvSpPr>
        <p:spPr bwMode="auto">
          <a:xfrm>
            <a:off x="0" y="0"/>
            <a:ext cx="12169775" cy="1010426"/>
          </a:xfrm>
          <a:custGeom>
            <a:avLst/>
            <a:gdLst>
              <a:gd name="T0" fmla="*/ 0 w 5650865"/>
              <a:gd name="T1" fmla="*/ 0 h 429259"/>
              <a:gd name="T2" fmla="*/ 5650865 w 5650865"/>
              <a:gd name="T3" fmla="*/ 429259 h 429259"/>
            </a:gdLst>
            <a:ahLst/>
            <a:cxnLst/>
            <a:rect l="T0" t="T1" r="T2" b="T3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БОЛЬШИХ ПЕРИОДОВ</a:t>
            </a:r>
            <a:endParaRPr lang="uz-Cyrl-UZ" altLang="ru-RU" sz="3600" b="1" dirty="0">
              <a:solidFill>
                <a:schemeClr val="bg1"/>
              </a:solidFill>
            </a:endParaRPr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99267" y="1581930"/>
            <a:ext cx="5170498" cy="408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9829646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ttp://www.hybridation.ru/p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298937" y="3653632"/>
            <a:ext cx="1794125" cy="617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hybridation.ru/s.jpg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55599" y="3367880"/>
            <a:ext cx="1023821" cy="81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бъект 1"/>
          <p:cNvSpPr txBox="1">
            <a:spLocks/>
          </p:cNvSpPr>
          <p:nvPr/>
        </p:nvSpPr>
        <p:spPr>
          <a:xfrm>
            <a:off x="239420" y="1081864"/>
            <a:ext cx="11930355" cy="2365520"/>
          </a:xfrm>
          <a:prstGeom prst="rect">
            <a:avLst/>
          </a:prstGeom>
        </p:spPr>
        <p:txBody>
          <a:bodyPr lIns="109664" tIns="54832" rIns="109664" bIns="54832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2">
                  <a:lumMod val="10000"/>
                </a:schemeClr>
              </a:buClr>
              <a:buNone/>
            </a:pP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содержит 2 подуровня: </a:t>
            </a:r>
          </a:p>
          <a:p>
            <a:pPr marL="164496" indent="0">
              <a:buClr>
                <a:schemeClr val="bg2">
                  <a:lumMod val="10000"/>
                </a:schemeClr>
              </a:buClr>
              <a:buNone/>
            </a:pP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(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подуровень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и р подуровень); 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64496" indent="0">
              <a:buClr>
                <a:schemeClr val="bg2">
                  <a:lumMod val="10000"/>
                </a:schemeClr>
              </a:buClr>
              <a:buNone/>
            </a:pP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</a:t>
            </a:r>
          </a:p>
          <a:p>
            <a:pPr marL="164496" indent="0">
              <a:buClr>
                <a:schemeClr val="bg2">
                  <a:lumMod val="10000"/>
                </a:schemeClr>
              </a:buClr>
              <a:buNone/>
            </a:pP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S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орбиталь;     3    р    орбитали</a:t>
            </a:r>
          </a:p>
          <a:p>
            <a:pPr marL="164496" indent="0">
              <a:buClr>
                <a:schemeClr val="bg2">
                  <a:lumMod val="10000"/>
                </a:schemeClr>
              </a:buClr>
              <a:buNone/>
            </a:pPr>
            <a:endParaRPr lang="ru-RU" sz="3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04996" y="4722613"/>
            <a:ext cx="5529849" cy="772455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4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r>
              <a:rPr lang="en-US" sz="4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43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3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  <a:r>
              <a:rPr lang="ru-RU" sz="4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2р</a:t>
            </a:r>
            <a:r>
              <a:rPr lang="ru-RU" sz="43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4300" i="1" baseline="300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227103" y="2296310"/>
            <a:ext cx="0" cy="589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686021" y="3509674"/>
            <a:ext cx="0" cy="589799"/>
          </a:xfrm>
          <a:prstGeom prst="straightConnector1">
            <a:avLst/>
          </a:prstGeom>
          <a:ln w="38100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433590" y="2038714"/>
            <a:ext cx="0" cy="589799"/>
          </a:xfrm>
          <a:prstGeom prst="straightConnector1">
            <a:avLst/>
          </a:prstGeom>
          <a:ln w="38100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433590" y="3411128"/>
            <a:ext cx="0" cy="589799"/>
          </a:xfrm>
          <a:prstGeom prst="straightConnector1">
            <a:avLst/>
          </a:prstGeom>
          <a:ln w="38100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84161" y="4082260"/>
            <a:ext cx="7196846" cy="772455"/>
          </a:xfrm>
          <a:prstGeom prst="rect">
            <a:avLst/>
          </a:prstGeom>
        </p:spPr>
        <p:txBody>
          <a:bodyPr wrap="square" lIns="109664" tIns="54832" rIns="109664" bIns="54832">
            <a:spAutoFit/>
          </a:bodyPr>
          <a:lstStyle/>
          <a:p>
            <a:pPr marL="164496">
              <a:buClr>
                <a:srgbClr val="DBE1D3">
                  <a:lumMod val="10000"/>
                </a:srgbClr>
              </a:buClr>
            </a:pPr>
            <a:r>
              <a:rPr lang="ru-RU" sz="4300" dirty="0" smtClean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2</a:t>
            </a:r>
            <a:r>
              <a:rPr lang="en-US" sz="4300" dirty="0" smtClean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alibri"/>
              </a:rPr>
              <a:t>ē</a:t>
            </a:r>
            <a:r>
              <a:rPr lang="ru-RU" sz="4300" dirty="0" smtClean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                           6</a:t>
            </a:r>
            <a:r>
              <a:rPr lang="en-US" sz="4300" dirty="0" smtClean="0">
                <a:solidFill>
                  <a:srgbClr val="DBE1D3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ē</a:t>
            </a:r>
            <a:endParaRPr lang="ru-RU" sz="4300" dirty="0">
              <a:solidFill>
                <a:srgbClr val="DBE1D3">
                  <a:lumMod val="1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13983" y="5384354"/>
            <a:ext cx="5520864" cy="1048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56523" y="1153302"/>
            <a:ext cx="433705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object 2"/>
          <p:cNvSpPr>
            <a:spLocks/>
          </p:cNvSpPr>
          <p:nvPr/>
        </p:nvSpPr>
        <p:spPr bwMode="auto">
          <a:xfrm>
            <a:off x="0" y="0"/>
            <a:ext cx="12169775" cy="1010426"/>
          </a:xfrm>
          <a:custGeom>
            <a:avLst/>
            <a:gdLst>
              <a:gd name="T0" fmla="*/ 0 w 5650865"/>
              <a:gd name="T1" fmla="*/ 0 h 429259"/>
              <a:gd name="T2" fmla="*/ 5650865 w 5650865"/>
              <a:gd name="T3" fmla="*/ 429259 h 429259"/>
            </a:gdLst>
            <a:ahLst/>
            <a:cxnLst/>
            <a:rect l="T0" t="T1" r="T2" b="T3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БОЛЬШИХ ПЕРИОДОВ</a:t>
            </a:r>
            <a:endParaRPr lang="uz-Cyrl-UZ" alt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72172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1"/>
          <p:cNvSpPr txBox="1">
            <a:spLocks/>
          </p:cNvSpPr>
          <p:nvPr/>
        </p:nvSpPr>
        <p:spPr>
          <a:xfrm>
            <a:off x="229204" y="1367616"/>
            <a:ext cx="11500278" cy="4011787"/>
          </a:xfrm>
          <a:prstGeom prst="rect">
            <a:avLst/>
          </a:prstGeom>
        </p:spPr>
        <p:txBody>
          <a:bodyPr lIns="109664" tIns="54832" rIns="109664" bIns="54832">
            <a:normAutofit lnSpcReduction="1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2">
                  <a:lumMod val="10000"/>
                </a:schemeClr>
              </a:buClr>
              <a:buNone/>
            </a:pP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содержит 3 подуровня: </a:t>
            </a:r>
          </a:p>
          <a:p>
            <a:pPr marL="164496" indent="0">
              <a:lnSpc>
                <a:spcPct val="80000"/>
              </a:lnSpc>
              <a:buClr>
                <a:schemeClr val="bg2">
                  <a:lumMod val="10000"/>
                </a:schemeClr>
              </a:buClr>
              <a:buNone/>
            </a:pP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S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р  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           d </a:t>
            </a:r>
          </a:p>
          <a:p>
            <a:pPr marL="164496" indent="0">
              <a:lnSpc>
                <a:spcPct val="80000"/>
              </a:lnSpc>
              <a:buClr>
                <a:schemeClr val="bg2">
                  <a:lumMod val="10000"/>
                </a:schemeClr>
              </a:buClr>
              <a:buNone/>
            </a:pP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подуровень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подуровень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подуровень </a:t>
            </a:r>
            <a:endParaRPr lang="ru-RU" sz="36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64496" indent="0">
              <a:buClr>
                <a:schemeClr val="bg2">
                  <a:lumMod val="10000"/>
                </a:schemeClr>
              </a:buClr>
              <a:buNone/>
            </a:pP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</a:t>
            </a:r>
          </a:p>
          <a:p>
            <a:pPr marL="164496" indent="0">
              <a:buClr>
                <a:schemeClr val="bg2">
                  <a:lumMod val="10000"/>
                </a:schemeClr>
              </a:buClr>
              <a:buNone/>
            </a:pP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       </a:t>
            </a:r>
          </a:p>
          <a:p>
            <a:pPr marL="164496" indent="0">
              <a:lnSpc>
                <a:spcPct val="80000"/>
              </a:lnSpc>
              <a:buClr>
                <a:schemeClr val="bg2">
                  <a:lumMod val="10000"/>
                </a:schemeClr>
              </a:buClr>
              <a:buNone/>
            </a:pPr>
            <a:endParaRPr lang="ru-RU" sz="36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64496" indent="0">
              <a:lnSpc>
                <a:spcPct val="80000"/>
              </a:lnSpc>
              <a:buClr>
                <a:schemeClr val="bg2">
                  <a:lumMod val="10000"/>
                </a:schemeClr>
              </a:buClr>
              <a:buNone/>
            </a:pP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2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ē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               6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ē                10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ē </a:t>
            </a:r>
            <a:endParaRPr lang="ru-RU" sz="3600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endParaRPr lang="ru-RU" sz="3600" b="1" baseline="-250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 descr="http://www.hybridation.ru/p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798871" y="3439318"/>
            <a:ext cx="1678516" cy="617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hybridation.ru/s.jpg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293105" y="3287472"/>
            <a:ext cx="1023821" cy="73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309335" y="5273926"/>
            <a:ext cx="8757925" cy="772455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4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3S</a:t>
            </a:r>
            <a:r>
              <a:rPr lang="en-US" sz="43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3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43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4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4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43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43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ru-RU" sz="43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43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43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43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3d</a:t>
            </a:r>
            <a:r>
              <a:rPr lang="en-US" sz="4300" baseline="30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4300" i="1" baseline="300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2462" y="2666063"/>
            <a:ext cx="0" cy="589799"/>
          </a:xfrm>
          <a:prstGeom prst="straightConnector1">
            <a:avLst/>
          </a:prstGeom>
          <a:ln w="38100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552808" y="3947029"/>
            <a:ext cx="0" cy="589799"/>
          </a:xfrm>
          <a:prstGeom prst="straightConnector1">
            <a:avLst/>
          </a:prstGeom>
          <a:ln w="38100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560653" y="2666063"/>
            <a:ext cx="0" cy="589799"/>
          </a:xfrm>
          <a:prstGeom prst="straightConnector1">
            <a:avLst/>
          </a:prstGeom>
          <a:ln w="38100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512088" y="3835606"/>
            <a:ext cx="0" cy="589799"/>
          </a:xfrm>
          <a:prstGeom prst="straightConnector1">
            <a:avLst/>
          </a:prstGeom>
          <a:ln w="38100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9218171" y="2761850"/>
            <a:ext cx="0" cy="589799"/>
          </a:xfrm>
          <a:prstGeom prst="straightConnector1">
            <a:avLst/>
          </a:prstGeom>
          <a:ln w="38100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 descr="http://www.hybridation.ru/d1.jpg"/>
          <p:cNvPicPr/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513647" y="3082128"/>
            <a:ext cx="1459356" cy="1094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 descr="http://www.hybridation.ru/d2.jpg"/>
          <p:cNvPicPr/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156721" y="3010690"/>
            <a:ext cx="810580" cy="1197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Прямая со стрелкой 27"/>
          <p:cNvCxnSpPr/>
          <p:nvPr/>
        </p:nvCxnSpPr>
        <p:spPr>
          <a:xfrm>
            <a:off x="9218171" y="3947029"/>
            <a:ext cx="0" cy="589799"/>
          </a:xfrm>
          <a:prstGeom prst="straightConnector1">
            <a:avLst/>
          </a:prstGeom>
          <a:ln w="38100">
            <a:solidFill>
              <a:schemeClr val="bg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Номер слайда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3106" y="5933269"/>
            <a:ext cx="9855677" cy="792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object 2"/>
          <p:cNvSpPr>
            <a:spLocks/>
          </p:cNvSpPr>
          <p:nvPr/>
        </p:nvSpPr>
        <p:spPr bwMode="auto">
          <a:xfrm>
            <a:off x="0" y="0"/>
            <a:ext cx="12169775" cy="1010426"/>
          </a:xfrm>
          <a:custGeom>
            <a:avLst/>
            <a:gdLst>
              <a:gd name="T0" fmla="*/ 0 w 5650865"/>
              <a:gd name="T1" fmla="*/ 0 h 429259"/>
              <a:gd name="T2" fmla="*/ 5650865 w 5650865"/>
              <a:gd name="T3" fmla="*/ 429259 h 429259"/>
            </a:gdLst>
            <a:ahLst/>
            <a:cxnLst/>
            <a:rect l="T0" t="T1" r="T2" b="T3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БОЛЬШИХ ПЕРИОДОВ</a:t>
            </a:r>
            <a:endParaRPr lang="uz-Cyrl-UZ" alt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83669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706</Words>
  <Application>Microsoft Office PowerPoint</Application>
  <PresentationFormat>Произвольный</PresentationFormat>
  <Paragraphs>152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СТРОЕНИЕ ЭЛЕМЕНТОВ БОЛЬШИХ ПЕРИОДОВ</vt:lpstr>
      <vt:lpstr>СТРОЕНИЕ ЭЛЕМЕНТОВ БОЛЬШИХ ПЕРИОДОВ</vt:lpstr>
      <vt:lpstr>Устройство энергетического уровня</vt:lpstr>
      <vt:lpstr>СТРОЕНИЕ ЭЛЕМЕНТОВ БОЛЬШИХ ПЕРИОДОВ</vt:lpstr>
      <vt:lpstr>Слайд 6</vt:lpstr>
      <vt:lpstr>Слайд 7</vt:lpstr>
      <vt:lpstr>Слайд 8</vt:lpstr>
      <vt:lpstr>Слайд 9</vt:lpstr>
      <vt:lpstr>Слайд 10</vt:lpstr>
      <vt:lpstr>СТРОЕНИЕ ЭЛЕМЕНТОВ МАЛЫХ ПЕРИОДОВ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7</cp:lastModifiedBy>
  <cp:revision>110</cp:revision>
  <dcterms:created xsi:type="dcterms:W3CDTF">2020-05-06T17:43:33Z</dcterms:created>
  <dcterms:modified xsi:type="dcterms:W3CDTF">2020-10-04T18:50:50Z</dcterms:modified>
</cp:coreProperties>
</file>