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42" r:id="rId2"/>
    <p:sldId id="364" r:id="rId3"/>
    <p:sldId id="432" r:id="rId4"/>
    <p:sldId id="430" r:id="rId5"/>
    <p:sldId id="433" r:id="rId6"/>
    <p:sldId id="431" r:id="rId7"/>
    <p:sldId id="434" r:id="rId8"/>
    <p:sldId id="435" r:id="rId9"/>
    <p:sldId id="438" r:id="rId10"/>
    <p:sldId id="436" r:id="rId11"/>
    <p:sldId id="442" r:id="rId12"/>
    <p:sldId id="439" r:id="rId13"/>
    <p:sldId id="443" r:id="rId14"/>
    <p:sldId id="445" r:id="rId15"/>
    <p:sldId id="446" r:id="rId16"/>
    <p:sldId id="447" r:id="rId17"/>
    <p:sldId id="449" r:id="rId18"/>
    <p:sldId id="452" r:id="rId19"/>
    <p:sldId id="451" r:id="rId20"/>
    <p:sldId id="453" r:id="rId21"/>
    <p:sldId id="455" r:id="rId22"/>
    <p:sldId id="456" r:id="rId23"/>
    <p:sldId id="305" r:id="rId24"/>
  </p:sldIdLst>
  <p:sldSz cx="12169775" cy="7021513"/>
  <p:notesSz cx="6858000" cy="9144000"/>
  <p:defaultTextStyle>
    <a:defPPr>
      <a:defRPr lang="ru-RU"/>
    </a:defPPr>
    <a:lvl1pPr marL="0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48282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96562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44844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93125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41406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289686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37969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386249" algn="l" defTabSz="109656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12">
          <p15:clr>
            <a:srgbClr val="A4A3A4"/>
          </p15:clr>
        </p15:guide>
        <p15:guide id="2" pos="38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82" y="-108"/>
      </p:cViewPr>
      <p:guideLst>
        <p:guide orient="horz" pos="2212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88813-52B9-43E3-8D26-487D677443D8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685800"/>
            <a:ext cx="5940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C7D7E-D05D-41A6-BE46-D5DFA5AE9D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39093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67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36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03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70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38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05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74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41" algn="l" defTabSz="9143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58788" y="685800"/>
            <a:ext cx="59404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Пытались </a:t>
            </a:r>
            <a:r>
              <a:rPr lang="ru-RU" dirty="0" err="1" smtClean="0"/>
              <a:t>взаимосвязьвеществ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4C7D7E-D05D-41A6-BE46-D5DFA5AE9DD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40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2733" y="2181224"/>
            <a:ext cx="10344309" cy="150507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5466" y="3978857"/>
            <a:ext cx="8518843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6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4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3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89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37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62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23087" y="281190"/>
            <a:ext cx="2738199" cy="599104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490" y="281190"/>
            <a:ext cx="8011769" cy="599104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739" y="286638"/>
            <a:ext cx="10344310" cy="8370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2737" y="1430314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3717" y="1430314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34697" y="1430314"/>
            <a:ext cx="3322349" cy="348868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2737" y="5099323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02" indent="-153502">
              <a:buFont typeface="Arial" panose="020B0604020202020204" pitchFamily="34" charset="0"/>
              <a:buChar char="•"/>
              <a:defRPr sz="1400"/>
            </a:lvl2pPr>
            <a:lvl3pPr marL="307002" indent="-153502">
              <a:defRPr sz="1400"/>
            </a:lvl3pPr>
            <a:lvl4pPr marL="537253" indent="-230250">
              <a:defRPr sz="1400"/>
            </a:lvl4pPr>
            <a:lvl5pPr marL="767506" indent="-2302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3717" y="5099323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02" indent="-153502">
              <a:buFont typeface="Arial" panose="020B0604020202020204" pitchFamily="34" charset="0"/>
              <a:buChar char="•"/>
              <a:defRPr sz="1400"/>
            </a:lvl2pPr>
            <a:lvl3pPr marL="307002" indent="-153502">
              <a:defRPr sz="1400"/>
            </a:lvl3pPr>
            <a:lvl4pPr marL="537253" indent="-230250">
              <a:defRPr sz="1400"/>
            </a:lvl4pPr>
            <a:lvl5pPr marL="767506" indent="-2302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34697" y="5099323"/>
            <a:ext cx="3322349" cy="98171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3502" indent="-153502">
              <a:buFont typeface="Arial" panose="020B0604020202020204" pitchFamily="34" charset="0"/>
              <a:buChar char="•"/>
              <a:defRPr sz="1400"/>
            </a:lvl2pPr>
            <a:lvl3pPr marL="307002" indent="-153502">
              <a:defRPr sz="1400"/>
            </a:lvl3pPr>
            <a:lvl4pPr marL="537253" indent="-230250">
              <a:defRPr sz="1400"/>
            </a:lvl4pPr>
            <a:lvl5pPr marL="767506" indent="-230250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2739" y="955714"/>
            <a:ext cx="10344310" cy="41608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83" y="1160211"/>
            <a:ext cx="11927185" cy="57326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bg object 17"/>
          <p:cNvSpPr/>
          <p:nvPr/>
        </p:nvSpPr>
        <p:spPr>
          <a:xfrm>
            <a:off x="141103" y="153988"/>
            <a:ext cx="11927185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3688" y="1559664"/>
            <a:ext cx="3850634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48" y="1614951"/>
            <a:ext cx="5293853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7073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328" y="4511973"/>
            <a:ext cx="10344309" cy="139455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1328" y="2976021"/>
            <a:ext cx="10344309" cy="1535955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28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656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484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31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140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896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3796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624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8489" y="1638357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86302" y="1638357"/>
            <a:ext cx="5374984" cy="463387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571714"/>
            <a:ext cx="5377097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282" indent="0">
              <a:buNone/>
              <a:defRPr sz="2400" b="1"/>
            </a:lvl2pPr>
            <a:lvl3pPr marL="1096562" indent="0">
              <a:buNone/>
              <a:defRPr sz="2200" b="1"/>
            </a:lvl3pPr>
            <a:lvl4pPr marL="1644844" indent="0">
              <a:buNone/>
              <a:defRPr sz="1900" b="1"/>
            </a:lvl4pPr>
            <a:lvl5pPr marL="2193125" indent="0">
              <a:buNone/>
              <a:defRPr sz="1900" b="1"/>
            </a:lvl5pPr>
            <a:lvl6pPr marL="2741406" indent="0">
              <a:buNone/>
              <a:defRPr sz="1900" b="1"/>
            </a:lvl6pPr>
            <a:lvl7pPr marL="3289686" indent="0">
              <a:buNone/>
              <a:defRPr sz="1900" b="1"/>
            </a:lvl7pPr>
            <a:lvl8pPr marL="3837969" indent="0">
              <a:buNone/>
              <a:defRPr sz="1900" b="1"/>
            </a:lvl8pPr>
            <a:lvl9pPr marL="4386249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8489" y="2226733"/>
            <a:ext cx="5377097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82077" y="1571714"/>
            <a:ext cx="5379210" cy="655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282" indent="0">
              <a:buNone/>
              <a:defRPr sz="2400" b="1"/>
            </a:lvl2pPr>
            <a:lvl3pPr marL="1096562" indent="0">
              <a:buNone/>
              <a:defRPr sz="2200" b="1"/>
            </a:lvl3pPr>
            <a:lvl4pPr marL="1644844" indent="0">
              <a:buNone/>
              <a:defRPr sz="1900" b="1"/>
            </a:lvl4pPr>
            <a:lvl5pPr marL="2193125" indent="0">
              <a:buNone/>
              <a:defRPr sz="1900" b="1"/>
            </a:lvl5pPr>
            <a:lvl6pPr marL="2741406" indent="0">
              <a:buNone/>
              <a:defRPr sz="1900" b="1"/>
            </a:lvl6pPr>
            <a:lvl7pPr marL="3289686" indent="0">
              <a:buNone/>
              <a:defRPr sz="1900" b="1"/>
            </a:lvl7pPr>
            <a:lvl8pPr marL="3837969" indent="0">
              <a:buNone/>
              <a:defRPr sz="1900" b="1"/>
            </a:lvl8pPr>
            <a:lvl9pPr marL="4386249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82077" y="2226733"/>
            <a:ext cx="5379210" cy="404549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79560"/>
            <a:ext cx="4003772" cy="1189756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58044" y="279564"/>
            <a:ext cx="6803242" cy="5992667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489" y="1469317"/>
            <a:ext cx="4003772" cy="4802910"/>
          </a:xfrm>
        </p:spPr>
        <p:txBody>
          <a:bodyPr/>
          <a:lstStyle>
            <a:lvl1pPr marL="0" indent="0">
              <a:buNone/>
              <a:defRPr sz="1700"/>
            </a:lvl1pPr>
            <a:lvl2pPr marL="548282" indent="0">
              <a:buNone/>
              <a:defRPr sz="1400"/>
            </a:lvl2pPr>
            <a:lvl3pPr marL="1096562" indent="0">
              <a:buNone/>
              <a:defRPr sz="1200"/>
            </a:lvl3pPr>
            <a:lvl4pPr marL="1644844" indent="0">
              <a:buNone/>
              <a:defRPr sz="1100"/>
            </a:lvl4pPr>
            <a:lvl5pPr marL="2193125" indent="0">
              <a:buNone/>
              <a:defRPr sz="1100"/>
            </a:lvl5pPr>
            <a:lvl6pPr marL="2741406" indent="0">
              <a:buNone/>
              <a:defRPr sz="1100"/>
            </a:lvl6pPr>
            <a:lvl7pPr marL="3289686" indent="0">
              <a:buNone/>
              <a:defRPr sz="1100"/>
            </a:lvl7pPr>
            <a:lvl8pPr marL="3837969" indent="0">
              <a:buNone/>
              <a:defRPr sz="1100"/>
            </a:lvl8pPr>
            <a:lvl9pPr marL="4386249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5361" y="4915062"/>
            <a:ext cx="7301865" cy="5802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5361" y="627385"/>
            <a:ext cx="7301865" cy="4212908"/>
          </a:xfrm>
        </p:spPr>
        <p:txBody>
          <a:bodyPr/>
          <a:lstStyle>
            <a:lvl1pPr marL="0" indent="0">
              <a:buNone/>
              <a:defRPr sz="3800"/>
            </a:lvl1pPr>
            <a:lvl2pPr marL="548282" indent="0">
              <a:buNone/>
              <a:defRPr sz="3400"/>
            </a:lvl2pPr>
            <a:lvl3pPr marL="1096562" indent="0">
              <a:buNone/>
              <a:defRPr sz="2900"/>
            </a:lvl3pPr>
            <a:lvl4pPr marL="1644844" indent="0">
              <a:buNone/>
              <a:defRPr sz="2400"/>
            </a:lvl4pPr>
            <a:lvl5pPr marL="2193125" indent="0">
              <a:buNone/>
              <a:defRPr sz="2400"/>
            </a:lvl5pPr>
            <a:lvl6pPr marL="2741406" indent="0">
              <a:buNone/>
              <a:defRPr sz="2400"/>
            </a:lvl6pPr>
            <a:lvl7pPr marL="3289686" indent="0">
              <a:buNone/>
              <a:defRPr sz="2400"/>
            </a:lvl7pPr>
            <a:lvl8pPr marL="3837969" indent="0">
              <a:buNone/>
              <a:defRPr sz="2400"/>
            </a:lvl8pPr>
            <a:lvl9pPr marL="4386249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5361" y="5495310"/>
            <a:ext cx="7301865" cy="824052"/>
          </a:xfrm>
        </p:spPr>
        <p:txBody>
          <a:bodyPr/>
          <a:lstStyle>
            <a:lvl1pPr marL="0" indent="0">
              <a:buNone/>
              <a:defRPr sz="1700"/>
            </a:lvl1pPr>
            <a:lvl2pPr marL="548282" indent="0">
              <a:buNone/>
              <a:defRPr sz="1400"/>
            </a:lvl2pPr>
            <a:lvl3pPr marL="1096562" indent="0">
              <a:buNone/>
              <a:defRPr sz="1200"/>
            </a:lvl3pPr>
            <a:lvl4pPr marL="1644844" indent="0">
              <a:buNone/>
              <a:defRPr sz="1100"/>
            </a:lvl4pPr>
            <a:lvl5pPr marL="2193125" indent="0">
              <a:buNone/>
              <a:defRPr sz="1100"/>
            </a:lvl5pPr>
            <a:lvl6pPr marL="2741406" indent="0">
              <a:buNone/>
              <a:defRPr sz="1100"/>
            </a:lvl6pPr>
            <a:lvl7pPr marL="3289686" indent="0">
              <a:buNone/>
              <a:defRPr sz="1100"/>
            </a:lvl7pPr>
            <a:lvl8pPr marL="3837969" indent="0">
              <a:buNone/>
              <a:defRPr sz="1100"/>
            </a:lvl8pPr>
            <a:lvl9pPr marL="4386249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89" y="281186"/>
            <a:ext cx="10952798" cy="1170252"/>
          </a:xfrm>
          <a:prstGeom prst="rect">
            <a:avLst/>
          </a:prstGeom>
        </p:spPr>
        <p:txBody>
          <a:bodyPr vert="horz" lIns="109657" tIns="54828" rIns="109657" bIns="54828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89" y="1638357"/>
            <a:ext cx="10952798" cy="4633874"/>
          </a:xfrm>
          <a:prstGeom prst="rect">
            <a:avLst/>
          </a:prstGeom>
        </p:spPr>
        <p:txBody>
          <a:bodyPr vert="horz" lIns="109657" tIns="54828" rIns="109657" bIns="5482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8489" y="6507906"/>
            <a:ext cx="2839614" cy="373831"/>
          </a:xfrm>
          <a:prstGeom prst="rect">
            <a:avLst/>
          </a:prstGeom>
        </p:spPr>
        <p:txBody>
          <a:bodyPr vert="horz" lIns="109657" tIns="54828" rIns="109657" bIns="54828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58007" y="6507906"/>
            <a:ext cx="3853762" cy="373831"/>
          </a:xfrm>
          <a:prstGeom prst="rect">
            <a:avLst/>
          </a:prstGeom>
        </p:spPr>
        <p:txBody>
          <a:bodyPr vert="horz" lIns="109657" tIns="54828" rIns="109657" bIns="54828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21672" y="6507906"/>
            <a:ext cx="2839614" cy="373831"/>
          </a:xfrm>
          <a:prstGeom prst="rect">
            <a:avLst/>
          </a:prstGeom>
        </p:spPr>
        <p:txBody>
          <a:bodyPr vert="horz" lIns="109657" tIns="54828" rIns="109657" bIns="54828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1096562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211" indent="-411211" algn="l" defTabSz="109656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0956" indent="-342676" algn="l" defTabSz="1096562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0703" indent="-274142" algn="l" defTabSz="109656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18983" indent="-274142" algn="l" defTabSz="109656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7264" indent="-274142" algn="l" defTabSz="109656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5545" indent="-274142" algn="l" defTabSz="109656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3828" indent="-274142" algn="l" defTabSz="109656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2108" indent="-274142" algn="l" defTabSz="109656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0389" indent="-274142" algn="l" defTabSz="109656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282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6562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844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3125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1406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89686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7969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6249" algn="l" defTabSz="109656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/>
            </a:extLst>
          </p:cNvPr>
          <p:cNvSpPr/>
          <p:nvPr/>
        </p:nvSpPr>
        <p:spPr>
          <a:xfrm>
            <a:off x="17431" y="63392"/>
            <a:ext cx="12152345" cy="220885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400"/>
          </a:p>
        </p:txBody>
      </p:sp>
      <p:sp>
        <p:nvSpPr>
          <p:cNvPr id="15" name="object 4">
            <a:extLst>
              <a:ext uri="{FF2B5EF4-FFF2-40B4-BE49-F238E27FC236}"/>
            </a:extLst>
          </p:cNvPr>
          <p:cNvSpPr txBox="1"/>
          <p:nvPr/>
        </p:nvSpPr>
        <p:spPr>
          <a:xfrm>
            <a:off x="1614718" y="2010559"/>
            <a:ext cx="7041941" cy="6195601"/>
          </a:xfrm>
          <a:prstGeom prst="rect">
            <a:avLst/>
          </a:prstGeom>
        </p:spPr>
        <p:txBody>
          <a:bodyPr wrap="square" lIns="0" tIns="29522" rIns="0" bIns="0">
            <a:spAutoFit/>
          </a:bodyPr>
          <a:lstStyle/>
          <a:p>
            <a:pPr marL="38915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5">
              <a:spcBef>
                <a:spcPts val="233"/>
              </a:spcBef>
              <a:defRPr/>
            </a:pPr>
            <a:r>
              <a:rPr lang="uz-Cyrl-UZ" sz="5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Тема:</a:t>
            </a:r>
          </a:p>
          <a:p>
            <a:pPr marL="38915">
              <a:spcBef>
                <a:spcPts val="233"/>
              </a:spcBef>
              <a:defRPr/>
            </a:pPr>
            <a:r>
              <a:rPr lang="ru-RU" sz="6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Строение </a:t>
            </a:r>
            <a:r>
              <a:rPr lang="ru-RU" sz="6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атомов </a:t>
            </a:r>
            <a:r>
              <a:rPr lang="ru-RU" sz="6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эле</a:t>
            </a:r>
            <a:r>
              <a:rPr lang="ru-RU" sz="6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ментов малых периодов</a:t>
            </a:r>
            <a:r>
              <a:rPr lang="ru-RU" sz="6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60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uz-Cyrl-UZ" sz="4000" b="1" dirty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15" algn="ctr">
              <a:lnSpc>
                <a:spcPts val="4132"/>
              </a:lnSpc>
              <a:spcBef>
                <a:spcPts val="233"/>
              </a:spcBef>
              <a:defRPr/>
            </a:pPr>
            <a:endParaRPr lang="ru-RU" altLang="ru-RU" sz="40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436" algn="ctr">
              <a:lnSpc>
                <a:spcPts val="4290"/>
              </a:lnSpc>
              <a:spcBef>
                <a:spcPts val="2599"/>
              </a:spcBef>
              <a:defRPr/>
            </a:pPr>
            <a:endParaRPr lang="uz-Cyrl-UZ" sz="4000" dirty="0">
              <a:solidFill>
                <a:srgbClr val="37343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5">
            <a:extLst>
              <a:ext uri="{FF2B5EF4-FFF2-40B4-BE49-F238E27FC236}"/>
            </a:extLst>
          </p:cNvPr>
          <p:cNvSpPr/>
          <p:nvPr/>
        </p:nvSpPr>
        <p:spPr>
          <a:xfrm>
            <a:off x="702422" y="3127174"/>
            <a:ext cx="725751" cy="204569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400"/>
          </a:p>
        </p:txBody>
      </p:sp>
      <p:sp>
        <p:nvSpPr>
          <p:cNvPr id="25" name="object 2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1847653" y="487606"/>
            <a:ext cx="4957316" cy="1262319"/>
          </a:xfrm>
          <a:prstGeom prst="rect">
            <a:avLst/>
          </a:prstGeom>
        </p:spPr>
        <p:txBody>
          <a:bodyPr wrap="square"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0" defTabSz="1935282">
              <a:spcBef>
                <a:spcPts val="241"/>
              </a:spcBef>
              <a:defRPr/>
            </a:pPr>
            <a:r>
              <a:rPr lang="uz-Cyrl-UZ" sz="8000" kern="0" spc="22" dirty="0" smtClean="0">
                <a:solidFill>
                  <a:sysClr val="window" lastClr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Химия </a:t>
            </a:r>
            <a:endParaRPr lang="uz-Cyrl-UZ" sz="8000" kern="0" spc="22" dirty="0">
              <a:solidFill>
                <a:sysClr val="window" lastClr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11">
            <a:extLst>
              <a:ext uri="{FF2B5EF4-FFF2-40B4-BE49-F238E27FC236}"/>
            </a:extLst>
          </p:cNvPr>
          <p:cNvSpPr/>
          <p:nvPr/>
        </p:nvSpPr>
        <p:spPr>
          <a:xfrm>
            <a:off x="1041087" y="598131"/>
            <a:ext cx="240860" cy="508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>
              <a:ext uri="{FF2B5EF4-FFF2-40B4-BE49-F238E27FC236}"/>
            </a:extLst>
          </p:cNvPr>
          <p:cNvSpPr/>
          <p:nvPr/>
        </p:nvSpPr>
        <p:spPr>
          <a:xfrm>
            <a:off x="1163101" y="918327"/>
            <a:ext cx="451613" cy="616007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>
              <a:ext uri="{FF2B5EF4-FFF2-40B4-BE49-F238E27FC236}"/>
            </a:extLst>
          </p:cNvPr>
          <p:cNvSpPr/>
          <p:nvPr/>
        </p:nvSpPr>
        <p:spPr>
          <a:xfrm>
            <a:off x="1218563" y="1285653"/>
            <a:ext cx="339106" cy="1934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/>
            </a:extLst>
          </p:cNvPr>
          <p:cNvSpPr/>
          <p:nvPr/>
        </p:nvSpPr>
        <p:spPr>
          <a:xfrm>
            <a:off x="700400" y="918323"/>
            <a:ext cx="473797" cy="617633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/>
            </a:extLst>
          </p:cNvPr>
          <p:cNvSpPr/>
          <p:nvPr/>
        </p:nvSpPr>
        <p:spPr>
          <a:xfrm>
            <a:off x="754274" y="1207639"/>
            <a:ext cx="364458" cy="2714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282">
              <a:defRPr/>
            </a:pPr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23029" y="493598"/>
            <a:ext cx="1274142" cy="13067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8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391865" y="538864"/>
            <a:ext cx="365764" cy="772988"/>
          </a:xfrm>
          <a:prstGeom prst="rect">
            <a:avLst/>
          </a:prstGeom>
        </p:spPr>
        <p:txBody>
          <a:bodyPr vert="horz" wrap="square" lIns="0" tIns="33992" rIns="0" bIns="0" rtlCol="0">
            <a:spAutoFit/>
          </a:bodyPr>
          <a:lstStyle/>
          <a:p>
            <a:pPr>
              <a:spcBef>
                <a:spcPts val="267"/>
              </a:spcBef>
            </a:pPr>
            <a:r>
              <a:rPr lang="en-US" sz="4800" b="1" spc="22" dirty="0" smtClean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9923029" y="1253584"/>
            <a:ext cx="1274142" cy="456972"/>
          </a:xfrm>
          <a:prstGeom prst="rect">
            <a:avLst/>
          </a:prstGeom>
        </p:spPr>
        <p:txBody>
          <a:bodyPr vert="horz" wrap="square" lIns="0" tIns="25833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ru-RU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800" b="1" dirty="0">
              <a:latin typeface="Arial"/>
              <a:cs typeface="Arial"/>
            </a:endParaRPr>
          </a:p>
        </p:txBody>
      </p:sp>
      <p:pic>
        <p:nvPicPr>
          <p:cNvPr id="17" name="Picture 33" descr="wpermo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497887" y="3082128"/>
            <a:ext cx="3671888" cy="279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41747" y="4725201"/>
            <a:ext cx="3507002" cy="1997687"/>
          </a:xfrm>
          <a:prstGeom prst="rect">
            <a:avLst/>
          </a:prstGeom>
          <a:noFill/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85231" y="1367616"/>
            <a:ext cx="11657572" cy="1495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indent="687304" algn="just" defTabSz="1096640" fontAlgn="base">
              <a:spcBef>
                <a:spcPct val="0"/>
              </a:spcBef>
              <a:spcAft>
                <a:spcPct val="0"/>
              </a:spcAft>
              <a:tabLst>
                <a:tab pos="388393" algn="l"/>
                <a:tab pos="1233720" algn="l"/>
                <a:tab pos="1507880" algn="l"/>
                <a:tab pos="1644960" algn="l"/>
                <a:tab pos="1919120" algn="l"/>
                <a:tab pos="2467440" algn="l"/>
                <a:tab pos="2741600" algn="l"/>
                <a:tab pos="3701160" algn="l"/>
                <a:tab pos="3975320" algn="l"/>
              </a:tabLst>
            </a:pPr>
            <a:r>
              <a:rPr lang="ru-RU" sz="3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Пространство вокруг ядра, в котором вероятность нахождения электрона достаточно велика, называют </a:t>
            </a:r>
            <a:r>
              <a:rPr lang="ru-RU" sz="3000" i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орбиталью</a:t>
            </a:r>
            <a:r>
              <a:rPr lang="ru-RU" sz="30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или</a:t>
            </a:r>
            <a:r>
              <a:rPr lang="ru-RU" sz="30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0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0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электронным </a:t>
            </a:r>
            <a:r>
              <a:rPr lang="ru-RU" sz="30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облаком.</a:t>
            </a:r>
            <a:endParaRPr lang="ru-RU" sz="3000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98409" y="2939252"/>
            <a:ext cx="11504236" cy="201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indent="432183" algn="just" defTabSz="1096640" fontAlgn="base">
              <a:spcBef>
                <a:spcPct val="0"/>
              </a:spcBef>
              <a:spcAft>
                <a:spcPct val="0"/>
              </a:spcAft>
              <a:tabLst>
                <a:tab pos="970983" algn="l"/>
              </a:tabLst>
            </a:pPr>
            <a:r>
              <a:rPr lang="en-US" sz="3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E</a:t>
            </a:r>
            <a:r>
              <a:rPr lang="ru-RU" sz="30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сли</a:t>
            </a:r>
            <a:r>
              <a:rPr lang="ru-RU" sz="30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1 = 0 </a:t>
            </a:r>
            <a:r>
              <a:rPr lang="ru-RU" sz="3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3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lang="ru-RU" sz="3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lang="ru-RU" sz="30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орбиталь</a:t>
            </a:r>
            <a:r>
              <a:rPr lang="ru-RU" sz="3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), то электронное облако имеет форму </a:t>
            </a:r>
            <a:r>
              <a:rPr lang="ru-RU" sz="30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сферы</a:t>
            </a:r>
            <a:r>
              <a:rPr lang="ru-RU" sz="3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(сферическую симметрию) и не обладает направленностью в пространстве (изотропно).</a:t>
            </a:r>
            <a:endParaRPr lang="ru-RU" sz="3000" dirty="0" smtClean="0">
              <a:latin typeface="Arial" pitchFamily="34" charset="0"/>
              <a:cs typeface="Arial" pitchFamily="34" charset="0"/>
            </a:endParaRPr>
          </a:p>
          <a:p>
            <a:pPr indent="687304" defTabSz="109664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6970" y="1168532"/>
            <a:ext cx="11657615" cy="2496003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pPr indent="323661" algn="just"/>
            <a:r>
              <a:rPr lang="en-US" sz="3000" i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3000" i="1" dirty="0" smtClean="0">
                <a:latin typeface="Arial" pitchFamily="34" charset="0"/>
                <a:cs typeface="Arial" pitchFamily="34" charset="0"/>
              </a:rPr>
              <a:t>При </a:t>
            </a:r>
            <a:r>
              <a:rPr lang="en-US" sz="3000" i="1" dirty="0" smtClean="0">
                <a:latin typeface="Arial" pitchFamily="34" charset="0"/>
                <a:cs typeface="Arial" pitchFamily="34" charset="0"/>
              </a:rPr>
              <a:t>l</a:t>
            </a:r>
            <a:r>
              <a:rPr lang="ru-RU" sz="3000" i="1" dirty="0" smtClean="0">
                <a:latin typeface="Arial" pitchFamily="34" charset="0"/>
                <a:cs typeface="Arial" pitchFamily="34" charset="0"/>
              </a:rPr>
              <a:t>=1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3000" i="1" dirty="0" err="1" smtClean="0">
                <a:latin typeface="Arial" pitchFamily="34" charset="0"/>
                <a:cs typeface="Arial" pitchFamily="34" charset="0"/>
              </a:rPr>
              <a:t>р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-орбиталь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) электронное облако имеет форму</a:t>
            </a:r>
            <a:r>
              <a:rPr lang="ru-RU" sz="3000" i="1" dirty="0" smtClean="0">
                <a:latin typeface="Arial" pitchFamily="34" charset="0"/>
                <a:cs typeface="Arial" pitchFamily="34" charset="0"/>
              </a:rPr>
              <a:t> гантели,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т.е. форму тела вращения, полученного из «восьмерки», оно уже не обладает сферической симметрией, а, значит, электронная плотность неодинакова по направлениям (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анизотропна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).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1008" y="3582194"/>
            <a:ext cx="8647732" cy="2633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27301" y="3010690"/>
            <a:ext cx="6072230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6971" y="1439054"/>
            <a:ext cx="1172852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Формы 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электронных облаков </a:t>
            </a:r>
            <a:r>
              <a:rPr kumimoji="0" lang="en-US" sz="3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ru-RU" sz="3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-,</a:t>
            </a:r>
            <a:r>
              <a:rPr kumimoji="0" lang="en-US" sz="3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kumimoji="0" lang="ru-RU" sz="3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электронов 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намного сложнее. </a:t>
            </a:r>
            <a:endParaRPr kumimoji="0" lang="ru-RU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55797" y="1296178"/>
            <a:ext cx="7922488" cy="66473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096640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Электронные конфигурации атомов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30617" y="2024185"/>
            <a:ext cx="11219090" cy="10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indent="687304" algn="just" defTabSz="1096640" fontAlgn="base">
              <a:spcBef>
                <a:spcPct val="0"/>
              </a:spcBef>
              <a:spcAft>
                <a:spcPct val="0"/>
              </a:spcAft>
            </a:pPr>
            <a:r>
              <a:rPr lang="ru-RU" sz="29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Распределение электронов по уровням и подуровням подчиняется определенным закономерностям.</a:t>
            </a:r>
            <a:endParaRPr lang="ru-RU" sz="29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0772" y="2901880"/>
            <a:ext cx="11522031" cy="3234667"/>
          </a:xfrm>
          <a:prstGeom prst="rect">
            <a:avLst/>
          </a:prstGeom>
        </p:spPr>
        <p:txBody>
          <a:bodyPr wrap="square" lIns="109664" tIns="54832" rIns="109664" bIns="54832">
            <a:spAutoFit/>
          </a:bodyPr>
          <a:lstStyle/>
          <a:p>
            <a:pPr indent="327469" algn="just" defTabSz="1079506" eaLnBrk="0" fontAlgn="base" hangingPunct="0">
              <a:spcBef>
                <a:spcPct val="0"/>
              </a:spcBef>
              <a:spcAft>
                <a:spcPct val="0"/>
              </a:spcAft>
              <a:tabLst>
                <a:tab pos="654938" algn="l"/>
              </a:tabLst>
            </a:pPr>
            <a:r>
              <a:rPr lang="ru-RU" sz="29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1. Принцип наименьшей энергии. </a:t>
            </a:r>
            <a:r>
              <a:rPr lang="ru-RU" sz="29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Если электрон находится в основном (невозбужденном) состоянии, он располагается в атоме  так, чтобы его энергия была минимальной. Значит, в уровни будут заполняться по возрастанию главного квантового числа.</a:t>
            </a:r>
          </a:p>
          <a:p>
            <a:pPr indent="685400" algn="just" defTabSz="1079506" eaLnBrk="0" fontAlgn="base" hangingPunct="0">
              <a:spcBef>
                <a:spcPct val="0"/>
              </a:spcBef>
              <a:spcAft>
                <a:spcPct val="0"/>
              </a:spcAft>
              <a:tabLst>
                <a:tab pos="755844" algn="l"/>
              </a:tabLst>
            </a:pPr>
            <a:r>
              <a:rPr lang="ru-RU" sz="29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Число электронов на </a:t>
            </a:r>
            <a:r>
              <a:rPr lang="en-US" sz="29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en-US" sz="29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lang="ru-RU" sz="29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ом</a:t>
            </a:r>
            <a:r>
              <a:rPr lang="ru-RU" sz="29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уровне (</a:t>
            </a:r>
            <a:r>
              <a:rPr lang="en-US" sz="2900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en-US" sz="2900" i="1" baseline="-25000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9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lang="ru-RU" sz="29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рассчитывается по формуле:</a:t>
            </a:r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4441813" y="5868210"/>
          <a:ext cx="2732087" cy="635000"/>
        </p:xfrm>
        <a:graphic>
          <a:graphicData uri="http://schemas.openxmlformats.org/presentationml/2006/ole">
            <p:oleObj spid="_x0000_s44034" name="Формула" r:id="rId4" imgW="622080" imgH="2412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9847" y="1581930"/>
            <a:ext cx="115729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226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2.</a:t>
            </a:r>
            <a:r>
              <a:rPr lang="en-US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Правило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Клечковского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Энергия электрона определяется главным квантовым числом </a:t>
            </a:r>
            <a:r>
              <a:rPr lang="en-US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n 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и побочным квантовым числом </a:t>
            </a:r>
            <a:r>
              <a:rPr lang="ru-RU" sz="3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поэтому электрон занимает в основном состоянии уровень не с минимально возможным значением </a:t>
            </a:r>
            <a:r>
              <a:rPr lang="ru-RU" sz="3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а с наименьшим значением суммы (</a:t>
            </a:r>
            <a:r>
              <a:rPr lang="ru-RU" sz="3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+ </a:t>
            </a:r>
            <a:r>
              <a:rPr lang="ru-RU" sz="32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).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2723" y="4296574"/>
            <a:ext cx="1135864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Например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энергия электрона на подуровне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4s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меньше, чем на подуровне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3d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так как в первом случае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n+l=4+0=4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а во втором </a:t>
            </a:r>
            <a:r>
              <a:rPr lang="ru-RU" sz="3200" i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n+l</a:t>
            </a:r>
            <a:r>
              <a:rPr lang="en-US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=</a:t>
            </a:r>
            <a:r>
              <a:rPr lang="en-US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3+2</a:t>
            </a:r>
            <a:r>
              <a:rPr lang="en-US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=</a:t>
            </a:r>
            <a:r>
              <a:rPr lang="en-US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поэтому сначала заполняется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4s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а потом </a:t>
            </a:r>
            <a:r>
              <a:rPr lang="ru-RU" sz="3200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3d</a:t>
            </a:r>
            <a:r>
              <a:rPr lang="ru-RU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подуровень.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199" y="1600202"/>
            <a:ext cx="11342727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1s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2s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2p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3s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3p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4s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3d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4p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5s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4d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5p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6s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5d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4f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</a:t>
            </a:r>
            <a:r>
              <a:rPr lang="ru-RU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6p  7s</a:t>
            </a:r>
            <a:r>
              <a:rPr lang="ru-RU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…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369847" y="3582194"/>
            <a:ext cx="11504321" cy="1403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indent="685400" algn="just" defTabSz="109664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3.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Правило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Гунда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Хунда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). </a:t>
            </a:r>
            <a:r>
              <a:rPr lang="ru-RU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При данном значении </a:t>
            </a:r>
            <a:r>
              <a:rPr lang="ru-RU" sz="28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lang="ru-RU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(т. е. в пределах определенного подуровня) электроны располагаются таким образам, чтобы суммарный спин был максимальным.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56127" y="5296706"/>
            <a:ext cx="2486015" cy="1316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98409" y="1581930"/>
            <a:ext cx="11599398" cy="1541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indent="685400" algn="just" defTabSz="1096640" fontAlgn="base">
              <a:spcBef>
                <a:spcPct val="0"/>
              </a:spcBef>
              <a:spcAft>
                <a:spcPct val="0"/>
              </a:spcAft>
            </a:pPr>
            <a:r>
              <a:rPr lang="ru-RU" sz="3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4. П</a:t>
            </a:r>
            <a:r>
              <a:rPr lang="ru-RU" sz="31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ринцип Паули</a:t>
            </a:r>
            <a:r>
              <a:rPr lang="ru-RU" sz="3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 В атоме не может быть двух электронов, у которых все четыре квантовых числа были бы одинаковы.</a:t>
            </a:r>
            <a:endParaRPr lang="ru-RU" sz="31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26971" y="3688573"/>
            <a:ext cx="11715832" cy="1541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indent="685400" algn="just" defTabSz="1096640" fontAlgn="base">
              <a:spcBef>
                <a:spcPct val="0"/>
              </a:spcBef>
              <a:spcAft>
                <a:spcPct val="0"/>
              </a:spcAft>
            </a:pPr>
            <a:r>
              <a:rPr lang="ru-RU" sz="3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Каждая </a:t>
            </a:r>
            <a:r>
              <a:rPr lang="ru-RU" sz="31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орбиталь</a:t>
            </a:r>
            <a:r>
              <a:rPr lang="ru-RU" sz="3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вмещает только два электрона с противоположными (</a:t>
            </a:r>
            <a:r>
              <a:rPr lang="ru-RU" sz="31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антипараллельными</a:t>
            </a:r>
            <a:r>
              <a:rPr lang="ru-RU" sz="3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) спинами. </a:t>
            </a:r>
          </a:p>
          <a:p>
            <a:pPr indent="685400" algn="just" defTabSz="109664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1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7631" y="5511020"/>
            <a:ext cx="1140924" cy="765988"/>
          </a:xfrm>
          <a:prstGeom prst="rect">
            <a:avLst/>
          </a:prstGeom>
          <a:noFill/>
        </p:spPr>
      </p:pic>
      <p:sp>
        <p:nvSpPr>
          <p:cNvPr id="11" name="Стрелка вниз 10"/>
          <p:cNvSpPr/>
          <p:nvPr/>
        </p:nvSpPr>
        <p:spPr>
          <a:xfrm>
            <a:off x="5727697" y="2867814"/>
            <a:ext cx="285231" cy="8776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664" tIns="54832" rIns="109664" bIns="54832" rtlCol="0" anchor="ctr"/>
          <a:lstStyle/>
          <a:p>
            <a:pPr algn="ctr"/>
            <a:endParaRPr lang="ru-RU" sz="3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226971" y="1081864"/>
            <a:ext cx="11715832" cy="5715040"/>
          </a:xfrm>
          <a:prstGeom prst="rect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441285" y="5511020"/>
            <a:ext cx="10952798" cy="1170252"/>
          </a:xfrm>
        </p:spPr>
        <p:txBody>
          <a:bodyPr/>
          <a:lstStyle/>
          <a:p>
            <a:pPr eaLnBrk="1" hangingPunct="1"/>
            <a:r>
              <a:rPr lang="ru-RU" sz="3400" b="1" dirty="0" smtClean="0"/>
              <a:t>Электронная формула атома и ее графическое изображение у элементов первого периода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912733" y="2106455"/>
            <a:ext cx="811318" cy="10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800" b="1" dirty="0">
                <a:solidFill>
                  <a:srgbClr val="006600"/>
                </a:solidFill>
              </a:rPr>
              <a:t>Н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433955" y="1950420"/>
            <a:ext cx="1419807" cy="1092235"/>
            <a:chOff x="1152" y="1200"/>
            <a:chExt cx="672" cy="672"/>
          </a:xfrm>
        </p:grpSpPr>
        <p:sp>
          <p:nvSpPr>
            <p:cNvPr id="12309" name="Oval 7"/>
            <p:cNvSpPr>
              <a:spLocks noChangeArrowheads="1"/>
            </p:cNvSpPr>
            <p:nvPr/>
          </p:nvSpPr>
          <p:spPr bwMode="auto">
            <a:xfrm>
              <a:off x="1152" y="1200"/>
              <a:ext cx="672" cy="672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rgbClr val="CCEC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>
                <a:solidFill>
                  <a:srgbClr val="CCECFF"/>
                </a:solidFill>
              </a:endParaRPr>
            </a:p>
          </p:txBody>
        </p:sp>
        <p:sp>
          <p:nvSpPr>
            <p:cNvPr id="12310" name="Oval 6"/>
            <p:cNvSpPr>
              <a:spLocks noChangeArrowheads="1"/>
            </p:cNvSpPr>
            <p:nvPr/>
          </p:nvSpPr>
          <p:spPr bwMode="auto">
            <a:xfrm>
              <a:off x="1440" y="1488"/>
              <a:ext cx="96" cy="9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462251" y="2184471"/>
            <a:ext cx="1926881" cy="10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800" b="1" dirty="0"/>
              <a:t>1</a:t>
            </a:r>
            <a:r>
              <a:rPr lang="en-US" sz="5800" b="1" dirty="0"/>
              <a:t>S</a:t>
            </a:r>
            <a:r>
              <a:rPr lang="ru-RU" sz="5800" b="1" baseline="30000" dirty="0"/>
              <a:t>1</a:t>
            </a:r>
            <a:endParaRPr lang="ru-RU" sz="5800" b="1" dirty="0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V="1">
            <a:off x="4360836" y="2886622"/>
            <a:ext cx="405659" cy="46810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3650933" y="3276706"/>
            <a:ext cx="1825466" cy="787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/>
              <a:t>Номер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уровня</a:t>
            </a:r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 flipV="1">
            <a:off x="5374984" y="2886622"/>
            <a:ext cx="304244" cy="46810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5374984" y="3354723"/>
            <a:ext cx="1724051" cy="787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/>
              <a:t>Форма </a:t>
            </a:r>
            <a:r>
              <a:rPr lang="ru-RU" b="1" dirty="0" err="1">
                <a:latin typeface="Arial" pitchFamily="34" charset="0"/>
                <a:cs typeface="Arial" pitchFamily="34" charset="0"/>
              </a:rPr>
              <a:t>орбитали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5882058" y="2418521"/>
            <a:ext cx="1115563" cy="7801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7099035" y="2106454"/>
            <a:ext cx="2636785" cy="1126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/>
              <a:t>Количество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электронов</a:t>
            </a:r>
            <a:r>
              <a:rPr lang="ru-RU" b="1" dirty="0"/>
              <a:t> на </a:t>
            </a:r>
            <a:r>
              <a:rPr lang="ru-RU" b="1" dirty="0" err="1"/>
              <a:t>орбитали</a:t>
            </a:r>
            <a:endParaRPr lang="ru-RU" b="1" dirty="0"/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709904" y="2106455"/>
            <a:ext cx="1318392" cy="10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800" b="1" dirty="0">
                <a:solidFill>
                  <a:srgbClr val="006600"/>
                </a:solidFill>
              </a:rPr>
              <a:t>Не</a:t>
            </a:r>
          </a:p>
        </p:txBody>
      </p:sp>
      <p:sp>
        <p:nvSpPr>
          <p:cNvPr id="4113" name="Oval 17"/>
          <p:cNvSpPr>
            <a:spLocks noChangeArrowheads="1"/>
          </p:cNvSpPr>
          <p:nvPr/>
        </p:nvSpPr>
        <p:spPr bwMode="auto">
          <a:xfrm>
            <a:off x="3650932" y="2184471"/>
            <a:ext cx="101415" cy="7801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4114" name="Oval 18"/>
          <p:cNvSpPr>
            <a:spLocks noChangeArrowheads="1"/>
          </p:cNvSpPr>
          <p:nvPr/>
        </p:nvSpPr>
        <p:spPr bwMode="auto">
          <a:xfrm>
            <a:off x="3752347" y="2418521"/>
            <a:ext cx="101415" cy="7801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4462251" y="2184471"/>
            <a:ext cx="1926881" cy="10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800" b="1" dirty="0"/>
              <a:t>1</a:t>
            </a:r>
            <a:r>
              <a:rPr lang="en-US" sz="5800" b="1" dirty="0"/>
              <a:t>S</a:t>
            </a:r>
            <a:r>
              <a:rPr lang="ru-RU" sz="5800" b="1" baseline="30000" dirty="0"/>
              <a:t>2</a:t>
            </a:r>
            <a:endParaRPr lang="ru-RU" sz="5800" b="1" dirty="0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8316013" y="4290925"/>
            <a:ext cx="1318392" cy="85818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4117" name="Line 21"/>
          <p:cNvSpPr>
            <a:spLocks noChangeShapeType="1"/>
          </p:cNvSpPr>
          <p:nvPr/>
        </p:nvSpPr>
        <p:spPr bwMode="auto">
          <a:xfrm flipV="1">
            <a:off x="8721672" y="4446958"/>
            <a:ext cx="0" cy="4681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118" name="Line 22"/>
          <p:cNvSpPr>
            <a:spLocks noChangeShapeType="1"/>
          </p:cNvSpPr>
          <p:nvPr/>
        </p:nvSpPr>
        <p:spPr bwMode="auto">
          <a:xfrm>
            <a:off x="9228746" y="4446958"/>
            <a:ext cx="0" cy="4681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 flipV="1">
            <a:off x="7099035" y="4837043"/>
            <a:ext cx="1115563" cy="234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5374984" y="4915060"/>
            <a:ext cx="1724051" cy="449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err="1">
                <a:latin typeface="Arial" pitchFamily="34" charset="0"/>
                <a:cs typeface="Arial" pitchFamily="34" charset="0"/>
              </a:rPr>
              <a:t>орбиталь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object 2"/>
          <p:cNvSpPr>
            <a:spLocks/>
          </p:cNvSpPr>
          <p:nvPr/>
        </p:nvSpPr>
        <p:spPr bwMode="auto">
          <a:xfrm>
            <a:off x="0" y="0"/>
            <a:ext cx="12169775" cy="938988"/>
          </a:xfrm>
          <a:custGeom>
            <a:avLst/>
            <a:gdLst>
              <a:gd name="T0" fmla="*/ 0 w 5650865"/>
              <a:gd name="T1" fmla="*/ 0 h 429259"/>
              <a:gd name="T2" fmla="*/ 5650865 w 5650865"/>
              <a:gd name="T3" fmla="*/ 429259 h 429259"/>
            </a:gdLst>
            <a:ahLst/>
            <a:cxnLst/>
            <a:rect l="T0" t="T1" r="T2" b="T3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150000"/>
              </a:lnSpc>
            </a:pPr>
            <a:endParaRPr lang="uz-Cyrl-UZ" altLang="ru-RU" sz="3600" b="1" dirty="0">
              <a:solidFill>
                <a:schemeClr val="bg1"/>
              </a:solidFill>
            </a:endParaRPr>
          </a:p>
        </p:txBody>
      </p:sp>
      <p:sp>
        <p:nvSpPr>
          <p:cNvPr id="25" name="Заголовок 6"/>
          <p:cNvSpPr txBox="1">
            <a:spLocks/>
          </p:cNvSpPr>
          <p:nvPr/>
        </p:nvSpPr>
        <p:spPr>
          <a:xfrm>
            <a:off x="584161" y="0"/>
            <a:ext cx="10952798" cy="1170252"/>
          </a:xfrm>
          <a:prstGeom prst="rect">
            <a:avLst/>
          </a:prstGeom>
        </p:spPr>
        <p:txBody>
          <a:bodyPr vert="horz" lIns="109657" tIns="54828" rIns="109657" bIns="54828" rtlCol="0" anchor="ctr">
            <a:normAutofit fontScale="90000"/>
          </a:bodyPr>
          <a:lstStyle/>
          <a:p>
            <a:pPr marL="0" marR="0" lvl="0" indent="0" algn="ctr" defTabSz="109656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СТРОЕНИЕ ЭЛЕМЕНТОВ МАЛЫХ ПЕРИОДОВ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60"/>
                            </p:stCondLst>
                            <p:childTnLst>
                              <p:par>
                                <p:cTn id="2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60"/>
                            </p:stCondLst>
                            <p:childTnLst>
                              <p:par>
                                <p:cTn id="2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140"/>
                            </p:stCondLst>
                            <p:childTnLst>
                              <p:par>
                                <p:cTn id="32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4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40"/>
                            </p:stCondLst>
                            <p:childTnLst>
                              <p:par>
                                <p:cTn id="3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200"/>
                            </p:stCondLst>
                            <p:childTnLst>
                              <p:par>
                                <p:cTn id="4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200"/>
                            </p:stCondLst>
                            <p:childTnLst>
                              <p:par>
                                <p:cTn id="4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44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440"/>
                            </p:stCondLst>
                            <p:childTnLst>
                              <p:par>
                                <p:cTn id="5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7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940"/>
                            </p:stCondLst>
                            <p:childTnLst>
                              <p:par>
                                <p:cTn id="5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300"/>
                            </p:stCondLst>
                            <p:childTnLst>
                              <p:par>
                                <p:cTn id="65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67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3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0"/>
                            </p:stCondLst>
                            <p:childTnLst>
                              <p:par>
                                <p:cTn id="8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0"/>
                            </p:stCondLst>
                            <p:childTnLst>
                              <p:par>
                                <p:cTn id="91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2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000"/>
                            </p:stCondLst>
                            <p:childTnLst>
                              <p:par>
                                <p:cTn id="9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6" dur="1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1" grpId="1"/>
      <p:bldP spid="4105" grpId="0"/>
      <p:bldP spid="4105" grpId="1"/>
      <p:bldP spid="4106" grpId="0" animBg="1"/>
      <p:bldP spid="4107" grpId="0"/>
      <p:bldP spid="4108" grpId="0" animBg="1"/>
      <p:bldP spid="4109" grpId="0"/>
      <p:bldP spid="4110" grpId="0" animBg="1"/>
      <p:bldP spid="4111" grpId="0"/>
      <p:bldP spid="4112" grpId="0"/>
      <p:bldP spid="4112" grpId="1"/>
      <p:bldP spid="4113" grpId="0" animBg="1"/>
      <p:bldP spid="4114" grpId="0" animBg="1"/>
      <p:bldP spid="4114" grpId="1" animBg="1"/>
      <p:bldP spid="4115" grpId="0"/>
      <p:bldP spid="4115" grpId="1"/>
      <p:bldP spid="4116" grpId="0" animBg="1"/>
      <p:bldP spid="4117" grpId="0" animBg="1"/>
      <p:bldP spid="4118" grpId="0" animBg="1"/>
      <p:bldP spid="4119" grpId="0" animBg="1"/>
      <p:bldP spid="41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98409" y="1367616"/>
            <a:ext cx="11430080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6" name="Oval 12"/>
          <p:cNvSpPr>
            <a:spLocks noChangeArrowheads="1"/>
          </p:cNvSpPr>
          <p:nvPr/>
        </p:nvSpPr>
        <p:spPr bwMode="auto">
          <a:xfrm>
            <a:off x="2535370" y="2496538"/>
            <a:ext cx="3955177" cy="2964639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accent1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6150" name="Oval 6"/>
          <p:cNvSpPr>
            <a:spLocks noChangeArrowheads="1"/>
          </p:cNvSpPr>
          <p:nvPr/>
        </p:nvSpPr>
        <p:spPr bwMode="auto">
          <a:xfrm>
            <a:off x="3752347" y="3432740"/>
            <a:ext cx="1419807" cy="109223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CC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CCECFF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pPr algn="ctr"/>
            <a:endParaRPr lang="ru-RU">
              <a:solidFill>
                <a:srgbClr val="CCECFF"/>
              </a:solidFill>
            </a:endParaRPr>
          </a:p>
        </p:txBody>
      </p:sp>
      <p:sp>
        <p:nvSpPr>
          <p:cNvPr id="6151" name="Oval 7"/>
          <p:cNvSpPr>
            <a:spLocks noChangeArrowheads="1"/>
          </p:cNvSpPr>
          <p:nvPr/>
        </p:nvSpPr>
        <p:spPr bwMode="auto">
          <a:xfrm>
            <a:off x="4360836" y="3900840"/>
            <a:ext cx="202830" cy="156034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6152" name="Oval 8"/>
          <p:cNvSpPr>
            <a:spLocks noChangeArrowheads="1"/>
          </p:cNvSpPr>
          <p:nvPr/>
        </p:nvSpPr>
        <p:spPr bwMode="auto">
          <a:xfrm>
            <a:off x="4867910" y="3666790"/>
            <a:ext cx="202830" cy="156034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4969325" y="3900840"/>
            <a:ext cx="202830" cy="156034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CC00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CC0099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13319" name="Rectangle 4"/>
          <p:cNvSpPr>
            <a:spLocks noGrp="1" noChangeArrowheads="1"/>
          </p:cNvSpPr>
          <p:nvPr>
            <p:ph type="title"/>
          </p:nvPr>
        </p:nvSpPr>
        <p:spPr>
          <a:xfrm>
            <a:off x="727037" y="1081864"/>
            <a:ext cx="10952798" cy="1170252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600" dirty="0" smtClean="0">
                <a:latin typeface="Arial" pitchFamily="34" charset="0"/>
                <a:cs typeface="Arial" pitchFamily="34" charset="0"/>
              </a:rPr>
              <a:t>Элементы второго периода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912733" y="2106454"/>
            <a:ext cx="2129711" cy="121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>
                <a:solidFill>
                  <a:srgbClr val="006600"/>
                </a:solidFill>
              </a:rPr>
              <a:t>Li</a:t>
            </a:r>
            <a:endParaRPr lang="ru-RU" sz="7200" b="1" dirty="0">
              <a:solidFill>
                <a:srgbClr val="006600"/>
              </a:solidFill>
            </a:endParaRPr>
          </a:p>
        </p:txBody>
      </p:sp>
      <p:sp>
        <p:nvSpPr>
          <p:cNvPr id="6157" name="Oval 13"/>
          <p:cNvSpPr>
            <a:spLocks noChangeArrowheads="1"/>
          </p:cNvSpPr>
          <p:nvPr/>
        </p:nvSpPr>
        <p:spPr bwMode="auto">
          <a:xfrm>
            <a:off x="5476399" y="2808605"/>
            <a:ext cx="202830" cy="156034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6600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6186302" y="2028438"/>
            <a:ext cx="3143859" cy="10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800" b="1" dirty="0"/>
              <a:t>1</a:t>
            </a:r>
            <a:r>
              <a:rPr lang="en-US" sz="5800" b="1" dirty="0"/>
              <a:t>S</a:t>
            </a:r>
            <a:r>
              <a:rPr lang="ru-RU" sz="5800" b="1" baseline="30000" dirty="0"/>
              <a:t>2 </a:t>
            </a:r>
            <a:r>
              <a:rPr lang="en-US" sz="5800" b="1" dirty="0"/>
              <a:t>2</a:t>
            </a:r>
            <a:r>
              <a:rPr lang="en-US" sz="5300" b="1" dirty="0"/>
              <a:t>S</a:t>
            </a:r>
            <a:r>
              <a:rPr lang="en-US" sz="5300" b="1" baseline="30000" dirty="0"/>
              <a:t>1</a:t>
            </a:r>
            <a:endParaRPr lang="ru-RU" sz="5300" b="1" dirty="0"/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5476399" y="5539194"/>
            <a:ext cx="1318392" cy="858185"/>
          </a:xfrm>
          <a:prstGeom prst="rect">
            <a:avLst/>
          </a:prstGeom>
          <a:noFill/>
          <a:ln w="28575">
            <a:solidFill>
              <a:srgbClr val="33CCFF"/>
            </a:solidFill>
            <a:miter lim="800000"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flipV="1">
            <a:off x="5882058" y="5773244"/>
            <a:ext cx="0" cy="468101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6389132" y="5773244"/>
            <a:ext cx="0" cy="468101"/>
          </a:xfrm>
          <a:prstGeom prst="line">
            <a:avLst/>
          </a:prstGeom>
          <a:noFill/>
          <a:ln w="38100">
            <a:solidFill>
              <a:srgbClr val="CC0099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6794791" y="4681009"/>
            <a:ext cx="1318392" cy="858185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 flipV="1">
            <a:off x="7200450" y="4837042"/>
            <a:ext cx="0" cy="468101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608489" y="2106454"/>
            <a:ext cx="2129711" cy="121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>
                <a:solidFill>
                  <a:srgbClr val="006600"/>
                </a:solidFill>
              </a:rPr>
              <a:t>Be</a:t>
            </a:r>
            <a:endParaRPr lang="ru-RU" sz="7200" b="1" dirty="0">
              <a:solidFill>
                <a:srgbClr val="006600"/>
              </a:solidFill>
            </a:endParaRPr>
          </a:p>
        </p:txBody>
      </p:sp>
      <p:sp>
        <p:nvSpPr>
          <p:cNvPr id="6167" name="Oval 23"/>
          <p:cNvSpPr>
            <a:spLocks noChangeArrowheads="1"/>
          </p:cNvSpPr>
          <p:nvPr/>
        </p:nvSpPr>
        <p:spPr bwMode="auto">
          <a:xfrm>
            <a:off x="5780643" y="3042655"/>
            <a:ext cx="202830" cy="156034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6168" name="Text Box 24"/>
          <p:cNvSpPr txBox="1">
            <a:spLocks noChangeArrowheads="1"/>
          </p:cNvSpPr>
          <p:nvPr/>
        </p:nvSpPr>
        <p:spPr bwMode="auto">
          <a:xfrm>
            <a:off x="6186302" y="2106455"/>
            <a:ext cx="3143859" cy="10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800" b="1" dirty="0"/>
              <a:t>1</a:t>
            </a:r>
            <a:r>
              <a:rPr lang="en-US" sz="5800" b="1" dirty="0"/>
              <a:t>S</a:t>
            </a:r>
            <a:r>
              <a:rPr lang="ru-RU" sz="5800" b="1" baseline="30000" dirty="0"/>
              <a:t>2 </a:t>
            </a:r>
            <a:r>
              <a:rPr lang="en-US" sz="5800" b="1" dirty="0"/>
              <a:t>2</a:t>
            </a:r>
            <a:r>
              <a:rPr lang="en-US" sz="5300" b="1" dirty="0"/>
              <a:t>S</a:t>
            </a:r>
            <a:r>
              <a:rPr lang="en-US" sz="5300" b="1" baseline="30000" dirty="0"/>
              <a:t>2</a:t>
            </a:r>
            <a:endParaRPr lang="ru-RU" sz="5300" b="1" dirty="0"/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>
            <a:off x="7707524" y="4837042"/>
            <a:ext cx="0" cy="468101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608489" y="2184471"/>
            <a:ext cx="2129711" cy="121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>
                <a:solidFill>
                  <a:srgbClr val="006600"/>
                </a:solidFill>
              </a:rPr>
              <a:t>B</a:t>
            </a:r>
            <a:endParaRPr lang="ru-RU" sz="7200" b="1" dirty="0">
              <a:solidFill>
                <a:srgbClr val="006600"/>
              </a:solidFill>
            </a:endParaRP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6287717" y="2106455"/>
            <a:ext cx="5172154" cy="10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800" b="1" dirty="0"/>
              <a:t>1</a:t>
            </a:r>
            <a:r>
              <a:rPr lang="en-US" sz="5800" b="1" dirty="0"/>
              <a:t>S</a:t>
            </a:r>
            <a:r>
              <a:rPr lang="ru-RU" sz="5800" b="1" baseline="30000" dirty="0"/>
              <a:t>2 </a:t>
            </a:r>
            <a:r>
              <a:rPr lang="en-US" sz="5800" b="1" dirty="0"/>
              <a:t>2</a:t>
            </a:r>
            <a:r>
              <a:rPr lang="en-US" sz="5300" b="1" dirty="0"/>
              <a:t>S</a:t>
            </a:r>
            <a:r>
              <a:rPr lang="en-US" sz="5300" b="1" baseline="30000" dirty="0"/>
              <a:t>2 </a:t>
            </a:r>
            <a:r>
              <a:rPr lang="en-US" sz="5300" b="1" dirty="0"/>
              <a:t>2p</a:t>
            </a:r>
            <a:r>
              <a:rPr lang="en-US" sz="5300" b="1" baseline="30000" dirty="0"/>
              <a:t>1</a:t>
            </a:r>
            <a:endParaRPr lang="ru-RU" sz="5300" b="1" dirty="0"/>
          </a:p>
        </p:txBody>
      </p:sp>
      <p:sp>
        <p:nvSpPr>
          <p:cNvPr id="6178" name="Line 34"/>
          <p:cNvSpPr>
            <a:spLocks noChangeShapeType="1"/>
          </p:cNvSpPr>
          <p:nvPr/>
        </p:nvSpPr>
        <p:spPr bwMode="auto">
          <a:xfrm flipV="1">
            <a:off x="8518843" y="3978857"/>
            <a:ext cx="0" cy="468101"/>
          </a:xfrm>
          <a:prstGeom prst="line">
            <a:avLst/>
          </a:prstGeom>
          <a:noFill/>
          <a:ln w="38100">
            <a:solidFill>
              <a:srgbClr val="996600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6179" name="Text Box 35"/>
          <p:cNvSpPr txBox="1">
            <a:spLocks noChangeArrowheads="1"/>
          </p:cNvSpPr>
          <p:nvPr/>
        </p:nvSpPr>
        <p:spPr bwMode="auto">
          <a:xfrm>
            <a:off x="507074" y="2262488"/>
            <a:ext cx="2129711" cy="121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>
                <a:solidFill>
                  <a:srgbClr val="006600"/>
                </a:solidFill>
              </a:rPr>
              <a:t>C</a:t>
            </a:r>
            <a:endParaRPr lang="ru-RU" sz="7200" b="1" dirty="0">
              <a:solidFill>
                <a:srgbClr val="006600"/>
              </a:solidFill>
            </a:endParaRP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6186302" y="2184471"/>
            <a:ext cx="5172154" cy="10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800" b="1" dirty="0"/>
              <a:t>1</a:t>
            </a:r>
            <a:r>
              <a:rPr lang="en-US" sz="5800" b="1" dirty="0"/>
              <a:t>S</a:t>
            </a:r>
            <a:r>
              <a:rPr lang="ru-RU" sz="5800" b="1" baseline="30000" dirty="0"/>
              <a:t>2 </a:t>
            </a:r>
            <a:r>
              <a:rPr lang="en-US" sz="5800" b="1" dirty="0"/>
              <a:t>2</a:t>
            </a:r>
            <a:r>
              <a:rPr lang="en-US" sz="5300" b="1" dirty="0"/>
              <a:t>S</a:t>
            </a:r>
            <a:r>
              <a:rPr lang="en-US" sz="5300" b="1" baseline="30000" dirty="0"/>
              <a:t>2 </a:t>
            </a:r>
            <a:r>
              <a:rPr lang="en-US" sz="5300" b="1" dirty="0"/>
              <a:t>2p</a:t>
            </a:r>
            <a:r>
              <a:rPr lang="en-US" sz="5300" b="1" baseline="30000" dirty="0"/>
              <a:t>2</a:t>
            </a:r>
            <a:endParaRPr lang="ru-RU" sz="5300" b="1" dirty="0"/>
          </a:p>
        </p:txBody>
      </p:sp>
      <p:sp>
        <p:nvSpPr>
          <p:cNvPr id="6187" name="Line 43"/>
          <p:cNvSpPr>
            <a:spLocks noChangeShapeType="1"/>
          </p:cNvSpPr>
          <p:nvPr/>
        </p:nvSpPr>
        <p:spPr bwMode="auto">
          <a:xfrm flipV="1">
            <a:off x="9656787" y="3939384"/>
            <a:ext cx="0" cy="468101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608489" y="2184471"/>
            <a:ext cx="2129711" cy="121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>
                <a:solidFill>
                  <a:srgbClr val="006600"/>
                </a:solidFill>
              </a:rPr>
              <a:t>N</a:t>
            </a:r>
            <a:endParaRPr lang="ru-RU" sz="7200" b="1" dirty="0">
              <a:solidFill>
                <a:srgbClr val="006600"/>
              </a:solidFill>
            </a:endParaRP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6186302" y="2184471"/>
            <a:ext cx="5172154" cy="10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800" b="1" dirty="0"/>
              <a:t>1</a:t>
            </a:r>
            <a:r>
              <a:rPr lang="en-US" sz="5800" b="1" dirty="0"/>
              <a:t>S</a:t>
            </a:r>
            <a:r>
              <a:rPr lang="ru-RU" sz="5800" b="1" baseline="30000" dirty="0"/>
              <a:t>2 </a:t>
            </a:r>
            <a:r>
              <a:rPr lang="en-US" sz="5800" b="1" dirty="0"/>
              <a:t>2</a:t>
            </a:r>
            <a:r>
              <a:rPr lang="en-US" sz="5300" b="1" dirty="0"/>
              <a:t>S</a:t>
            </a:r>
            <a:r>
              <a:rPr lang="en-US" sz="5300" b="1" baseline="30000" dirty="0"/>
              <a:t>2 </a:t>
            </a:r>
            <a:r>
              <a:rPr lang="en-US" sz="5300" b="1" dirty="0"/>
              <a:t>2p</a:t>
            </a:r>
            <a:r>
              <a:rPr lang="en-US" sz="5300" b="1" baseline="30000" dirty="0"/>
              <a:t>3</a:t>
            </a:r>
            <a:endParaRPr lang="ru-RU" sz="5300" b="1" dirty="0"/>
          </a:p>
        </p:txBody>
      </p:sp>
      <p:grpSp>
        <p:nvGrpSpPr>
          <p:cNvPr id="58" name="Группа 57"/>
          <p:cNvGrpSpPr/>
          <p:nvPr/>
        </p:nvGrpSpPr>
        <p:grpSpPr>
          <a:xfrm>
            <a:off x="8113183" y="3796508"/>
            <a:ext cx="3933566" cy="884501"/>
            <a:chOff x="8113183" y="3796508"/>
            <a:chExt cx="3933566" cy="884501"/>
          </a:xfrm>
        </p:grpSpPr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8113183" y="3822824"/>
              <a:ext cx="1318392" cy="858185"/>
            </a:xfrm>
            <a:prstGeom prst="rect">
              <a:avLst/>
            </a:prstGeom>
            <a:noFill/>
            <a:ln w="28575">
              <a:solidFill>
                <a:srgbClr val="FF00FF"/>
              </a:solidFill>
              <a:miter lim="800000"/>
              <a:headEnd/>
              <a:tailEnd/>
            </a:ln>
          </p:spPr>
          <p:txBody>
            <a:bodyPr wrap="none" lIns="109664" tIns="54832" rIns="109664" bIns="54832" anchor="ctr"/>
            <a:lstStyle/>
            <a:p>
              <a:endParaRPr lang="ru-RU"/>
            </a:p>
          </p:txBody>
        </p:sp>
        <p:sp>
          <p:nvSpPr>
            <p:cNvPr id="6186" name="Rectangle 42"/>
            <p:cNvSpPr>
              <a:spLocks noChangeArrowheads="1"/>
            </p:cNvSpPr>
            <p:nvPr/>
          </p:nvSpPr>
          <p:spPr bwMode="auto">
            <a:xfrm>
              <a:off x="9442473" y="3796508"/>
              <a:ext cx="1318392" cy="858185"/>
            </a:xfrm>
            <a:prstGeom prst="rect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lIns="109664" tIns="54832" rIns="109664" bIns="54832" anchor="ctr"/>
            <a:lstStyle/>
            <a:p>
              <a:endParaRPr lang="ru-RU"/>
            </a:p>
          </p:txBody>
        </p:sp>
        <p:sp>
          <p:nvSpPr>
            <p:cNvPr id="6194" name="Rectangle 50"/>
            <p:cNvSpPr>
              <a:spLocks noChangeArrowheads="1"/>
            </p:cNvSpPr>
            <p:nvPr/>
          </p:nvSpPr>
          <p:spPr bwMode="auto">
            <a:xfrm>
              <a:off x="10728357" y="3796508"/>
              <a:ext cx="1318392" cy="85818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lIns="109664" tIns="54832" rIns="109664" bIns="54832" anchor="ctr"/>
            <a:lstStyle/>
            <a:p>
              <a:endParaRPr lang="ru-RU"/>
            </a:p>
          </p:txBody>
        </p:sp>
      </p:grpSp>
      <p:sp>
        <p:nvSpPr>
          <p:cNvPr id="6195" name="Line 51"/>
          <p:cNvSpPr>
            <a:spLocks noChangeShapeType="1"/>
          </p:cNvSpPr>
          <p:nvPr/>
        </p:nvSpPr>
        <p:spPr bwMode="auto">
          <a:xfrm flipV="1">
            <a:off x="10942671" y="3939384"/>
            <a:ext cx="0" cy="468101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405659" y="2184471"/>
            <a:ext cx="2129711" cy="121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>
                <a:solidFill>
                  <a:srgbClr val="006600"/>
                </a:solidFill>
              </a:rPr>
              <a:t>O</a:t>
            </a:r>
            <a:endParaRPr lang="ru-RU" sz="7200" b="1" dirty="0">
              <a:solidFill>
                <a:srgbClr val="006600"/>
              </a:solidFill>
            </a:endParaRPr>
          </a:p>
        </p:txBody>
      </p:sp>
      <p:sp>
        <p:nvSpPr>
          <p:cNvPr id="6199" name="Text Box 55"/>
          <p:cNvSpPr txBox="1">
            <a:spLocks noChangeArrowheads="1"/>
          </p:cNvSpPr>
          <p:nvPr/>
        </p:nvSpPr>
        <p:spPr bwMode="auto">
          <a:xfrm>
            <a:off x="5983473" y="2184471"/>
            <a:ext cx="5172154" cy="10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800" b="1" dirty="0"/>
              <a:t>1</a:t>
            </a:r>
            <a:r>
              <a:rPr lang="en-US" sz="5800" b="1" dirty="0"/>
              <a:t>S</a:t>
            </a:r>
            <a:r>
              <a:rPr lang="ru-RU" sz="5800" b="1" baseline="30000" dirty="0"/>
              <a:t>2 </a:t>
            </a:r>
            <a:r>
              <a:rPr lang="en-US" sz="5800" b="1" dirty="0"/>
              <a:t>2</a:t>
            </a:r>
            <a:r>
              <a:rPr lang="en-US" sz="5300" b="1" dirty="0"/>
              <a:t>S</a:t>
            </a:r>
            <a:r>
              <a:rPr lang="en-US" sz="5300" b="1" baseline="30000" dirty="0"/>
              <a:t>2 </a:t>
            </a:r>
            <a:r>
              <a:rPr lang="en-US" sz="5300" b="1" dirty="0"/>
              <a:t>2p</a:t>
            </a:r>
            <a:r>
              <a:rPr lang="en-US" sz="5300" b="1" baseline="30000" dirty="0"/>
              <a:t>4</a:t>
            </a:r>
            <a:endParaRPr lang="ru-RU" sz="5300" b="1" dirty="0"/>
          </a:p>
        </p:txBody>
      </p:sp>
      <p:sp>
        <p:nvSpPr>
          <p:cNvPr id="6200" name="Line 56"/>
          <p:cNvSpPr>
            <a:spLocks noChangeShapeType="1"/>
          </p:cNvSpPr>
          <p:nvPr/>
        </p:nvSpPr>
        <p:spPr bwMode="auto">
          <a:xfrm>
            <a:off x="8924502" y="3978857"/>
            <a:ext cx="0" cy="468101"/>
          </a:xfrm>
          <a:prstGeom prst="line">
            <a:avLst/>
          </a:prstGeom>
          <a:noFill/>
          <a:ln w="38100">
            <a:solidFill>
              <a:srgbClr val="336699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507074" y="2262488"/>
            <a:ext cx="2129711" cy="121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>
                <a:solidFill>
                  <a:srgbClr val="006600"/>
                </a:solidFill>
              </a:rPr>
              <a:t>F</a:t>
            </a:r>
            <a:endParaRPr lang="ru-RU" sz="7200" b="1" dirty="0">
              <a:solidFill>
                <a:srgbClr val="006600"/>
              </a:solidFill>
            </a:endParaRPr>
          </a:p>
        </p:txBody>
      </p:sp>
      <p:sp>
        <p:nvSpPr>
          <p:cNvPr id="6203" name="Text Box 59"/>
          <p:cNvSpPr txBox="1">
            <a:spLocks noChangeArrowheads="1"/>
          </p:cNvSpPr>
          <p:nvPr/>
        </p:nvSpPr>
        <p:spPr bwMode="auto">
          <a:xfrm>
            <a:off x="6084888" y="2184471"/>
            <a:ext cx="5172154" cy="10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800" b="1" dirty="0"/>
              <a:t>1</a:t>
            </a:r>
            <a:r>
              <a:rPr lang="en-US" sz="5800" b="1" dirty="0"/>
              <a:t>S</a:t>
            </a:r>
            <a:r>
              <a:rPr lang="ru-RU" sz="5800" b="1" baseline="30000" dirty="0"/>
              <a:t>2 </a:t>
            </a:r>
            <a:r>
              <a:rPr lang="en-US" sz="5800" b="1" dirty="0"/>
              <a:t>2</a:t>
            </a:r>
            <a:r>
              <a:rPr lang="en-US" sz="5300" b="1" dirty="0"/>
              <a:t>S</a:t>
            </a:r>
            <a:r>
              <a:rPr lang="en-US" sz="5300" b="1" baseline="30000" dirty="0"/>
              <a:t>2 </a:t>
            </a:r>
            <a:r>
              <a:rPr lang="en-US" sz="5300" b="1" dirty="0"/>
              <a:t>2p</a:t>
            </a:r>
            <a:r>
              <a:rPr lang="en-US" sz="5300" b="1" baseline="30000" dirty="0"/>
              <a:t>5</a:t>
            </a:r>
            <a:endParaRPr lang="ru-RU" sz="5300" b="1" dirty="0"/>
          </a:p>
        </p:txBody>
      </p:sp>
      <p:sp>
        <p:nvSpPr>
          <p:cNvPr id="6204" name="Line 60"/>
          <p:cNvSpPr>
            <a:spLocks noChangeShapeType="1"/>
          </p:cNvSpPr>
          <p:nvPr/>
        </p:nvSpPr>
        <p:spPr bwMode="auto">
          <a:xfrm>
            <a:off x="10156853" y="3939384"/>
            <a:ext cx="0" cy="468101"/>
          </a:xfrm>
          <a:prstGeom prst="line">
            <a:avLst/>
          </a:prstGeom>
          <a:noFill/>
          <a:ln w="38100">
            <a:solidFill>
              <a:srgbClr val="FF6699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sp>
        <p:nvSpPr>
          <p:cNvPr id="6205" name="Text Box 61"/>
          <p:cNvSpPr txBox="1">
            <a:spLocks noChangeArrowheads="1"/>
          </p:cNvSpPr>
          <p:nvPr/>
        </p:nvSpPr>
        <p:spPr bwMode="auto">
          <a:xfrm>
            <a:off x="405659" y="2184471"/>
            <a:ext cx="2129711" cy="121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>
                <a:solidFill>
                  <a:srgbClr val="006600"/>
                </a:solidFill>
              </a:rPr>
              <a:t>Ne</a:t>
            </a:r>
            <a:endParaRPr lang="ru-RU" sz="7200" b="1" dirty="0">
              <a:solidFill>
                <a:srgbClr val="006600"/>
              </a:solidFill>
            </a:endParaRPr>
          </a:p>
        </p:txBody>
      </p:sp>
      <p:sp>
        <p:nvSpPr>
          <p:cNvPr id="6207" name="Text Box 63"/>
          <p:cNvSpPr txBox="1">
            <a:spLocks noChangeArrowheads="1"/>
          </p:cNvSpPr>
          <p:nvPr/>
        </p:nvSpPr>
        <p:spPr bwMode="auto">
          <a:xfrm>
            <a:off x="5983473" y="2184471"/>
            <a:ext cx="5172154" cy="1003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800" b="1" dirty="0"/>
              <a:t>1</a:t>
            </a:r>
            <a:r>
              <a:rPr lang="en-US" sz="5800" b="1" dirty="0"/>
              <a:t>S</a:t>
            </a:r>
            <a:r>
              <a:rPr lang="ru-RU" sz="5800" b="1" baseline="30000" dirty="0"/>
              <a:t>2 </a:t>
            </a:r>
            <a:r>
              <a:rPr lang="en-US" sz="5800" b="1" dirty="0"/>
              <a:t>2</a:t>
            </a:r>
            <a:r>
              <a:rPr lang="en-US" sz="5300" b="1" dirty="0"/>
              <a:t>S</a:t>
            </a:r>
            <a:r>
              <a:rPr lang="en-US" sz="5300" b="1" baseline="30000" dirty="0"/>
              <a:t>2 </a:t>
            </a:r>
            <a:r>
              <a:rPr lang="en-US" sz="5300" b="1" dirty="0"/>
              <a:t>2p</a:t>
            </a:r>
            <a:r>
              <a:rPr lang="en-US" sz="5300" b="1" baseline="30000" dirty="0"/>
              <a:t>6</a:t>
            </a:r>
            <a:endParaRPr lang="ru-RU" sz="5300" b="1" dirty="0"/>
          </a:p>
        </p:txBody>
      </p:sp>
      <p:sp>
        <p:nvSpPr>
          <p:cNvPr id="6208" name="Line 64"/>
          <p:cNvSpPr>
            <a:spLocks noChangeShapeType="1"/>
          </p:cNvSpPr>
          <p:nvPr/>
        </p:nvSpPr>
        <p:spPr bwMode="auto">
          <a:xfrm>
            <a:off x="11371299" y="3939384"/>
            <a:ext cx="0" cy="468101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 type="triangle" w="med" len="med"/>
          </a:ln>
        </p:spPr>
        <p:txBody>
          <a:bodyPr lIns="109664" tIns="54832" rIns="109664" bIns="54832"/>
          <a:lstStyle/>
          <a:p>
            <a:endParaRPr lang="ru-RU"/>
          </a:p>
        </p:txBody>
      </p: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2535370" y="3354723"/>
            <a:ext cx="3955177" cy="1404303"/>
            <a:chOff x="1152" y="1920"/>
            <a:chExt cx="2064" cy="864"/>
          </a:xfrm>
        </p:grpSpPr>
        <p:sp>
          <p:nvSpPr>
            <p:cNvPr id="13366" name="Oval 66"/>
            <p:cNvSpPr>
              <a:spLocks noChangeArrowheads="1"/>
            </p:cNvSpPr>
            <p:nvPr/>
          </p:nvSpPr>
          <p:spPr bwMode="auto">
            <a:xfrm>
              <a:off x="1152" y="1920"/>
              <a:ext cx="1056" cy="86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00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67" name="Oval 67"/>
            <p:cNvSpPr>
              <a:spLocks noChangeArrowheads="1"/>
            </p:cNvSpPr>
            <p:nvPr/>
          </p:nvSpPr>
          <p:spPr bwMode="auto">
            <a:xfrm>
              <a:off x="2160" y="1920"/>
              <a:ext cx="1056" cy="86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00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175" name="Oval 31"/>
          <p:cNvSpPr>
            <a:spLocks noChangeArrowheads="1"/>
          </p:cNvSpPr>
          <p:nvPr/>
        </p:nvSpPr>
        <p:spPr bwMode="auto">
          <a:xfrm>
            <a:off x="5983473" y="3666790"/>
            <a:ext cx="202830" cy="156034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66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6600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grpSp>
        <p:nvGrpSpPr>
          <p:cNvPr id="3" name="Group 68"/>
          <p:cNvGrpSpPr>
            <a:grpSpLocks/>
          </p:cNvGrpSpPr>
          <p:nvPr/>
        </p:nvGrpSpPr>
        <p:grpSpPr bwMode="auto">
          <a:xfrm rot="-5400000">
            <a:off x="3042338" y="3105133"/>
            <a:ext cx="3042656" cy="1825466"/>
            <a:chOff x="1152" y="1920"/>
            <a:chExt cx="2064" cy="864"/>
          </a:xfrm>
        </p:grpSpPr>
        <p:sp>
          <p:nvSpPr>
            <p:cNvPr id="13364" name="Oval 69"/>
            <p:cNvSpPr>
              <a:spLocks noChangeArrowheads="1"/>
            </p:cNvSpPr>
            <p:nvPr/>
          </p:nvSpPr>
          <p:spPr bwMode="auto">
            <a:xfrm>
              <a:off x="1152" y="1920"/>
              <a:ext cx="1056" cy="86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65" name="Oval 70"/>
            <p:cNvSpPr>
              <a:spLocks noChangeArrowheads="1"/>
            </p:cNvSpPr>
            <p:nvPr/>
          </p:nvSpPr>
          <p:spPr bwMode="auto">
            <a:xfrm>
              <a:off x="2160" y="1920"/>
              <a:ext cx="1056" cy="86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hlink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192" name="Oval 48"/>
          <p:cNvSpPr>
            <a:spLocks noChangeArrowheads="1"/>
          </p:cNvSpPr>
          <p:nvPr/>
        </p:nvSpPr>
        <p:spPr bwMode="auto">
          <a:xfrm>
            <a:off x="4158006" y="2652571"/>
            <a:ext cx="202830" cy="156034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grpSp>
        <p:nvGrpSpPr>
          <p:cNvPr id="4" name="Group 71"/>
          <p:cNvGrpSpPr>
            <a:grpSpLocks/>
          </p:cNvGrpSpPr>
          <p:nvPr/>
        </p:nvGrpSpPr>
        <p:grpSpPr bwMode="auto">
          <a:xfrm rot="1928753">
            <a:off x="2535370" y="3276706"/>
            <a:ext cx="3955177" cy="1404303"/>
            <a:chOff x="1152" y="1920"/>
            <a:chExt cx="2064" cy="864"/>
          </a:xfrm>
        </p:grpSpPr>
        <p:sp>
          <p:nvSpPr>
            <p:cNvPr id="13362" name="Oval 72"/>
            <p:cNvSpPr>
              <a:spLocks noChangeArrowheads="1"/>
            </p:cNvSpPr>
            <p:nvPr/>
          </p:nvSpPr>
          <p:spPr bwMode="auto">
            <a:xfrm>
              <a:off x="1152" y="1920"/>
              <a:ext cx="1056" cy="86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363" name="Oval 73"/>
            <p:cNvSpPr>
              <a:spLocks noChangeArrowheads="1"/>
            </p:cNvSpPr>
            <p:nvPr/>
          </p:nvSpPr>
          <p:spPr bwMode="auto">
            <a:xfrm>
              <a:off x="2160" y="1920"/>
              <a:ext cx="1056" cy="86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183" name="Oval 39"/>
          <p:cNvSpPr>
            <a:spLocks noChangeArrowheads="1"/>
          </p:cNvSpPr>
          <p:nvPr/>
        </p:nvSpPr>
        <p:spPr bwMode="auto">
          <a:xfrm>
            <a:off x="2941029" y="3276706"/>
            <a:ext cx="202830" cy="156034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6198" name="Oval 54"/>
          <p:cNvSpPr>
            <a:spLocks noChangeArrowheads="1"/>
          </p:cNvSpPr>
          <p:nvPr/>
        </p:nvSpPr>
        <p:spPr bwMode="auto">
          <a:xfrm>
            <a:off x="6186302" y="3900840"/>
            <a:ext cx="202830" cy="156034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3366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6699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6202" name="Oval 58"/>
          <p:cNvSpPr>
            <a:spLocks noChangeArrowheads="1"/>
          </p:cNvSpPr>
          <p:nvPr/>
        </p:nvSpPr>
        <p:spPr bwMode="auto">
          <a:xfrm>
            <a:off x="4563665" y="2652571"/>
            <a:ext cx="202830" cy="156034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66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6699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6206" name="Oval 62"/>
          <p:cNvSpPr>
            <a:spLocks noChangeArrowheads="1"/>
          </p:cNvSpPr>
          <p:nvPr/>
        </p:nvSpPr>
        <p:spPr bwMode="auto">
          <a:xfrm>
            <a:off x="3143858" y="3042655"/>
            <a:ext cx="202830" cy="156034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9900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990099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56" name="object 2"/>
          <p:cNvSpPr>
            <a:spLocks/>
          </p:cNvSpPr>
          <p:nvPr/>
        </p:nvSpPr>
        <p:spPr bwMode="auto">
          <a:xfrm>
            <a:off x="0" y="0"/>
            <a:ext cx="12169775" cy="938988"/>
          </a:xfrm>
          <a:custGeom>
            <a:avLst/>
            <a:gdLst>
              <a:gd name="T0" fmla="*/ 0 w 5650865"/>
              <a:gd name="T1" fmla="*/ 0 h 429259"/>
              <a:gd name="T2" fmla="*/ 5650865 w 5650865"/>
              <a:gd name="T3" fmla="*/ 429259 h 429259"/>
            </a:gdLst>
            <a:ahLst/>
            <a:cxnLst/>
            <a:rect l="T0" t="T1" r="T2" b="T3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150000"/>
              </a:lnSpc>
            </a:pPr>
            <a:endParaRPr lang="uz-Cyrl-UZ" altLang="ru-RU" sz="3600" b="1" dirty="0">
              <a:solidFill>
                <a:schemeClr val="bg1"/>
              </a:solidFill>
            </a:endParaRPr>
          </a:p>
        </p:txBody>
      </p:sp>
      <p:sp>
        <p:nvSpPr>
          <p:cNvPr id="57" name="Заголовок 6"/>
          <p:cNvSpPr txBox="1">
            <a:spLocks/>
          </p:cNvSpPr>
          <p:nvPr/>
        </p:nvSpPr>
        <p:spPr>
          <a:xfrm>
            <a:off x="584161" y="0"/>
            <a:ext cx="10952798" cy="1170252"/>
          </a:xfrm>
          <a:prstGeom prst="rect">
            <a:avLst/>
          </a:prstGeom>
        </p:spPr>
        <p:txBody>
          <a:bodyPr vert="horz" lIns="109657" tIns="54828" rIns="109657" bIns="54828" rtlCol="0" anchor="ctr">
            <a:normAutofit fontScale="90000"/>
          </a:bodyPr>
          <a:lstStyle/>
          <a:p>
            <a:pPr marL="0" marR="0" lvl="0" indent="0" algn="ctr" defTabSz="109656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СТРОЕНИЕ ЭЛЕМЕНТОВ МАЛЫХ ПЕРИОДОВ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0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500"/>
                            </p:stCondLst>
                            <p:childTnLst>
                              <p:par>
                                <p:cTn id="65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10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25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3500"/>
                            </p:stCondLst>
                            <p:childTnLst>
                              <p:par>
                                <p:cTn id="7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50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50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500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0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000"/>
                            </p:stCondLst>
                            <p:childTnLst>
                              <p:par>
                                <p:cTn id="10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800" decel="100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1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6" dur="500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7" dur="500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500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000"/>
                            </p:stCondLst>
                            <p:childTnLst>
                              <p:par>
                                <p:cTn id="13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0"/>
                            </p:stCondLst>
                            <p:childTnLst>
                              <p:par>
                                <p:cTn id="137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8" dur="1000" fill="hold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800" decel="100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decel="1000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800" decel="1000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5" dur="500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6" dur="500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7" dur="500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000"/>
                            </p:stCondLst>
                            <p:childTnLst>
                              <p:par>
                                <p:cTn id="17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3000"/>
                            </p:stCondLst>
                            <p:childTnLst>
                              <p:par>
                                <p:cTn id="176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7" dur="10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6000"/>
                            </p:stCondLst>
                            <p:childTnLst>
                              <p:par>
                                <p:cTn id="17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800" decel="1000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800" decel="100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800" decel="100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800" decel="100000" fill="hold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7000"/>
                            </p:stCondLst>
                            <p:childTnLst>
                              <p:par>
                                <p:cTn id="19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3" dur="500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4" dur="500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5" dur="500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0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000"/>
                            </p:stCondLst>
                            <p:childTnLst>
                              <p:par>
                                <p:cTn id="208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3000"/>
                            </p:stCondLst>
                            <p:childTnLst>
                              <p:par>
                                <p:cTn id="214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5" dur="10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6000"/>
                            </p:stCondLst>
                            <p:childTnLst>
                              <p:par>
                                <p:cTn id="21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800" decel="100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800" decel="1000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800" decel="1000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800" decel="1000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2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1" dur="500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2" dur="500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3" dur="500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6" dur="10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1000"/>
                            </p:stCondLst>
                            <p:childTnLst>
                              <p:par>
                                <p:cTn id="24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9" dur="1000" fill="hold"/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4000"/>
                            </p:stCondLst>
                            <p:childTnLst>
                              <p:par>
                                <p:cTn id="25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800" decel="1000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4" dur="800" decel="100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800" decel="100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800" decel="100000" fill="hold"/>
                                        <p:tgtEl>
                                          <p:spTgt spid="6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5000"/>
                            </p:stCondLst>
                            <p:childTnLst>
                              <p:par>
                                <p:cTn id="26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5000"/>
                            </p:stCondLst>
                            <p:childTnLst>
                              <p:par>
                                <p:cTn id="26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5" dur="500"/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6" dur="500"/>
                                        <p:tgtEl>
                                          <p:spTgt spid="6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7" dur="500"/>
                                        <p:tgtEl>
                                          <p:spTgt spid="6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0" dur="1000"/>
                                        <p:tgtEl>
                                          <p:spTgt spid="6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1000"/>
                            </p:stCondLst>
                            <p:childTnLst>
                              <p:par>
                                <p:cTn id="282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3" dur="1000" fill="hold"/>
                                        <p:tgtEl>
                                          <p:spTgt spid="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4000"/>
                            </p:stCondLst>
                            <p:childTnLst>
                              <p:par>
                                <p:cTn id="28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800" decel="100000"/>
                                        <p:tgtEl>
                                          <p:spTgt spid="6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8" dur="800" decel="100000" fill="hold"/>
                                        <p:tgtEl>
                                          <p:spTgt spid="6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800" decel="100000" fill="hold"/>
                                        <p:tgtEl>
                                          <p:spTgt spid="6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800" decel="100000" fill="hold"/>
                                        <p:tgtEl>
                                          <p:spTgt spid="6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5000"/>
                            </p:stCondLst>
                            <p:childTnLst>
                              <p:par>
                                <p:cTn id="29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5000"/>
                            </p:stCondLst>
                            <p:childTnLst>
                              <p:par>
                                <p:cTn id="29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9" dur="500"/>
                                        <p:tgtEl>
                                          <p:spTgt spid="6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0" dur="500"/>
                                        <p:tgtEl>
                                          <p:spTgt spid="6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1" dur="500"/>
                                        <p:tgtEl>
                                          <p:spTgt spid="6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4" dur="1000"/>
                                        <p:tgtEl>
                                          <p:spTgt spid="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1000"/>
                            </p:stCondLst>
                            <p:childTnLst>
                              <p:par>
                                <p:cTn id="316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7" dur="1000" fill="hold"/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4000"/>
                            </p:stCondLst>
                            <p:childTnLst>
                              <p:par>
                                <p:cTn id="31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800" decel="100000"/>
                                        <p:tgtEl>
                                          <p:spTgt spid="6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2" dur="800" decel="100000" fill="hold"/>
                                        <p:tgtEl>
                                          <p:spTgt spid="6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800" decel="100000" fill="hold"/>
                                        <p:tgtEl>
                                          <p:spTgt spid="6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800" decel="100000" fill="hold"/>
                                        <p:tgtEl>
                                          <p:spTgt spid="6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5000"/>
                            </p:stCondLst>
                            <p:childTnLst>
                              <p:par>
                                <p:cTn id="3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3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3" dur="500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4" dur="500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5" dur="500"/>
                                        <p:tgtEl>
                                          <p:spTgt spid="6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 animBg="1"/>
      <p:bldP spid="6150" grpId="0" animBg="1"/>
      <p:bldP spid="6151" grpId="0" animBg="1"/>
      <p:bldP spid="6152" grpId="0" animBg="1"/>
      <p:bldP spid="6153" grpId="0" animBg="1"/>
      <p:bldP spid="6155" grpId="0"/>
      <p:bldP spid="6155" grpId="1"/>
      <p:bldP spid="6157" grpId="0" animBg="1"/>
      <p:bldP spid="6157" grpId="1" animBg="1"/>
      <p:bldP spid="6158" grpId="0"/>
      <p:bldP spid="6158" grpId="1"/>
      <p:bldP spid="6159" grpId="0" animBg="1"/>
      <p:bldP spid="6160" grpId="0" animBg="1"/>
      <p:bldP spid="6161" grpId="0" animBg="1"/>
      <p:bldP spid="6163" grpId="0" animBg="1"/>
      <p:bldP spid="6164" grpId="0" animBg="1"/>
      <p:bldP spid="6166" grpId="0"/>
      <p:bldP spid="6166" grpId="1"/>
      <p:bldP spid="6166" grpId="2"/>
      <p:bldP spid="6167" grpId="0" animBg="1"/>
      <p:bldP spid="6167" grpId="1" animBg="1"/>
      <p:bldP spid="6168" grpId="0"/>
      <p:bldP spid="6168" grpId="1"/>
      <p:bldP spid="6169" grpId="0" animBg="1"/>
      <p:bldP spid="6170" grpId="0"/>
      <p:bldP spid="6170" grpId="1"/>
      <p:bldP spid="6176" grpId="0"/>
      <p:bldP spid="6176" grpId="1"/>
      <p:bldP spid="6178" grpId="0" animBg="1"/>
      <p:bldP spid="6179" grpId="0"/>
      <p:bldP spid="6179" grpId="1"/>
      <p:bldP spid="6184" grpId="0"/>
      <p:bldP spid="6184" grpId="1"/>
      <p:bldP spid="6187" grpId="0" animBg="1"/>
      <p:bldP spid="6188" grpId="0"/>
      <p:bldP spid="6188" grpId="1"/>
      <p:bldP spid="6193" grpId="0"/>
      <p:bldP spid="6193" grpId="1"/>
      <p:bldP spid="6195" grpId="0" animBg="1"/>
      <p:bldP spid="6197" grpId="0"/>
      <p:bldP spid="6197" grpId="1"/>
      <p:bldP spid="6199" grpId="0"/>
      <p:bldP spid="6199" grpId="1"/>
      <p:bldP spid="6200" grpId="0" animBg="1"/>
      <p:bldP spid="6201" grpId="0"/>
      <p:bldP spid="6201" grpId="1"/>
      <p:bldP spid="6203" grpId="0"/>
      <p:bldP spid="6203" grpId="1"/>
      <p:bldP spid="6204" grpId="0" animBg="1"/>
      <p:bldP spid="6205" grpId="0"/>
      <p:bldP spid="6207" grpId="0"/>
      <p:bldP spid="6208" grpId="0" animBg="1"/>
      <p:bldP spid="6175" grpId="0" animBg="1"/>
      <p:bldP spid="6175" grpId="1" animBg="1"/>
      <p:bldP spid="6192" grpId="0" animBg="1"/>
      <p:bldP spid="6192" grpId="1" animBg="1"/>
      <p:bldP spid="6183" grpId="0" animBg="1"/>
      <p:bldP spid="6183" grpId="1" animBg="1"/>
      <p:bldP spid="6198" grpId="0" animBg="1"/>
      <p:bldP spid="6198" grpId="1" animBg="1"/>
      <p:bldP spid="6202" grpId="0" animBg="1"/>
      <p:bldP spid="6202" grpId="1" animBg="1"/>
      <p:bldP spid="6206" grpId="0" animBg="1"/>
      <p:bldP spid="620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1285" y="1724806"/>
            <a:ext cx="1150151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     Квантовые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числа – распределение электронов в атоме.</a:t>
            </a:r>
          </a:p>
          <a:p>
            <a:pPr algn="just">
              <a:buFont typeface="Wingdings" pitchFamily="2" charset="2"/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>
              <a:buFont typeface="Wingdings" pitchFamily="2" charset="2"/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     Это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своеобразный паспорт каждого электрона в атоме.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98409" y="1367616"/>
            <a:ext cx="11430080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912733" y="1872404"/>
            <a:ext cx="2839614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Mg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3S</a:t>
            </a:r>
            <a:r>
              <a:rPr lang="en-US" sz="3400" b="1" baseline="300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912733" y="1248269"/>
            <a:ext cx="2028296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3S</a:t>
            </a:r>
            <a:r>
              <a:rPr lang="en-US" sz="3400" b="1" baseline="300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912733" y="2496538"/>
            <a:ext cx="4563666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Al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3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3S</a:t>
            </a:r>
            <a:r>
              <a:rPr lang="en-US" sz="3400" b="1" baseline="300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400" b="1" baseline="30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3p</a:t>
            </a:r>
            <a:r>
              <a:rPr lang="en-US" sz="3400" b="1" baseline="300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1 </a:t>
            </a:r>
            <a:endParaRPr lang="ru-RU" sz="3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912733" y="3120673"/>
            <a:ext cx="3650933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en-US" sz="48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3S</a:t>
            </a:r>
            <a:r>
              <a:rPr lang="en-US" sz="3400" b="1" baseline="300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3p</a:t>
            </a:r>
            <a:r>
              <a:rPr lang="en-US" sz="3400" b="1" baseline="300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3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014148" y="3666791"/>
            <a:ext cx="3752347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900" b="1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3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3S</a:t>
            </a:r>
            <a:r>
              <a:rPr lang="en-US" sz="3400" b="1" baseline="300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3p</a:t>
            </a:r>
            <a:r>
              <a:rPr lang="en-US" sz="3400" b="1" baseline="300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3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1014148" y="4212908"/>
            <a:ext cx="2738199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S </a:t>
            </a:r>
            <a:r>
              <a:rPr lang="en-US" sz="3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3S</a:t>
            </a:r>
            <a:r>
              <a:rPr lang="en-US" sz="3400" b="1" baseline="300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3p</a:t>
            </a:r>
            <a:r>
              <a:rPr lang="en-US" sz="3400" b="1" baseline="300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3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912733" y="4759026"/>
            <a:ext cx="3245273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Cl</a:t>
            </a:r>
            <a:r>
              <a:rPr lang="en-US" sz="2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3S</a:t>
            </a:r>
            <a:r>
              <a:rPr lang="en-US" sz="3400" b="1" baseline="300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3p</a:t>
            </a:r>
            <a:r>
              <a:rPr lang="en-US" sz="3400" b="1" baseline="300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912733" y="5305144"/>
            <a:ext cx="3042444" cy="84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9664" tIns="54832" rIns="109664" bIns="5483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dirty="0" err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Ar</a:t>
            </a:r>
            <a:r>
              <a:rPr lang="en-US" sz="2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3S</a:t>
            </a:r>
            <a:r>
              <a:rPr lang="en-US" sz="3400" b="1" baseline="300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3p</a:t>
            </a:r>
            <a:r>
              <a:rPr lang="en-US" sz="3400" b="1" baseline="30000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3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400" name="Oval 16"/>
          <p:cNvSpPr>
            <a:spLocks noChangeArrowheads="1"/>
          </p:cNvSpPr>
          <p:nvPr/>
        </p:nvSpPr>
        <p:spPr bwMode="auto">
          <a:xfrm>
            <a:off x="5172154" y="1170252"/>
            <a:ext cx="6287717" cy="47590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FF00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16401" name="Oval 17"/>
          <p:cNvSpPr>
            <a:spLocks noChangeArrowheads="1"/>
          </p:cNvSpPr>
          <p:nvPr/>
        </p:nvSpPr>
        <p:spPr bwMode="auto">
          <a:xfrm>
            <a:off x="9735820" y="1482320"/>
            <a:ext cx="304244" cy="2340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3300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16402" name="Oval 18"/>
          <p:cNvSpPr>
            <a:spLocks noChangeArrowheads="1"/>
          </p:cNvSpPr>
          <p:nvPr/>
        </p:nvSpPr>
        <p:spPr bwMode="auto">
          <a:xfrm>
            <a:off x="10040065" y="1716370"/>
            <a:ext cx="304244" cy="2340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66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3300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5172154" y="2652571"/>
            <a:ext cx="6287717" cy="1794387"/>
            <a:chOff x="1152" y="1920"/>
            <a:chExt cx="2064" cy="864"/>
          </a:xfrm>
        </p:grpSpPr>
        <p:sp>
          <p:nvSpPr>
            <p:cNvPr id="15387" name="Oval 43"/>
            <p:cNvSpPr>
              <a:spLocks noChangeArrowheads="1"/>
            </p:cNvSpPr>
            <p:nvPr/>
          </p:nvSpPr>
          <p:spPr bwMode="auto">
            <a:xfrm>
              <a:off x="1152" y="1920"/>
              <a:ext cx="1056" cy="86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00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88" name="Oval 44"/>
            <p:cNvSpPr>
              <a:spLocks noChangeArrowheads="1"/>
            </p:cNvSpPr>
            <p:nvPr/>
          </p:nvSpPr>
          <p:spPr bwMode="auto">
            <a:xfrm>
              <a:off x="2160" y="1920"/>
              <a:ext cx="1056" cy="86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00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6406" name="Oval 22"/>
          <p:cNvSpPr>
            <a:spLocks noChangeArrowheads="1"/>
          </p:cNvSpPr>
          <p:nvPr/>
        </p:nvSpPr>
        <p:spPr bwMode="auto">
          <a:xfrm>
            <a:off x="10952798" y="3120673"/>
            <a:ext cx="304244" cy="234050"/>
          </a:xfrm>
          <a:prstGeom prst="ellipse">
            <a:avLst/>
          </a:prstGeom>
          <a:gradFill rotWithShape="1">
            <a:gsLst>
              <a:gs pos="0">
                <a:srgbClr val="FF00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CC0099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 rot="-5400000">
            <a:off x="5948199" y="2422503"/>
            <a:ext cx="4837042" cy="2332540"/>
            <a:chOff x="1152" y="1920"/>
            <a:chExt cx="2064" cy="864"/>
          </a:xfrm>
        </p:grpSpPr>
        <p:sp>
          <p:nvSpPr>
            <p:cNvPr id="15385" name="Oval 46"/>
            <p:cNvSpPr>
              <a:spLocks noChangeArrowheads="1"/>
            </p:cNvSpPr>
            <p:nvPr/>
          </p:nvSpPr>
          <p:spPr bwMode="auto">
            <a:xfrm>
              <a:off x="1152" y="1920"/>
              <a:ext cx="1056" cy="86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00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86" name="Oval 47"/>
            <p:cNvSpPr>
              <a:spLocks noChangeArrowheads="1"/>
            </p:cNvSpPr>
            <p:nvPr/>
          </p:nvSpPr>
          <p:spPr bwMode="auto">
            <a:xfrm>
              <a:off x="2160" y="1920"/>
              <a:ext cx="1056" cy="86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00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6411" name="Oval 27"/>
          <p:cNvSpPr>
            <a:spLocks noChangeArrowheads="1"/>
          </p:cNvSpPr>
          <p:nvPr/>
        </p:nvSpPr>
        <p:spPr bwMode="auto">
          <a:xfrm>
            <a:off x="7910354" y="1326286"/>
            <a:ext cx="304244" cy="234050"/>
          </a:xfrm>
          <a:prstGeom prst="ellipse">
            <a:avLst/>
          </a:prstGeom>
          <a:gradFill rotWithShape="1">
            <a:gsLst>
              <a:gs pos="0">
                <a:srgbClr val="FF00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CC0099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grpSp>
        <p:nvGrpSpPr>
          <p:cNvPr id="4" name="Group 48"/>
          <p:cNvGrpSpPr>
            <a:grpSpLocks/>
          </p:cNvGrpSpPr>
          <p:nvPr/>
        </p:nvGrpSpPr>
        <p:grpSpPr bwMode="auto">
          <a:xfrm rot="-7816577">
            <a:off x="5846785" y="2422503"/>
            <a:ext cx="4837042" cy="2332540"/>
            <a:chOff x="1152" y="1920"/>
            <a:chExt cx="2064" cy="864"/>
          </a:xfrm>
        </p:grpSpPr>
        <p:sp>
          <p:nvSpPr>
            <p:cNvPr id="15383" name="Oval 49"/>
            <p:cNvSpPr>
              <a:spLocks noChangeArrowheads="1"/>
            </p:cNvSpPr>
            <p:nvPr/>
          </p:nvSpPr>
          <p:spPr bwMode="auto">
            <a:xfrm>
              <a:off x="1152" y="1920"/>
              <a:ext cx="1056" cy="86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00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84" name="Oval 50"/>
            <p:cNvSpPr>
              <a:spLocks noChangeArrowheads="1"/>
            </p:cNvSpPr>
            <p:nvPr/>
          </p:nvSpPr>
          <p:spPr bwMode="auto">
            <a:xfrm>
              <a:off x="2160" y="1920"/>
              <a:ext cx="1056" cy="86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00FF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6415" name="Oval 31"/>
          <p:cNvSpPr>
            <a:spLocks noChangeArrowheads="1"/>
          </p:cNvSpPr>
          <p:nvPr/>
        </p:nvSpPr>
        <p:spPr bwMode="auto">
          <a:xfrm>
            <a:off x="5983473" y="2028437"/>
            <a:ext cx="304244" cy="234050"/>
          </a:xfrm>
          <a:prstGeom prst="ellipse">
            <a:avLst/>
          </a:prstGeom>
          <a:gradFill rotWithShape="1">
            <a:gsLst>
              <a:gs pos="0">
                <a:srgbClr val="FF00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CC0099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16416" name="Oval 32"/>
          <p:cNvSpPr>
            <a:spLocks noChangeArrowheads="1"/>
          </p:cNvSpPr>
          <p:nvPr/>
        </p:nvSpPr>
        <p:spPr bwMode="auto">
          <a:xfrm>
            <a:off x="10952798" y="3588774"/>
            <a:ext cx="304244" cy="234050"/>
          </a:xfrm>
          <a:prstGeom prst="ellipse">
            <a:avLst/>
          </a:prstGeom>
          <a:gradFill rotWithShape="1">
            <a:gsLst>
              <a:gs pos="0">
                <a:srgbClr val="FF00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CC0099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16418" name="Oval 34"/>
          <p:cNvSpPr>
            <a:spLocks noChangeArrowheads="1"/>
          </p:cNvSpPr>
          <p:nvPr/>
        </p:nvSpPr>
        <p:spPr bwMode="auto">
          <a:xfrm>
            <a:off x="6591962" y="1716370"/>
            <a:ext cx="304244" cy="234050"/>
          </a:xfrm>
          <a:prstGeom prst="ellipse">
            <a:avLst/>
          </a:prstGeom>
          <a:gradFill rotWithShape="1">
            <a:gsLst>
              <a:gs pos="0">
                <a:srgbClr val="FF00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CC0099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16417" name="Oval 33"/>
          <p:cNvSpPr>
            <a:spLocks noChangeArrowheads="1"/>
          </p:cNvSpPr>
          <p:nvPr/>
        </p:nvSpPr>
        <p:spPr bwMode="auto">
          <a:xfrm>
            <a:off x="8518843" y="1326286"/>
            <a:ext cx="304244" cy="234050"/>
          </a:xfrm>
          <a:prstGeom prst="ellipse">
            <a:avLst/>
          </a:prstGeom>
          <a:gradFill rotWithShape="1">
            <a:gsLst>
              <a:gs pos="0">
                <a:srgbClr val="FF00FF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CC0099"/>
            </a:solidFill>
            <a:round/>
            <a:headEnd/>
            <a:tailEnd/>
          </a:ln>
        </p:spPr>
        <p:txBody>
          <a:bodyPr wrap="none" lIns="109664" tIns="54832" rIns="109664" bIns="54832" anchor="ctr"/>
          <a:lstStyle/>
          <a:p>
            <a:endParaRPr lang="ru-RU"/>
          </a:p>
        </p:txBody>
      </p:sp>
      <p:sp>
        <p:nvSpPr>
          <p:cNvPr id="30" name="object 2"/>
          <p:cNvSpPr>
            <a:spLocks/>
          </p:cNvSpPr>
          <p:nvPr/>
        </p:nvSpPr>
        <p:spPr bwMode="auto">
          <a:xfrm>
            <a:off x="0" y="0"/>
            <a:ext cx="12169775" cy="938988"/>
          </a:xfrm>
          <a:custGeom>
            <a:avLst/>
            <a:gdLst>
              <a:gd name="T0" fmla="*/ 0 w 5650865"/>
              <a:gd name="T1" fmla="*/ 0 h 429259"/>
              <a:gd name="T2" fmla="*/ 5650865 w 5650865"/>
              <a:gd name="T3" fmla="*/ 429259 h 429259"/>
            </a:gdLst>
            <a:ahLst/>
            <a:cxnLst/>
            <a:rect l="T0" t="T1" r="T2" b="T3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150000"/>
              </a:lnSpc>
            </a:pPr>
            <a:endParaRPr lang="uz-Cyrl-UZ" altLang="ru-RU" sz="3600" b="1" dirty="0">
              <a:solidFill>
                <a:schemeClr val="bg1"/>
              </a:solidFill>
            </a:endParaRPr>
          </a:p>
        </p:txBody>
      </p:sp>
      <p:sp>
        <p:nvSpPr>
          <p:cNvPr id="31" name="Заголовок 6"/>
          <p:cNvSpPr txBox="1">
            <a:spLocks/>
          </p:cNvSpPr>
          <p:nvPr/>
        </p:nvSpPr>
        <p:spPr>
          <a:xfrm>
            <a:off x="584161" y="0"/>
            <a:ext cx="10952798" cy="1170252"/>
          </a:xfrm>
          <a:prstGeom prst="rect">
            <a:avLst/>
          </a:prstGeom>
        </p:spPr>
        <p:txBody>
          <a:bodyPr vert="horz" lIns="109657" tIns="54828" rIns="109657" bIns="54828" rtlCol="0" anchor="ctr">
            <a:normAutofit fontScale="90000"/>
          </a:bodyPr>
          <a:lstStyle/>
          <a:p>
            <a:pPr marL="0" marR="0" lvl="0" indent="0" algn="ctr" defTabSz="109656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СТРОЕНИЕ ЭЛЕМЕНТОВ МАЛЫХ ПЕРИОДОВ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50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50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50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35" presetClass="emph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500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500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500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50"/>
                            </p:stCondLst>
                            <p:childTnLst>
                              <p:par>
                                <p:cTn id="49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250"/>
                            </p:stCondLst>
                            <p:childTnLst>
                              <p:par>
                                <p:cTn id="5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750"/>
                            </p:stCondLst>
                            <p:childTnLst>
                              <p:par>
                                <p:cTn id="58" presetID="35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10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500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500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500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250"/>
                            </p:stCondLst>
                            <p:childTnLst>
                              <p:par>
                                <p:cTn id="68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250"/>
                            </p:stCondLst>
                            <p:childTnLst>
                              <p:par>
                                <p:cTn id="7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750"/>
                            </p:stCondLst>
                            <p:childTnLst>
                              <p:par>
                                <p:cTn id="77" presetID="35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10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50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50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500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000"/>
                            </p:stCondLst>
                            <p:childTnLst>
                              <p:par>
                                <p:cTn id="9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500"/>
                            </p:stCondLst>
                            <p:childTnLst>
                              <p:par>
                                <p:cTn id="96" presetID="35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7" dur="10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2" dur="50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3" dur="50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500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1" presetID="35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2" dur="10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500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500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500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250"/>
                            </p:stCondLst>
                            <p:childTnLst>
                              <p:par>
                                <p:cTn id="1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750"/>
                            </p:stCondLst>
                            <p:childTnLst>
                              <p:par>
                                <p:cTn id="126" presetID="35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7" dur="10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2" dur="500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3" dur="500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500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250"/>
                            </p:stCondLst>
                            <p:childTnLst>
                              <p:par>
                                <p:cTn id="1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750"/>
                            </p:stCondLst>
                            <p:childTnLst>
                              <p:par>
                                <p:cTn id="141" presetID="35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2" dur="1000" fill="hold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90" grpId="0"/>
      <p:bldP spid="16391" grpId="0"/>
      <p:bldP spid="16392" grpId="0"/>
      <p:bldP spid="16393" grpId="0"/>
      <p:bldP spid="16394" grpId="0"/>
      <p:bldP spid="16395" grpId="0"/>
      <p:bldP spid="16396" grpId="0"/>
      <p:bldP spid="16400" grpId="0" animBg="1"/>
      <p:bldP spid="16401" grpId="0" animBg="1"/>
      <p:bldP spid="16402" grpId="0" animBg="1"/>
      <p:bldP spid="16402" grpId="1" animBg="1"/>
      <p:bldP spid="16402" grpId="2" animBg="1"/>
      <p:bldP spid="16406" grpId="0" animBg="1"/>
      <p:bldP spid="16406" grpId="1" animBg="1"/>
      <p:bldP spid="16411" grpId="0" animBg="1"/>
      <p:bldP spid="16411" grpId="1" animBg="1"/>
      <p:bldP spid="16415" grpId="0" animBg="1"/>
      <p:bldP spid="16415" grpId="1" animBg="1"/>
      <p:bldP spid="16416" grpId="0" animBg="1"/>
      <p:bldP spid="16416" grpId="1" animBg="1"/>
      <p:bldP spid="16418" grpId="0" animBg="1"/>
      <p:bldP spid="16418" grpId="1" animBg="1"/>
      <p:bldP spid="16417" grpId="0" animBg="1"/>
      <p:bldP spid="16417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8"/>
          <p:cNvSpPr>
            <a:spLocks noChangeArrowheads="1"/>
          </p:cNvSpPr>
          <p:nvPr/>
        </p:nvSpPr>
        <p:spPr bwMode="auto">
          <a:xfrm>
            <a:off x="331788" y="1289050"/>
            <a:ext cx="112776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     Подберите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к цифре названия химического элемента соответствующую букву его электронной формулы.</a:t>
            </a:r>
          </a:p>
          <a:p>
            <a:pPr algn="just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Бор                     А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1s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2s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2p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3s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1</a:t>
            </a:r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3600" dirty="0">
                <a:latin typeface="Arial" pitchFamily="34" charset="0"/>
                <a:cs typeface="Arial" pitchFamily="34" charset="0"/>
              </a:rPr>
              <a:t>Кремний	       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Б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1s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2s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2p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3s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3p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1</a:t>
            </a:r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3600" dirty="0">
                <a:latin typeface="Arial" pitchFamily="34" charset="0"/>
                <a:cs typeface="Arial" pitchFamily="34" charset="0"/>
              </a:rPr>
              <a:t>Алюминий     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 В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1s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2s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2p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1</a:t>
            </a:r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3600" dirty="0">
                <a:latin typeface="Arial" pitchFamily="34" charset="0"/>
                <a:cs typeface="Arial" pitchFamily="34" charset="0"/>
              </a:rPr>
              <a:t>Натрий	          Г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1s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2s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2p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4</a:t>
            </a:r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3600" dirty="0">
                <a:latin typeface="Arial" pitchFamily="34" charset="0"/>
                <a:cs typeface="Arial" pitchFamily="34" charset="0"/>
              </a:rPr>
              <a:t>Кислород	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      Д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1s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2s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2p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3s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3p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2</a:t>
            </a:r>
            <a:endParaRPr lang="ru-RU" sz="36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600" dirty="0" err="1">
                <a:latin typeface="Arial" pitchFamily="34" charset="0"/>
                <a:cs typeface="Arial" pitchFamily="34" charset="0"/>
              </a:rPr>
              <a:t>Сера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	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         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Е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1s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2s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2p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3s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3p</a:t>
            </a:r>
            <a:r>
              <a:rPr lang="en-US" sz="3600" baseline="300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657" y="280518"/>
            <a:ext cx="12169774" cy="1323437"/>
          </a:xfrm>
          <a:prstGeom prst="rect">
            <a:avLst/>
          </a:prstGeom>
          <a:noFill/>
        </p:spPr>
        <p:txBody>
          <a:bodyPr wrap="square" lIns="91433" tIns="45719" rIns="91433" bIns="45719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</a:t>
            </a:r>
          </a:p>
          <a:p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8409" y="367487"/>
            <a:ext cx="11644394" cy="646329"/>
          </a:xfrm>
          <a:prstGeom prst="rect">
            <a:avLst/>
          </a:prstGeom>
        </p:spPr>
        <p:txBody>
          <a:bodyPr wrap="square" lIns="91433" tIns="45719" rIns="91433" bIns="45719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ЗАДАНИЕ ДЛЯ САМОСТОЯТЕЛЬНОЙ РАБОТЫ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0" name="Picture 2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68260"/>
            <a:ext cx="133350" cy="133351"/>
          </a:xfrm>
          <a:prstGeom prst="rect">
            <a:avLst/>
          </a:prstGeom>
          <a:noFill/>
        </p:spPr>
      </p:pic>
      <p:pic>
        <p:nvPicPr>
          <p:cNvPr id="22531" name="Picture 3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4263" y="-68260"/>
            <a:ext cx="133350" cy="133351"/>
          </a:xfrm>
          <a:prstGeom prst="rect">
            <a:avLst/>
          </a:prstGeom>
          <a:noFill/>
        </p:spPr>
      </p:pic>
      <p:pic>
        <p:nvPicPr>
          <p:cNvPr id="22533" name="Рисунок 1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" y="457203"/>
            <a:ext cx="133350" cy="133350"/>
          </a:xfrm>
          <a:prstGeom prst="rect">
            <a:avLst/>
          </a:prstGeom>
          <a:noFill/>
        </p:spPr>
      </p:pic>
      <p:pic>
        <p:nvPicPr>
          <p:cNvPr id="22532" name="Рисунок 2" descr="https://him.1sept.ru/2006/05/o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" y="590550"/>
            <a:ext cx="133350" cy="133350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941355" y="1653369"/>
            <a:ext cx="10787139" cy="1754324"/>
          </a:xfrm>
          <a:prstGeom prst="rect">
            <a:avLst/>
          </a:prstGeom>
        </p:spPr>
        <p:txBody>
          <a:bodyPr wrap="square" lIns="91431" tIns="45719" rIns="91431" bIns="45719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1. Прочитать §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(стр.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7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50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2. Письменно ответить на вопросы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1- 4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( стр.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7)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Нарисовать рисунок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№11, 12.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12723" y="1510492"/>
            <a:ext cx="11485603" cy="69378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ctr" defTabSz="109656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1. Главное квантовое число 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n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" y="2439186"/>
            <a:ext cx="11855450" cy="266413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609600" indent="-609600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– </a:t>
            </a:r>
            <a:r>
              <a:rPr lang="ru-RU" dirty="0">
                <a:latin typeface="Arial" pitchFamily="34" charset="0"/>
                <a:cs typeface="Arial" pitchFamily="34" charset="0"/>
              </a:rPr>
              <a:t>показывает общий запас энергии электрона, а значит его удаленность от ядра: чем выше энергия электрона, тем дальше он расположен от ядра;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n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принимает целое значение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i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ru-RU" dirty="0">
                <a:latin typeface="Arial" pitchFamily="34" charset="0"/>
                <a:cs typeface="Arial" pitchFamily="34" charset="0"/>
              </a:rPr>
              <a:t>1;7] и соответствует номеру уровня, на котором находится электрон.</a:t>
            </a: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199" y="1367616"/>
            <a:ext cx="11414165" cy="479472"/>
          </a:xfrm>
          <a:prstGeom prst="rect">
            <a:avLst/>
          </a:prstGeom>
        </p:spPr>
        <p:txBody>
          <a:bodyPr vert="horz" lIns="0" tIns="0" rIns="0" bIns="0" rtlCol="0" anchor="ctr">
            <a:normAutofit fontScale="90000" lnSpcReduction="20000"/>
          </a:bodyPr>
          <a:lstStyle/>
          <a:p>
            <a:pPr marL="0" marR="0" lvl="0" indent="0" algn="ctr" defTabSz="109656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2. </a:t>
            </a: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Arial"/>
                <a:ea typeface="+mj-ea"/>
                <a:cs typeface="Arial"/>
              </a:rPr>
              <a:t>П</a:t>
            </a:r>
            <a:r>
              <a:rPr kumimoji="0" lang="ru-RU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обочное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(орбитальное) квантовое число </a:t>
            </a: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l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" y="2296310"/>
            <a:ext cx="11926888" cy="1841172"/>
          </a:xfrm>
          <a:prstGeom prst="rect">
            <a:avLst/>
          </a:prstGeom>
        </p:spPr>
        <p:txBody>
          <a:bodyPr/>
          <a:lstStyle/>
          <a:p>
            <a:pPr marL="609600" indent="-609600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– </a:t>
            </a:r>
            <a:r>
              <a:rPr lang="ru-RU" dirty="0">
                <a:latin typeface="Arial" pitchFamily="34" charset="0"/>
                <a:cs typeface="Arial" pitchFamily="34" charset="0"/>
              </a:rPr>
              <a:t>отражает разное энергетическое состояние электрона в пределах уровня и соответствует подуровню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(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s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-,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p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-,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d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-,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f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-)</a:t>
            </a:r>
            <a:r>
              <a:rPr lang="ru-RU" dirty="0">
                <a:latin typeface="Arial" pitchFamily="34" charset="0"/>
                <a:cs typeface="Arial" pitchFamily="34" charset="0"/>
              </a:rPr>
              <a:t>, принимает значение от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0 </a:t>
            </a:r>
            <a:r>
              <a:rPr lang="ru-RU" dirty="0">
                <a:latin typeface="Arial" pitchFamily="34" charset="0"/>
                <a:cs typeface="Arial" pitchFamily="34" charset="0"/>
              </a:rPr>
              <a:t>до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n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-1</a:t>
            </a:r>
            <a:r>
              <a:rPr lang="ru-RU" dirty="0">
                <a:latin typeface="Arial" pitchFamily="34" charset="0"/>
                <a:cs typeface="Arial" pitchFamily="34" charset="0"/>
              </a:rPr>
              <a:t>. Например, при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n=3, l=0, 1, 2.</a:t>
            </a:r>
            <a:endParaRPr lang="ru-RU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98409" y="1296178"/>
            <a:ext cx="11414165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ctr" defTabSz="109656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3. </a:t>
            </a: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М</a:t>
            </a:r>
            <a:r>
              <a:rPr kumimoji="0" lang="ru-RU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агнитное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квантовое число </a:t>
            </a: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69847" y="2867814"/>
            <a:ext cx="11414165" cy="2168525"/>
          </a:xfrm>
          <a:prstGeom prst="rect">
            <a:avLst/>
          </a:prstGeom>
        </p:spPr>
        <p:txBody>
          <a:bodyPr/>
          <a:lstStyle/>
          <a:p>
            <a:pPr algn="just">
              <a:buNone/>
            </a:pPr>
            <a:r>
              <a:rPr lang="ru-RU" i="1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ru-RU" dirty="0">
                <a:latin typeface="Arial" pitchFamily="34" charset="0"/>
                <a:cs typeface="Arial" pitchFamily="34" charset="0"/>
              </a:rPr>
              <a:t>– характеризует ориентацию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орбиталей</a:t>
            </a:r>
            <a:r>
              <a:rPr lang="ru-RU" dirty="0">
                <a:latin typeface="Arial" pitchFamily="34" charset="0"/>
                <a:cs typeface="Arial" pitchFamily="34" charset="0"/>
              </a:rPr>
              <a:t> в пространстве; принимает значения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–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l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…0…+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l</a:t>
            </a:r>
            <a:r>
              <a:rPr lang="ru-RU" dirty="0">
                <a:latin typeface="Arial" pitchFamily="34" charset="0"/>
                <a:cs typeface="Arial" pitchFamily="34" charset="0"/>
              </a:rPr>
              <a:t>. Например, если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l=2, 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>
                <a:latin typeface="Arial" pitchFamily="34" charset="0"/>
                <a:cs typeface="Arial" pitchFamily="34" charset="0"/>
              </a:rPr>
              <a:t>принимает значения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-2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;-1;0;+1;+2.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69847" y="1367616"/>
            <a:ext cx="11342727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ctr" defTabSz="109656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4. </a:t>
            </a: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С</a:t>
            </a:r>
            <a:r>
              <a:rPr kumimoji="0" lang="ru-RU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пиновое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квантовое число </a:t>
            </a: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2439186"/>
            <a:ext cx="11799926" cy="3671100"/>
          </a:xfrm>
          <a:prstGeom prst="rect">
            <a:avLst/>
          </a:prstGeom>
        </p:spPr>
        <p:txBody>
          <a:bodyPr/>
          <a:lstStyle/>
          <a:p>
            <a:pPr marL="609600" indent="-609600" algn="just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– </a:t>
            </a:r>
            <a:r>
              <a:rPr lang="ru-RU" dirty="0">
                <a:latin typeface="Arial" pitchFamily="34" charset="0"/>
                <a:cs typeface="Arial" pitchFamily="34" charset="0"/>
              </a:rPr>
              <a:t>собственный момент импульса электрона, не связанный с движением в пространстве. Это свойство электрона, не имеющее аналога в макромире. Для всех электронов спиновое квантовое число </a:t>
            </a:r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4656127" y="4796640"/>
          <a:ext cx="1487490" cy="1285100"/>
        </p:xfrm>
        <a:graphic>
          <a:graphicData uri="http://schemas.openxmlformats.org/presentationml/2006/ole">
            <p:oleObj spid="_x0000_s39938" name="Формула" r:id="rId4" imgW="419040" imgH="39348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>
            <a:spLocks noGrp="1"/>
          </p:cNvSpPr>
          <p:nvPr>
            <p:ph idx="4294967295"/>
          </p:nvPr>
        </p:nvSpPr>
        <p:spPr>
          <a:xfrm>
            <a:off x="334750" y="1794387"/>
            <a:ext cx="11596113" cy="447784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137069" indent="0" algn="just"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69847" y="1224740"/>
            <a:ext cx="11485603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marL="0" marR="0" lvl="0" indent="0" algn="ctr" defTabSz="109656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5. Магнитное спиновое число </a:t>
            </a:r>
            <a:r>
              <a:rPr kumimoji="0" lang="en-US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</a:t>
            </a: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s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199" y="2296310"/>
            <a:ext cx="11414165" cy="4028290"/>
          </a:xfrm>
          <a:prstGeom prst="rect">
            <a:avLst/>
          </a:prstGeom>
        </p:spPr>
        <p:txBody>
          <a:bodyPr/>
          <a:lstStyle/>
          <a:p>
            <a:pPr marL="609600" indent="-609600">
              <a:buNone/>
            </a:pP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– 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проекция спина на ось </a:t>
            </a:r>
            <a:r>
              <a:rPr lang="en-US" sz="3600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Oz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Всегда равно 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4656127" y="3153566"/>
          <a:ext cx="2571768" cy="1745874"/>
        </p:xfrm>
        <a:graphic>
          <a:graphicData uri="http://schemas.openxmlformats.org/presentationml/2006/ole">
            <p:oleObj spid="_x0000_s40962" name="Формула" r:id="rId4" imgW="571320" imgH="39348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227631" y="1939120"/>
            <a:ext cx="6633316" cy="39887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indent="327469" algn="just" defTabSz="109664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1.</a:t>
            </a:r>
            <a:r>
              <a:rPr lang="ru-RU" sz="28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Главное квантовое число </a:t>
            </a:r>
            <a:r>
              <a:rPr lang="en-US" sz="2800" b="1" i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ru-RU" sz="28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определяет общую энергию электрона на данной </a:t>
            </a:r>
            <a:r>
              <a:rPr lang="ru-RU" sz="2800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орбитали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а, значит, его удаленность от ядра: чем выше энергия электрона, тем дальше он расположен от ядра; </a:t>
            </a:r>
            <a:r>
              <a:rPr lang="en-US" sz="28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 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принимает целые значение от 1 до 7 (</a:t>
            </a:r>
            <a:r>
              <a:rPr lang="en-US" sz="28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ru-RU" sz="28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=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[1;7]) и соответствует номеру </a:t>
            </a:r>
            <a:r>
              <a:rPr lang="ru-RU" sz="28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уровня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на котором находится электрон.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27169" y="1296178"/>
            <a:ext cx="8176625" cy="69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664" tIns="54832" rIns="109664" bIns="54832" numCol="1" anchor="ctr" anchorCtr="0" compatLnSpc="1">
            <a:prstTxWarp prst="textNoShape">
              <a:avLst/>
            </a:prstTxWarp>
            <a:spAutoFit/>
          </a:bodyPr>
          <a:lstStyle/>
          <a:p>
            <a:pPr indent="687304" algn="just" defTabSz="1096640" fontAlgn="base">
              <a:spcBef>
                <a:spcPct val="0"/>
              </a:spcBef>
              <a:spcAft>
                <a:spcPct val="0"/>
              </a:spcAft>
              <a:tabLst>
                <a:tab pos="388393" algn="l"/>
                <a:tab pos="1233720" algn="l"/>
                <a:tab pos="1507880" algn="l"/>
                <a:tab pos="1644960" algn="l"/>
                <a:tab pos="1919120" algn="l"/>
                <a:tab pos="2467440" algn="l"/>
                <a:tab pos="2741600" algn="l"/>
                <a:tab pos="3701160" algn="l"/>
                <a:tab pos="3975320" algn="l"/>
              </a:tabLst>
            </a:pPr>
            <a:r>
              <a:rPr lang="ru-RU" sz="38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Квантовые числа электронов</a:t>
            </a:r>
            <a:endParaRPr lang="ru-RU" sz="380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198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98409" y="2081996"/>
            <a:ext cx="4771905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84161" y="0"/>
            <a:ext cx="10952798" cy="1170252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СТРОЕНИЕ ЭЛЕМЕНТОВ МАЛЫХ ПЕРИОДОВ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13317" y="1439054"/>
            <a:ext cx="692948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7469" algn="just" defTabSz="1096640" fontAlgn="base">
              <a:spcBef>
                <a:spcPct val="0"/>
              </a:spcBef>
              <a:spcAft>
                <a:spcPct val="0"/>
              </a:spcAft>
              <a:tabLst>
                <a:tab pos="3230900" algn="l"/>
              </a:tabLst>
            </a:pPr>
            <a:r>
              <a:rPr lang="ru-RU" sz="24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2.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Побочное (орбитальное) квантовое число </a:t>
            </a:r>
            <a:r>
              <a:rPr lang="en-US" sz="24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ru-RU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Определяет форму (симметрию) атомной </a:t>
            </a:r>
            <a:r>
              <a:rPr lang="ru-RU" sz="24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орбитали</a:t>
            </a:r>
            <a:r>
              <a:rPr lang="ru-RU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и 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характеризует различный запас энергии электрона в пределах данного энергетического уровня или его </a:t>
            </a:r>
            <a:r>
              <a:rPr lang="ru-RU" sz="24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подуровень. </a:t>
            </a:r>
          </a:p>
          <a:p>
            <a:pPr indent="327469" algn="just" defTabSz="1096640" fontAlgn="base">
              <a:spcBef>
                <a:spcPct val="0"/>
              </a:spcBef>
              <a:spcAft>
                <a:spcPct val="0"/>
              </a:spcAft>
              <a:tabLst>
                <a:tab pos="32309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Может принимать целочисленные значения от </a:t>
            </a:r>
            <a:r>
              <a:rPr lang="ru-RU" sz="24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до </a:t>
            </a:r>
            <a:r>
              <a:rPr lang="en-US" sz="24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ru-RU" sz="24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-1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indent="327469" algn="ctr" defTabSz="1096640" fontAlgn="base">
              <a:spcBef>
                <a:spcPct val="0"/>
              </a:spcBef>
              <a:spcAft>
                <a:spcPct val="0"/>
              </a:spcAft>
              <a:tabLst>
                <a:tab pos="3230900" algn="l"/>
              </a:tabLst>
            </a:pPr>
            <a:r>
              <a:rPr lang="ru-RU" sz="28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28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lang="ru-RU" sz="28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= 0, </a:t>
            </a:r>
            <a:r>
              <a:rPr lang="ru-RU" sz="2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1, ..., </a:t>
            </a:r>
            <a:r>
              <a:rPr lang="en-US" sz="2800" b="1" i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</a:t>
            </a:r>
            <a:r>
              <a:rPr lang="ru-RU" sz="28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lang="ru-RU" sz="2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1)</a:t>
            </a:r>
            <a:endParaRPr lang="en-US" sz="2800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indent="327469" algn="ctr" defTabSz="1096640" fontAlgn="base">
              <a:spcBef>
                <a:spcPct val="0"/>
              </a:spcBef>
              <a:spcAft>
                <a:spcPct val="0"/>
              </a:spcAft>
              <a:tabLst>
                <a:tab pos="3230900" algn="l"/>
              </a:tabLst>
            </a:pP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Значение </a:t>
            </a:r>
            <a:r>
              <a:rPr lang="en-US" sz="28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</a:t>
            </a:r>
            <a:r>
              <a:rPr lang="ru-RU" sz="28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	 </a:t>
            </a:r>
            <a:r>
              <a:rPr lang="ru-RU" sz="28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0    1    2   3   4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indent="687304" defTabSz="1096640" eaLnBrk="0" fontAlgn="base" hangingPunct="0">
              <a:spcBef>
                <a:spcPct val="0"/>
              </a:spcBef>
              <a:spcAft>
                <a:spcPct val="0"/>
              </a:spcAft>
              <a:tabLst>
                <a:tab pos="3230900" algn="l"/>
              </a:tabLst>
            </a:pPr>
            <a:r>
              <a:rPr lang="ru-RU" sz="28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Буквенное обозначение   </a:t>
            </a:r>
            <a:r>
              <a:rPr lang="ru-RU" sz="2800" b="1" i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lang="ru-RU" sz="28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lang="ru-RU" sz="2800" b="1" i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</a:t>
            </a:r>
            <a:r>
              <a:rPr lang="ru-RU" sz="28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lang="ru-RU" sz="2800" b="1" i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lang="ru-RU" sz="28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ru-RU" sz="2800" b="1" i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lang="ru-RU" sz="28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98410" y="1510492"/>
            <a:ext cx="4714908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63648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985</Words>
  <Application>Microsoft Office PowerPoint</Application>
  <PresentationFormat>Произвольный</PresentationFormat>
  <Paragraphs>161</Paragraphs>
  <Slides>23</Slides>
  <Notes>18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Тема Office</vt:lpstr>
      <vt:lpstr>Microsoft Equation 3.0</vt:lpstr>
      <vt:lpstr>Формула</vt:lpstr>
      <vt:lpstr>Слайд 1</vt:lpstr>
      <vt:lpstr>СТРОЕНИЕ ЭЛЕМЕНТОВ МАЛЫХ ПЕРИОДОВ</vt:lpstr>
      <vt:lpstr>СТРОЕНИЕ ЭЛЕМЕНТОВ МАЛЫХ ПЕРИОДОВ</vt:lpstr>
      <vt:lpstr>СТРОЕНИЕ ЭЛЕМЕНТОВ МАЛЫХ ПЕРИОДОВ</vt:lpstr>
      <vt:lpstr>СТРОЕНИЕ ЭЛЕМЕНТОВ МАЛЫХ ПЕРИОДОВ</vt:lpstr>
      <vt:lpstr>СТРОЕНИЕ ЭЛЕМЕНТОВ МАЛЫХ ПЕРИОДОВ</vt:lpstr>
      <vt:lpstr>СТРОЕНИЕ ЭЛЕМЕНТОВ МАЛЫХ ПЕРИОДОВ</vt:lpstr>
      <vt:lpstr>СТРОЕНИЕ ЭЛЕМЕНТОВ МАЛЫХ ПЕРИОДОВ</vt:lpstr>
      <vt:lpstr>СТРОЕНИЕ ЭЛЕМЕНТОВ МАЛЫХ ПЕРИОДОВ</vt:lpstr>
      <vt:lpstr>СТРОЕНИЕ ЭЛЕМЕНТОВ МАЛЫХ ПЕРИОДОВ</vt:lpstr>
      <vt:lpstr>СТРОЕНИЕ ЭЛЕМЕНТОВ МАЛЫХ ПЕРИОДОВ</vt:lpstr>
      <vt:lpstr>СТРОЕНИЕ ЭЛЕМЕНТОВ МАЛЫХ ПЕРИОДОВ</vt:lpstr>
      <vt:lpstr>СТРОЕНИЕ ЭЛЕМЕНТОВ МАЛЫХ ПЕРИОДОВ</vt:lpstr>
      <vt:lpstr>СТРОЕНИЕ ЭЛЕМЕНТОВ МАЛЫХ ПЕРИОДОВ</vt:lpstr>
      <vt:lpstr>СТРОЕНИЕ ЭЛЕМЕНТОВ МАЛЫХ ПЕРИОДОВ</vt:lpstr>
      <vt:lpstr>СТРОЕНИЕ ЭЛЕМЕНТОВ МАЛЫХ ПЕРИОДОВ</vt:lpstr>
      <vt:lpstr>Электронная формула атома и ее графическое изображение у элементов первого периода</vt:lpstr>
      <vt:lpstr>СТРОЕНИЕ ЭЛЕМЕНТОВ МАЛЫХ ПЕРИОДОВ</vt:lpstr>
      <vt:lpstr>Элементы второго периода</vt:lpstr>
      <vt:lpstr>СТРОЕНИЕ ЭЛЕМЕНТОВ МАЛЫХ ПЕРИОДОВ</vt:lpstr>
      <vt:lpstr>Слайд 21</vt:lpstr>
      <vt:lpstr>СТРОЕНИЕ ЭЛЕМЕНТОВ МАЛЫХ ПЕРИОДОВ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Windows 7</cp:lastModifiedBy>
  <cp:revision>102</cp:revision>
  <dcterms:created xsi:type="dcterms:W3CDTF">2020-05-06T17:43:33Z</dcterms:created>
  <dcterms:modified xsi:type="dcterms:W3CDTF">2020-10-01T11:40:13Z</dcterms:modified>
</cp:coreProperties>
</file>