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2" r:id="rId2"/>
    <p:sldId id="364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05" r:id="rId15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06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12450" y="2764721"/>
            <a:ext cx="6644205" cy="3646188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uz-Cyrl-UZ" sz="40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Решение задач.</a:t>
            </a:r>
            <a:endParaRPr lang="ru-RU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245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245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1012789" y="3725070"/>
            <a:ext cx="725750" cy="14741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3795132" cy="1292154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6371" y="3153566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ЗАДАЧА №4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409" y="1867682"/>
            <a:ext cx="11572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 Природный литий (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3200" i="1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= 6,9) состоит из изотопов с массовыми числами 6 и 7. Сколько процентов первого изотопа  он содержит 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5929" y="3653632"/>
            <a:ext cx="5715040" cy="30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ЗАДАЧА №4</a:t>
            </a:r>
            <a:endParaRPr lang="ru-RU" sz="4000" dirty="0"/>
          </a:p>
        </p:txBody>
      </p:sp>
      <p:sp>
        <p:nvSpPr>
          <p:cNvPr id="5" name="Прямоугольник 27"/>
          <p:cNvSpPr>
            <a:spLocks noChangeArrowheads="1"/>
          </p:cNvSpPr>
          <p:nvPr/>
        </p:nvSpPr>
        <p:spPr bwMode="auto">
          <a:xfrm>
            <a:off x="4799003" y="1939120"/>
            <a:ext cx="6721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6</a:t>
            </a:r>
            <a:endParaRPr lang="ru-RU" alt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AutoShape 28"/>
          <p:cNvCxnSpPr>
            <a:cxnSpLocks noChangeShapeType="1"/>
          </p:cNvCxnSpPr>
          <p:nvPr/>
        </p:nvCxnSpPr>
        <p:spPr bwMode="auto">
          <a:xfrm>
            <a:off x="5299069" y="2296310"/>
            <a:ext cx="1009650" cy="781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4727565" y="4510888"/>
            <a:ext cx="6743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7</a:t>
            </a:r>
            <a:endParaRPr lang="ru-RU" alt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29"/>
          <p:cNvCxnSpPr>
            <a:cxnSpLocks noChangeShapeType="1"/>
          </p:cNvCxnSpPr>
          <p:nvPr/>
        </p:nvCxnSpPr>
        <p:spPr bwMode="auto">
          <a:xfrm flipV="1">
            <a:off x="5370507" y="3725070"/>
            <a:ext cx="1076325" cy="1038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6442077" y="3153566"/>
            <a:ext cx="1428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6,9</a:t>
            </a:r>
            <a:endParaRPr lang="ru-RU" alt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8656655" y="2153434"/>
            <a:ext cx="3513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0,9 *100% = 90% </a:t>
            </a:r>
            <a:endParaRPr lang="en-US" alt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AutoShape 31"/>
          <p:cNvCxnSpPr>
            <a:cxnSpLocks noChangeShapeType="1"/>
          </p:cNvCxnSpPr>
          <p:nvPr/>
        </p:nvCxnSpPr>
        <p:spPr bwMode="auto">
          <a:xfrm rot="10800000" flipV="1">
            <a:off x="7585085" y="2367748"/>
            <a:ext cx="1143000" cy="866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8799531" y="4550559"/>
            <a:ext cx="3151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0,1*100% = 10</a:t>
            </a:r>
            <a:endParaRPr lang="en-US" alt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AutoShape 33"/>
          <p:cNvCxnSpPr>
            <a:cxnSpLocks noChangeShapeType="1"/>
          </p:cNvCxnSpPr>
          <p:nvPr/>
        </p:nvCxnSpPr>
        <p:spPr bwMode="auto">
          <a:xfrm rot="10800000">
            <a:off x="7656523" y="3653632"/>
            <a:ext cx="1143000" cy="962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" name="Прямоугольник 16"/>
          <p:cNvSpPr/>
          <p:nvPr/>
        </p:nvSpPr>
        <p:spPr>
          <a:xfrm>
            <a:off x="441285" y="5653896"/>
            <a:ext cx="60833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Ответ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0,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или 90%  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Li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41286" y="1796244"/>
            <a:ext cx="40005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6,9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C%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1298541" y="3082128"/>
            <a:ext cx="30003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26971" y="3582194"/>
            <a:ext cx="257176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155797" y="1296178"/>
            <a:ext cx="9787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Решение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ЗАДАЧА №</a:t>
            </a:r>
            <a:r>
              <a:rPr lang="en-US" sz="4000" dirty="0" smtClean="0"/>
              <a:t>5</a:t>
            </a:r>
            <a:endParaRPr lang="ru-RU" sz="4000" dirty="0"/>
          </a:p>
        </p:txBody>
      </p:sp>
      <p:sp>
        <p:nvSpPr>
          <p:cNvPr id="77826" name="AutoShape 2" descr="https://him.1sept.ru/2006/05/o1.gif"/>
          <p:cNvSpPr>
            <a:spLocks noChangeAspect="1" noChangeArrowheads="1"/>
          </p:cNvSpPr>
          <p:nvPr/>
        </p:nvSpPr>
        <p:spPr bwMode="auto">
          <a:xfrm>
            <a:off x="4041775" y="144463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27" name="AutoShape 3"/>
          <p:cNvSpPr>
            <a:spLocks noChangeAspect="1" noChangeArrowheads="1"/>
          </p:cNvSpPr>
          <p:nvPr/>
        </p:nvSpPr>
        <p:spPr bwMode="auto">
          <a:xfrm>
            <a:off x="0" y="45720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98409" y="1439054"/>
            <a:ext cx="115015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Медь имеет два изотопа с массовыми числами 63 и 65. Массовая доля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их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природной меди составляет соответственно 73% и 27%. Рассчитайте среднею относительную атомную массу природной меди.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30" name="AutoShape 6"/>
          <p:cNvSpPr>
            <a:spLocks noChangeAspect="1" noChangeArrowheads="1"/>
          </p:cNvSpPr>
          <p:nvPr/>
        </p:nvSpPr>
        <p:spPr bwMode="auto">
          <a:xfrm>
            <a:off x="0" y="45720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1681" y="3939384"/>
            <a:ext cx="500066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ЗАДАЧА №</a:t>
            </a:r>
            <a:r>
              <a:rPr lang="en-US" sz="4000" dirty="0" smtClean="0"/>
              <a:t>5</a:t>
            </a:r>
            <a:endParaRPr lang="ru-RU" sz="4000" dirty="0"/>
          </a:p>
        </p:txBody>
      </p:sp>
      <p:sp>
        <p:nvSpPr>
          <p:cNvPr id="77826" name="AutoShape 2" descr="https://him.1sept.ru/2006/05/o1.gif"/>
          <p:cNvSpPr>
            <a:spLocks noChangeAspect="1" noChangeArrowheads="1"/>
          </p:cNvSpPr>
          <p:nvPr/>
        </p:nvSpPr>
        <p:spPr bwMode="auto">
          <a:xfrm>
            <a:off x="4041775" y="144463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27" name="AutoShape 3"/>
          <p:cNvSpPr>
            <a:spLocks noChangeAspect="1" noChangeArrowheads="1"/>
          </p:cNvSpPr>
          <p:nvPr/>
        </p:nvSpPr>
        <p:spPr bwMode="auto">
          <a:xfrm>
            <a:off x="0" y="45720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30" name="AutoShape 6"/>
          <p:cNvSpPr>
            <a:spLocks noChangeAspect="1" noChangeArrowheads="1"/>
          </p:cNvSpPr>
          <p:nvPr/>
        </p:nvSpPr>
        <p:spPr bwMode="auto">
          <a:xfrm>
            <a:off x="0" y="45720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 rot="10800000" flipV="1">
            <a:off x="298409" y="1894236"/>
            <a:ext cx="1174595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Дано :</a:t>
            </a:r>
            <a:r>
              <a:rPr lang="uz-Cyrl-UZ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Решение : </a:t>
            </a:r>
            <a:endParaRPr lang="ru-RU" altLang="ru-RU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%(</a:t>
            </a:r>
            <a:r>
              <a:rPr lang="ru-RU" altLang="ru-RU" sz="2800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63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u)=7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(Cu cp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)= 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%*</a:t>
            </a:r>
            <a:r>
              <a:rPr lang="en-US" altLang="ru-RU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%*</a:t>
            </a:r>
            <a:r>
              <a:rPr lang="en-US" altLang="ru-RU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100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endParaRPr lang="ru-RU" altLang="ru-RU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С%(</a:t>
            </a:r>
            <a:r>
              <a:rPr lang="ru-RU" altLang="ru-RU" sz="2800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65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Cu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)=27%       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(Cu cp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)= </a:t>
            </a:r>
            <a:r>
              <a:rPr lang="en-US" alt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63*73 </a:t>
            </a:r>
            <a:r>
              <a:rPr lang="ru-RU" alt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alt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65*27</a:t>
            </a:r>
            <a:r>
              <a:rPr lang="ru-RU" alt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/</a:t>
            </a:r>
            <a:r>
              <a:rPr lang="en-US" alt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100%</a:t>
            </a:r>
            <a:r>
              <a:rPr lang="en-US" alt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en-US" alt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63,54</a:t>
            </a:r>
            <a:endParaRPr lang="ru-RU" altLang="ru-RU" sz="28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_______________      </a:t>
            </a:r>
            <a:endParaRPr lang="ru-RU" alt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altLang="ru-RU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(Cu)-</a:t>
            </a:r>
            <a:r>
              <a:rPr lang="uz-Cyrl-UZ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</a:p>
          <a:p>
            <a:endParaRPr lang="ru-RU" alt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Ответ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en-US" altLang="ru-RU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(Cu)= 63,54</a:t>
            </a:r>
            <a:endParaRPr lang="ru-RU" altLang="ru-RU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533" y="1581930"/>
            <a:ext cx="12014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ru-RU" sz="32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Решить задачи:</a:t>
            </a:r>
          </a:p>
          <a:p>
            <a:pPr marL="92075"/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2153434"/>
            <a:ext cx="11572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A 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Определите процентное содержание незаряженных частиц от общего количества всех элементарных частиц в изотопе 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65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3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3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"/>
            <a:ext cx="133350" cy="13335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98410" y="2939252"/>
            <a:ext cx="114300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 -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Определите относительную атомную массу бора, если известны массовые доли его изотопов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799267" y="3367880"/>
            <a:ext cx="40719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В) = 19,6% и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9371035" y="3367880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В) = 80,4%.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9847" y="3796508"/>
            <a:ext cx="11572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  C 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Природный бром имеет два изотопа с массовыми числами 79 и 81. Относительная атомная масса брома 79,904. Определите массовую долю каждого из изотопов в природном броме.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2534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oup 212"/>
          <p:cNvGraphicFramePr>
            <a:graphicFrameLocks noGrp="1"/>
          </p:cNvGraphicFramePr>
          <p:nvPr>
            <p:ph/>
          </p:nvPr>
        </p:nvGraphicFramePr>
        <p:xfrm>
          <a:off x="608490" y="1794387"/>
          <a:ext cx="11048563" cy="4425829"/>
        </p:xfrm>
        <a:graphic>
          <a:graphicData uri="http://schemas.openxmlformats.org/drawingml/2006/table">
            <a:tbl>
              <a:tblPr/>
              <a:tblGrid>
                <a:gridCol w="2838163"/>
                <a:gridCol w="2736800"/>
                <a:gridCol w="2736800"/>
                <a:gridCol w="2736800"/>
              </a:tblGrid>
              <a:tr h="573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электроны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протоны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нейтроны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азот</a:t>
                      </a: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железо</a:t>
                      </a: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свинец</a:t>
                      </a: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83" name="Object 143"/>
          <p:cNvGraphicFramePr>
            <a:graphicFrameLocks noChangeAspect="1"/>
          </p:cNvGraphicFramePr>
          <p:nvPr/>
        </p:nvGraphicFramePr>
        <p:xfrm>
          <a:off x="2003425" y="4427538"/>
          <a:ext cx="1471613" cy="776287"/>
        </p:xfrm>
        <a:graphic>
          <a:graphicData uri="http://schemas.openxmlformats.org/presentationml/2006/ole">
            <p:oleObj spid="_x0000_s3074" name="Формула" r:id="rId5" imgW="355320" imgH="241200" progId="Equation.3">
              <p:embed/>
            </p:oleObj>
          </a:graphicData>
        </a:graphic>
      </p:graphicFrame>
      <p:graphicFrame>
        <p:nvGraphicFramePr>
          <p:cNvPr id="10355" name="Object 115"/>
          <p:cNvGraphicFramePr>
            <a:graphicFrameLocks noChangeAspect="1"/>
          </p:cNvGraphicFramePr>
          <p:nvPr/>
        </p:nvGraphicFramePr>
        <p:xfrm>
          <a:off x="2155825" y="3346450"/>
          <a:ext cx="1419225" cy="779463"/>
        </p:xfrm>
        <a:graphic>
          <a:graphicData uri="http://schemas.openxmlformats.org/presentationml/2006/ole">
            <p:oleObj spid="_x0000_s3075" name="Формула" r:id="rId6" imgW="342720" imgH="241200" progId="Equation.3">
              <p:embed/>
            </p:oleObj>
          </a:graphicData>
        </a:graphic>
      </p:graphicFrame>
      <p:graphicFrame>
        <p:nvGraphicFramePr>
          <p:cNvPr id="10455" name="Object 215"/>
          <p:cNvGraphicFramePr>
            <a:graphicFrameLocks noChangeAspect="1"/>
          </p:cNvGraphicFramePr>
          <p:nvPr/>
        </p:nvGraphicFramePr>
        <p:xfrm>
          <a:off x="2119313" y="5364163"/>
          <a:ext cx="1339850" cy="739775"/>
        </p:xfrm>
        <a:graphic>
          <a:graphicData uri="http://schemas.openxmlformats.org/presentationml/2006/ole">
            <p:oleObj spid="_x0000_s3076" name="Формула" r:id="rId7" imgW="368280" imgH="241200" progId="Equation.3">
              <p:embed/>
            </p:oleObj>
          </a:graphicData>
        </a:graphic>
      </p:graphicFrame>
      <p:graphicFrame>
        <p:nvGraphicFramePr>
          <p:cNvPr id="10460" name="Object 220"/>
          <p:cNvGraphicFramePr>
            <a:graphicFrameLocks noChangeAspect="1"/>
          </p:cNvGraphicFramePr>
          <p:nvPr/>
        </p:nvGraphicFramePr>
        <p:xfrm>
          <a:off x="2008188" y="2397125"/>
          <a:ext cx="1155700" cy="808038"/>
        </p:xfrm>
        <a:graphic>
          <a:graphicData uri="http://schemas.openxmlformats.org/presentationml/2006/ole">
            <p:oleObj spid="_x0000_s3077" name="Формула" r:id="rId8" imgW="266400" imgH="241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oup 212"/>
          <p:cNvGraphicFramePr>
            <a:graphicFrameLocks noGrp="1"/>
          </p:cNvGraphicFramePr>
          <p:nvPr>
            <p:ph/>
          </p:nvPr>
        </p:nvGraphicFramePr>
        <p:xfrm>
          <a:off x="608489" y="1794387"/>
          <a:ext cx="11054211" cy="4425829"/>
        </p:xfrm>
        <a:graphic>
          <a:graphicData uri="http://schemas.openxmlformats.org/drawingml/2006/table">
            <a:tbl>
              <a:tblPr/>
              <a:tblGrid>
                <a:gridCol w="2839614"/>
                <a:gridCol w="2738199"/>
                <a:gridCol w="2738199"/>
                <a:gridCol w="2738199"/>
              </a:tblGrid>
              <a:tr h="573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электроны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протоны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нейтроны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азот</a:t>
                      </a: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железо</a:t>
                      </a: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свинец</a:t>
                      </a: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83" name="Object 143"/>
          <p:cNvGraphicFramePr>
            <a:graphicFrameLocks noChangeAspect="1"/>
          </p:cNvGraphicFramePr>
          <p:nvPr/>
        </p:nvGraphicFramePr>
        <p:xfrm>
          <a:off x="2003425" y="4427538"/>
          <a:ext cx="1471613" cy="776287"/>
        </p:xfrm>
        <a:graphic>
          <a:graphicData uri="http://schemas.openxmlformats.org/presentationml/2006/ole">
            <p:oleObj spid="_x0000_s5122" name="Формула" r:id="rId5" imgW="355320" imgH="241200" progId="Equation.3">
              <p:embed/>
            </p:oleObj>
          </a:graphicData>
        </a:graphic>
      </p:graphicFrame>
      <p:graphicFrame>
        <p:nvGraphicFramePr>
          <p:cNvPr id="10355" name="Object 115"/>
          <p:cNvGraphicFramePr>
            <a:graphicFrameLocks noChangeAspect="1"/>
          </p:cNvGraphicFramePr>
          <p:nvPr/>
        </p:nvGraphicFramePr>
        <p:xfrm>
          <a:off x="2155825" y="3346450"/>
          <a:ext cx="1419225" cy="779463"/>
        </p:xfrm>
        <a:graphic>
          <a:graphicData uri="http://schemas.openxmlformats.org/presentationml/2006/ole">
            <p:oleObj spid="_x0000_s5123" name="Формула" r:id="rId6" imgW="342720" imgH="241200" progId="Equation.3">
              <p:embed/>
            </p:oleObj>
          </a:graphicData>
        </a:graphic>
      </p:graphicFrame>
      <p:graphicFrame>
        <p:nvGraphicFramePr>
          <p:cNvPr id="10455" name="Object 215"/>
          <p:cNvGraphicFramePr>
            <a:graphicFrameLocks noChangeAspect="1"/>
          </p:cNvGraphicFramePr>
          <p:nvPr/>
        </p:nvGraphicFramePr>
        <p:xfrm>
          <a:off x="2119313" y="5364163"/>
          <a:ext cx="1339850" cy="739775"/>
        </p:xfrm>
        <a:graphic>
          <a:graphicData uri="http://schemas.openxmlformats.org/presentationml/2006/ole">
            <p:oleObj spid="_x0000_s5124" name="Формула" r:id="rId7" imgW="368280" imgH="241200" progId="Equation.3">
              <p:embed/>
            </p:oleObj>
          </a:graphicData>
        </a:graphic>
      </p:graphicFrame>
      <p:graphicFrame>
        <p:nvGraphicFramePr>
          <p:cNvPr id="10460" name="Object 220"/>
          <p:cNvGraphicFramePr>
            <a:graphicFrameLocks noChangeAspect="1"/>
          </p:cNvGraphicFramePr>
          <p:nvPr/>
        </p:nvGraphicFramePr>
        <p:xfrm>
          <a:off x="2008188" y="2397125"/>
          <a:ext cx="1155700" cy="808038"/>
        </p:xfrm>
        <a:graphic>
          <a:graphicData uri="http://schemas.openxmlformats.org/presentationml/2006/ole">
            <p:oleObj spid="_x0000_s5125" name="Формула" r:id="rId8" imgW="266400" imgH="241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ЗАДАЧА №1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179426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Определите процентное содержание незаряженных частиц от общего количества всех элементарных частиц в изотопе </a:t>
            </a:r>
            <a:r>
              <a:rPr lang="ru-RU" sz="3000" baseline="30000" dirty="0" smtClean="0">
                <a:latin typeface="Arial" pitchFamily="34" charset="0"/>
                <a:cs typeface="Arial" pitchFamily="34" charset="0"/>
              </a:rPr>
              <a:t>51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Сг?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5929" y="3725070"/>
            <a:ext cx="50720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ЗАДАЧА №1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2987" y="1867682"/>
            <a:ext cx="9429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Находим сумму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е) всех элементарных частиц в атоме изотопа </a:t>
            </a:r>
            <a:r>
              <a:rPr lang="ru-RU" sz="3200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51 </a:t>
            </a:r>
            <a:r>
              <a:rPr lang="ru-RU" sz="3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Сr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составе изотопа</a:t>
            </a:r>
            <a:r>
              <a:rPr lang="ru-RU" sz="3200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51 </a:t>
            </a:r>
            <a:r>
              <a:rPr lang="ru-RU" sz="3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Сr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имеется 24 электрона, 24 протона и 27 нейтронов, где 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+ е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= 24+24+27=75.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75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-------------------------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100%,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-------------------------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%</a:t>
            </a:r>
            <a:endParaRPr lang="en-US" sz="32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                         x = 2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*100/75=36%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36%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98409" y="1724806"/>
            <a:ext cx="15295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Дано: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51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- ?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798475" y="2867814"/>
            <a:ext cx="285752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26971" y="3010690"/>
            <a:ext cx="192882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55797" y="1296178"/>
            <a:ext cx="9787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Решение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ЗАДАЧА №2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9847" y="1653368"/>
            <a:ext cx="115015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В ядре изотопа содержится 82 нейтрона и 40,58% протонов. Найдите относительную атомную массу изотопа.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3119" y="3653632"/>
            <a:ext cx="51435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ЗАДАЧА №2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1615" y="1796244"/>
            <a:ext cx="90726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Сумма чисел протонов и нейтронов в атомах составляют около 100%.</a:t>
            </a:r>
          </a:p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р%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% =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100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100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% —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р%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100 - 40,58 = 59,42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40,58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---------------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x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   59,42 %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---------------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82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baseline="-25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56 + 82 = 138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Ответ: 138.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41285" y="1581930"/>
            <a:ext cx="26917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Дано: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82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 err="1" smtClean="0">
                <a:latin typeface="Arial" pitchFamily="34" charset="0"/>
                <a:cs typeface="Arial" pitchFamily="34" charset="0"/>
              </a:rPr>
              <a:t>C%p</a:t>
            </a:r>
            <a:r>
              <a:rPr lang="en-US" sz="2800" baseline="0" dirty="0" smtClean="0">
                <a:latin typeface="Arial" pitchFamily="34" charset="0"/>
                <a:cs typeface="Arial" pitchFamily="34" charset="0"/>
              </a:rPr>
              <a:t> = 40.58%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?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941483" y="2510624"/>
            <a:ext cx="200026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9847" y="2867814"/>
            <a:ext cx="257176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55797" y="1296178"/>
            <a:ext cx="9787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Решение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ЗАДАЧА №</a:t>
            </a:r>
            <a:r>
              <a:rPr lang="en-US" sz="4000" dirty="0" smtClean="0"/>
              <a:t>3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1285" y="1439054"/>
            <a:ext cx="11430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Определите элемент, если известно, что общее число частиц в составе его нейтрального атома равно 108, а число нейтронов больше числа протонов на 9.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5929" y="3867946"/>
            <a:ext cx="5429288" cy="26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ЗАДАЧА №</a:t>
            </a:r>
            <a:r>
              <a:rPr lang="en-US" sz="4000" dirty="0" smtClean="0"/>
              <a:t>3</a:t>
            </a:r>
            <a:endParaRPr lang="ru-RU" sz="4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3383" y="1581930"/>
            <a:ext cx="635798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6971" y="2153434"/>
            <a:ext cx="5429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108 - 9 = 99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99 / 3 = 33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33 –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это порядковый номер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As -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мышьяк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512</Words>
  <PresentationFormat>Произвольный</PresentationFormat>
  <Paragraphs>140</Paragraphs>
  <Slides>14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Слайд 1</vt:lpstr>
      <vt:lpstr>РЕШЕНИЕ ЗАДАЧ</vt:lpstr>
      <vt:lpstr>РЕШЕНИЕ ЗАДАЧ</vt:lpstr>
      <vt:lpstr>ЗАДАЧА №1</vt:lpstr>
      <vt:lpstr>ЗАДАЧА №1</vt:lpstr>
      <vt:lpstr>ЗАДАЧА №2</vt:lpstr>
      <vt:lpstr>ЗАДАЧА №2</vt:lpstr>
      <vt:lpstr>ЗАДАЧА №3</vt:lpstr>
      <vt:lpstr>ЗАДАЧА №3</vt:lpstr>
      <vt:lpstr>ЗАДАЧА №4</vt:lpstr>
      <vt:lpstr>ЗАДАЧА №4</vt:lpstr>
      <vt:lpstr>ЗАДАЧА №5</vt:lpstr>
      <vt:lpstr>ЗАДАЧА №5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61</cp:revision>
  <dcterms:created xsi:type="dcterms:W3CDTF">2020-05-06T17:43:33Z</dcterms:created>
  <dcterms:modified xsi:type="dcterms:W3CDTF">2020-09-23T11:33:48Z</dcterms:modified>
</cp:coreProperties>
</file>