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2" r:id="rId2"/>
    <p:sldId id="359" r:id="rId3"/>
    <p:sldId id="360" r:id="rId4"/>
    <p:sldId id="294" r:id="rId5"/>
    <p:sldId id="361" r:id="rId6"/>
    <p:sldId id="344" r:id="rId7"/>
    <p:sldId id="362" r:id="rId8"/>
    <p:sldId id="346" r:id="rId9"/>
    <p:sldId id="347" r:id="rId10"/>
    <p:sldId id="348" r:id="rId11"/>
    <p:sldId id="349" r:id="rId12"/>
    <p:sldId id="350" r:id="rId13"/>
    <p:sldId id="354" r:id="rId14"/>
    <p:sldId id="351" r:id="rId15"/>
    <p:sldId id="352" r:id="rId16"/>
    <p:sldId id="353" r:id="rId17"/>
    <p:sldId id="355" r:id="rId18"/>
    <p:sldId id="356" r:id="rId19"/>
    <p:sldId id="358" r:id="rId20"/>
    <p:sldId id="305" r:id="rId21"/>
  </p:sldIdLst>
  <p:sldSz cx="12169775" cy="7021513"/>
  <p:notesSz cx="6858000" cy="9144000"/>
  <p:defaultTextStyle>
    <a:defPPr>
      <a:defRPr lang="ru-RU"/>
    </a:defPPr>
    <a:lvl1pPr marL="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32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64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96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328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160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992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824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656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06" y="-96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88813-52B9-43E3-8D26-487D677443D8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C7D7E-D05D-41A6-BE46-D5DFA5AE9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81221"/>
            <a:ext cx="10344309" cy="15050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3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81187"/>
            <a:ext cx="2738199" cy="59910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81187"/>
            <a:ext cx="8011769" cy="59910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8" y="286638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6" y="1430311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5" y="1430311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5" y="1430311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6" y="5099320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3" indent="-153513">
              <a:buFont typeface="Arial" panose="020B0604020202020204" pitchFamily="34" charset="0"/>
              <a:buChar char="•"/>
              <a:defRPr sz="1400"/>
            </a:lvl2pPr>
            <a:lvl3pPr marL="307023" indent="-153513">
              <a:defRPr sz="1400"/>
            </a:lvl3pPr>
            <a:lvl4pPr marL="537292" indent="-230268">
              <a:defRPr sz="1400"/>
            </a:lvl4pPr>
            <a:lvl5pPr marL="767560" indent="-23026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5" y="5099320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3" indent="-153513">
              <a:buFont typeface="Arial" panose="020B0604020202020204" pitchFamily="34" charset="0"/>
              <a:buChar char="•"/>
              <a:defRPr sz="1400"/>
            </a:lvl2pPr>
            <a:lvl3pPr marL="307023" indent="-153513">
              <a:defRPr sz="1400"/>
            </a:lvl3pPr>
            <a:lvl4pPr marL="537292" indent="-230268">
              <a:defRPr sz="1400"/>
            </a:lvl4pPr>
            <a:lvl5pPr marL="767560" indent="-23026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5" y="5099320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3" indent="-153513">
              <a:buFont typeface="Arial" panose="020B0604020202020204" pitchFamily="34" charset="0"/>
              <a:buChar char="•"/>
              <a:defRPr sz="1400"/>
            </a:lvl2pPr>
            <a:lvl3pPr marL="307023" indent="-153513">
              <a:defRPr sz="1400"/>
            </a:lvl3pPr>
            <a:lvl4pPr marL="537292" indent="-230268">
              <a:defRPr sz="1400"/>
            </a:lvl4pPr>
            <a:lvl5pPr marL="767560" indent="-23026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8" y="955711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3486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099" y="153987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7" y="1559662"/>
            <a:ext cx="3850635" cy="46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44" y="1614947"/>
            <a:ext cx="5293853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511973"/>
            <a:ext cx="10344309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76018"/>
            <a:ext cx="10344309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3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6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9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32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16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9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82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65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38354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38354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20" indent="0">
              <a:buNone/>
              <a:defRPr sz="2400" b="1"/>
            </a:lvl2pPr>
            <a:lvl3pPr marL="1096640" indent="0">
              <a:buNone/>
              <a:defRPr sz="2200" b="1"/>
            </a:lvl3pPr>
            <a:lvl4pPr marL="1644960" indent="0">
              <a:buNone/>
              <a:defRPr sz="1900" b="1"/>
            </a:lvl4pPr>
            <a:lvl5pPr marL="2193280" indent="0">
              <a:buNone/>
              <a:defRPr sz="1900" b="1"/>
            </a:lvl5pPr>
            <a:lvl6pPr marL="2741600" indent="0">
              <a:buNone/>
              <a:defRPr sz="1900" b="1"/>
            </a:lvl6pPr>
            <a:lvl7pPr marL="3289920" indent="0">
              <a:buNone/>
              <a:defRPr sz="1900" b="1"/>
            </a:lvl7pPr>
            <a:lvl8pPr marL="3838240" indent="0">
              <a:buNone/>
              <a:defRPr sz="1900" b="1"/>
            </a:lvl8pPr>
            <a:lvl9pPr marL="438656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0"/>
            <a:ext cx="5377097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0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20" indent="0">
              <a:buNone/>
              <a:defRPr sz="2400" b="1"/>
            </a:lvl2pPr>
            <a:lvl3pPr marL="1096640" indent="0">
              <a:buNone/>
              <a:defRPr sz="2200" b="1"/>
            </a:lvl3pPr>
            <a:lvl4pPr marL="1644960" indent="0">
              <a:buNone/>
              <a:defRPr sz="1900" b="1"/>
            </a:lvl4pPr>
            <a:lvl5pPr marL="2193280" indent="0">
              <a:buNone/>
              <a:defRPr sz="1900" b="1"/>
            </a:lvl5pPr>
            <a:lvl6pPr marL="2741600" indent="0">
              <a:buNone/>
              <a:defRPr sz="1900" b="1"/>
            </a:lvl6pPr>
            <a:lvl7pPr marL="3289920" indent="0">
              <a:buNone/>
              <a:defRPr sz="1900" b="1"/>
            </a:lvl7pPr>
            <a:lvl8pPr marL="3838240" indent="0">
              <a:buNone/>
              <a:defRPr sz="1900" b="1"/>
            </a:lvl8pPr>
            <a:lvl9pPr marL="438656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0"/>
            <a:ext cx="5379210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9561"/>
            <a:ext cx="6803242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7"/>
            <a:ext cx="400377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8320" indent="0">
              <a:buNone/>
              <a:defRPr sz="1400"/>
            </a:lvl2pPr>
            <a:lvl3pPr marL="1096640" indent="0">
              <a:buNone/>
              <a:defRPr sz="1200"/>
            </a:lvl3pPr>
            <a:lvl4pPr marL="1644960" indent="0">
              <a:buNone/>
              <a:defRPr sz="1100"/>
            </a:lvl4pPr>
            <a:lvl5pPr marL="2193280" indent="0">
              <a:buNone/>
              <a:defRPr sz="1100"/>
            </a:lvl5pPr>
            <a:lvl6pPr marL="2741600" indent="0">
              <a:buNone/>
              <a:defRPr sz="1100"/>
            </a:lvl6pPr>
            <a:lvl7pPr marL="3289920" indent="0">
              <a:buNone/>
              <a:defRPr sz="1100"/>
            </a:lvl7pPr>
            <a:lvl8pPr marL="3838240" indent="0">
              <a:buNone/>
              <a:defRPr sz="1100"/>
            </a:lvl8pPr>
            <a:lvl9pPr marL="438656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915059"/>
            <a:ext cx="7301865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27385"/>
            <a:ext cx="7301865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8320" indent="0">
              <a:buNone/>
              <a:defRPr sz="3400"/>
            </a:lvl2pPr>
            <a:lvl3pPr marL="1096640" indent="0">
              <a:buNone/>
              <a:defRPr sz="2900"/>
            </a:lvl3pPr>
            <a:lvl4pPr marL="1644960" indent="0">
              <a:buNone/>
              <a:defRPr sz="2400"/>
            </a:lvl4pPr>
            <a:lvl5pPr marL="2193280" indent="0">
              <a:buNone/>
              <a:defRPr sz="2400"/>
            </a:lvl5pPr>
            <a:lvl6pPr marL="2741600" indent="0">
              <a:buNone/>
              <a:defRPr sz="2400"/>
            </a:lvl6pPr>
            <a:lvl7pPr marL="3289920" indent="0">
              <a:buNone/>
              <a:defRPr sz="2400"/>
            </a:lvl7pPr>
            <a:lvl8pPr marL="3838240" indent="0">
              <a:buNone/>
              <a:defRPr sz="2400"/>
            </a:lvl8pPr>
            <a:lvl9pPr marL="4386560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495310"/>
            <a:ext cx="7301865" cy="824052"/>
          </a:xfrm>
        </p:spPr>
        <p:txBody>
          <a:bodyPr/>
          <a:lstStyle>
            <a:lvl1pPr marL="0" indent="0">
              <a:buNone/>
              <a:defRPr sz="1700"/>
            </a:lvl1pPr>
            <a:lvl2pPr marL="548320" indent="0">
              <a:buNone/>
              <a:defRPr sz="1400"/>
            </a:lvl2pPr>
            <a:lvl3pPr marL="1096640" indent="0">
              <a:buNone/>
              <a:defRPr sz="1200"/>
            </a:lvl3pPr>
            <a:lvl4pPr marL="1644960" indent="0">
              <a:buNone/>
              <a:defRPr sz="1100"/>
            </a:lvl4pPr>
            <a:lvl5pPr marL="2193280" indent="0">
              <a:buNone/>
              <a:defRPr sz="1100"/>
            </a:lvl5pPr>
            <a:lvl6pPr marL="2741600" indent="0">
              <a:buNone/>
              <a:defRPr sz="1100"/>
            </a:lvl6pPr>
            <a:lvl7pPr marL="3289920" indent="0">
              <a:buNone/>
              <a:defRPr sz="1100"/>
            </a:lvl7pPr>
            <a:lvl8pPr marL="3838240" indent="0">
              <a:buNone/>
              <a:defRPr sz="1100"/>
            </a:lvl8pPr>
            <a:lvl9pPr marL="438656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2"/>
          </a:xfrm>
          <a:prstGeom prst="rect">
            <a:avLst/>
          </a:prstGeom>
        </p:spPr>
        <p:txBody>
          <a:bodyPr vert="horz" lIns="109664" tIns="54832" rIns="109664" bIns="5483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4"/>
            <a:ext cx="10952798" cy="4633874"/>
          </a:xfrm>
          <a:prstGeom prst="rect">
            <a:avLst/>
          </a:prstGeom>
        </p:spPr>
        <p:txBody>
          <a:bodyPr vert="horz" lIns="109664" tIns="54832" rIns="109664" bIns="5483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3"/>
            <a:ext cx="2839614" cy="373831"/>
          </a:xfrm>
          <a:prstGeom prst="rect">
            <a:avLst/>
          </a:prstGeom>
        </p:spPr>
        <p:txBody>
          <a:bodyPr vert="horz" lIns="109664" tIns="54832" rIns="109664" bIns="5483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3"/>
            <a:ext cx="3853762" cy="373831"/>
          </a:xfrm>
          <a:prstGeom prst="rect">
            <a:avLst/>
          </a:prstGeom>
        </p:spPr>
        <p:txBody>
          <a:bodyPr vert="horz" lIns="109664" tIns="54832" rIns="109664" bIns="5483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507903"/>
            <a:ext cx="2839614" cy="373831"/>
          </a:xfrm>
          <a:prstGeom prst="rect">
            <a:avLst/>
          </a:prstGeom>
        </p:spPr>
        <p:txBody>
          <a:bodyPr vert="horz" lIns="109664" tIns="54832" rIns="109664" bIns="5483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09664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240" indent="-411240" algn="l" defTabSz="109664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1020" indent="-342700" algn="l" defTabSz="109664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80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120" indent="-274160" algn="l" defTabSz="109664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440" indent="-274160" algn="l" defTabSz="109664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576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408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240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072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32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64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96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28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60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92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24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56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hyperlink" Target="http://astronomy.swin.edu.au/cms/imagedb/albums/userpics/isotopes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5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hyperlink" Target="http://dic.academic.ru/dic.nsf/es/22697/%D0%B8%D0%B7%D0%B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/>
            </a:extLst>
          </p:cNvPr>
          <p:cNvSpPr/>
          <p:nvPr/>
        </p:nvSpPr>
        <p:spPr>
          <a:xfrm>
            <a:off x="3169" y="3251"/>
            <a:ext cx="12152345" cy="220885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2012450" y="2764721"/>
            <a:ext cx="6644205" cy="4197621"/>
          </a:xfrm>
          <a:prstGeom prst="rect">
            <a:avLst/>
          </a:prstGeom>
        </p:spPr>
        <p:txBody>
          <a:bodyPr wrap="square" lIns="0" tIns="29525" rIns="0" bIns="0">
            <a:spAutoFit/>
          </a:bodyPr>
          <a:lstStyle/>
          <a:p>
            <a:pPr marL="38918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  <a:defRPr/>
            </a:pPr>
            <a:r>
              <a:rPr lang="uz-Cyrl-UZ" sz="4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 </a:t>
            </a:r>
            <a:r>
              <a:rPr lang="uz-Cyrl-UZ" sz="40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 Изотопы, </a:t>
            </a:r>
            <a:r>
              <a:rPr lang="uz-Cyrl-UZ" sz="4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изо</a:t>
            </a:r>
            <a:r>
              <a:rPr lang="ru-RU" sz="4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бары</a:t>
            </a:r>
            <a:endParaRPr lang="ru-RU" sz="40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245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ru-RU" altLang="ru-RU" sz="245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40" algn="ctr">
              <a:lnSpc>
                <a:spcPts val="4290"/>
              </a:lnSpc>
              <a:spcBef>
                <a:spcPts val="2599"/>
              </a:spcBef>
              <a:defRPr/>
            </a:pPr>
            <a:endParaRPr lang="uz-Cyrl-UZ" sz="2400" dirty="0">
              <a:solidFill>
                <a:srgbClr val="3734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>
              <a:ext uri="{FF2B5EF4-FFF2-40B4-BE49-F238E27FC236}"/>
            </a:extLst>
          </p:cNvPr>
          <p:cNvSpPr/>
          <p:nvPr/>
        </p:nvSpPr>
        <p:spPr>
          <a:xfrm>
            <a:off x="1012789" y="3725070"/>
            <a:ext cx="725750" cy="147419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5" name="object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847651" y="487606"/>
            <a:ext cx="3795132" cy="1292154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 eaLnBrk="1" fontAlgn="auto" hangingPunct="1">
              <a:spcBef>
                <a:spcPts val="241"/>
              </a:spcBef>
              <a:spcAft>
                <a:spcPts val="0"/>
              </a:spcAft>
              <a:defRPr/>
            </a:pPr>
            <a:r>
              <a:rPr lang="uz-Cyrl-UZ" sz="800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 </a:t>
            </a:r>
            <a:endParaRPr lang="uz-Cyrl-UZ" sz="8000" kern="0" spc="21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1">
            <a:extLst>
              <a:ext uri="{FF2B5EF4-FFF2-40B4-BE49-F238E27FC236}"/>
            </a:extLst>
          </p:cNvPr>
          <p:cNvSpPr/>
          <p:nvPr/>
        </p:nvSpPr>
        <p:spPr>
          <a:xfrm>
            <a:off x="1041087" y="598129"/>
            <a:ext cx="240860" cy="508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/>
            </a:extLst>
          </p:cNvPr>
          <p:cNvSpPr/>
          <p:nvPr/>
        </p:nvSpPr>
        <p:spPr>
          <a:xfrm>
            <a:off x="1163101" y="918324"/>
            <a:ext cx="451613" cy="616007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/>
            </a:extLst>
          </p:cNvPr>
          <p:cNvSpPr/>
          <p:nvPr/>
        </p:nvSpPr>
        <p:spPr>
          <a:xfrm>
            <a:off x="1218563" y="1285653"/>
            <a:ext cx="339106" cy="193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/>
            </a:extLst>
          </p:cNvPr>
          <p:cNvSpPr/>
          <p:nvPr/>
        </p:nvSpPr>
        <p:spPr>
          <a:xfrm>
            <a:off x="700396" y="918323"/>
            <a:ext cx="473798" cy="617633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/>
            </a:extLst>
          </p:cNvPr>
          <p:cNvSpPr/>
          <p:nvPr/>
        </p:nvSpPr>
        <p:spPr>
          <a:xfrm>
            <a:off x="754273" y="1207636"/>
            <a:ext cx="364459" cy="271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84" name="Рисунок 11" descr="http://www.currentreports.info/wp-content/uploads/2009/02/atomic_structur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13779" y="3418112"/>
            <a:ext cx="3269353" cy="302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23028" y="493595"/>
            <a:ext cx="1274143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391864" y="538863"/>
            <a:ext cx="365764" cy="772989"/>
          </a:xfrm>
          <a:prstGeom prst="rect">
            <a:avLst/>
          </a:prstGeom>
        </p:spPr>
        <p:txBody>
          <a:bodyPr vert="horz" wrap="square" lIns="0" tIns="33993" rIns="0" bIns="0" rtlCol="0">
            <a:spAutoFit/>
          </a:bodyPr>
          <a:lstStyle/>
          <a:p>
            <a:pPr>
              <a:spcBef>
                <a:spcPts val="268"/>
              </a:spcBef>
            </a:pPr>
            <a:r>
              <a:rPr lang="en-US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85415" y="1172723"/>
            <a:ext cx="950308" cy="456973"/>
          </a:xfrm>
          <a:prstGeom prst="rect">
            <a:avLst/>
          </a:prstGeom>
        </p:spPr>
        <p:txBody>
          <a:bodyPr vert="horz" wrap="square" lIns="0" tIns="25834" rIns="0" bIns="0" rtlCol="0">
            <a:spAutoFit/>
          </a:bodyPr>
          <a:lstStyle/>
          <a:p>
            <a:pPr>
              <a:spcBef>
                <a:spcPts val="204"/>
              </a:spcBef>
            </a:pPr>
            <a:r>
              <a:rPr lang="ru-RU" sz="2800" spc="-11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Изотопы, изобары</a:t>
            </a:r>
            <a:endParaRPr lang="ru-RU" sz="4000" dirty="0"/>
          </a:p>
        </p:txBody>
      </p:sp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49" y="1794387"/>
            <a:ext cx="11596113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80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4"/>
          <p:cNvSpPr>
            <a:spLocks noGrp="1"/>
          </p:cNvSpPr>
          <p:nvPr>
            <p:ph sz="half" idx="4294967295"/>
          </p:nvPr>
        </p:nvSpPr>
        <p:spPr>
          <a:xfrm>
            <a:off x="298409" y="1600200"/>
            <a:ext cx="11715831" cy="4525963"/>
          </a:xfrm>
          <a:prstGeom prst="rect">
            <a:avLst/>
          </a:prstGeo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  Изотопы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имеют одинаковые химические свойства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(обусловлены зарядом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ядра), но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разные физические</a:t>
            </a:r>
          </a:p>
          <a:p>
            <a:pPr algn="just">
              <a:buFont typeface="Arial" charset="0"/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свойства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обусловлено массой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ru-RU" dirty="0" smtClean="0"/>
          </a:p>
        </p:txBody>
      </p:sp>
      <p:pic>
        <p:nvPicPr>
          <p:cNvPr id="11" name="Picture 4" descr="Картинка 207 из 194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98673" y="3867946"/>
            <a:ext cx="7634287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Изотопы, изобары</a:t>
            </a:r>
            <a:endParaRPr lang="ru-RU" sz="4000" dirty="0"/>
          </a:p>
        </p:txBody>
      </p:sp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49" y="1794387"/>
            <a:ext cx="11596113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80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75" y="1624801"/>
            <a:ext cx="17653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54987" y="1296188"/>
            <a:ext cx="3643313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13251" y="1510492"/>
            <a:ext cx="24384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27169" y="4439450"/>
            <a:ext cx="392675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0639" y="4582326"/>
            <a:ext cx="4084642" cy="200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Изотопы, изобары</a:t>
            </a:r>
            <a:endParaRPr lang="ru-RU" sz="4000" dirty="0"/>
          </a:p>
        </p:txBody>
      </p:sp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49" y="1794387"/>
            <a:ext cx="11596113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80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одзаголовок 1"/>
          <p:cNvSpPr txBox="1">
            <a:spLocks/>
          </p:cNvSpPr>
          <p:nvPr/>
        </p:nvSpPr>
        <p:spPr bwMode="auto">
          <a:xfrm>
            <a:off x="298409" y="1285875"/>
            <a:ext cx="11715832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  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Изоба́ры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 (в ед.ч. 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изоба́р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; 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др.-греч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. 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ἴσος 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isos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) — «одинаковый» + 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βάρος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 (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baros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) — «вес») 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—нуклиды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 разных элементов, имеющие одинаковое массовое число; например, изобарами являются </a:t>
            </a:r>
            <a:r>
              <a:rPr lang="ru-RU" sz="3600" b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ru-RU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Ar, </a:t>
            </a:r>
            <a:r>
              <a:rPr lang="ru-RU" sz="3600" b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ru-RU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K, </a:t>
            </a:r>
            <a:r>
              <a:rPr lang="ru-RU" sz="3600" b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ru-RU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Ca.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    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  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Изотопы, изобары</a:t>
            </a:r>
            <a:endParaRPr lang="ru-RU" sz="4000" dirty="0"/>
          </a:p>
        </p:txBody>
      </p:sp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49" y="1794387"/>
            <a:ext cx="11596113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80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одзаголовок 1"/>
          <p:cNvSpPr txBox="1">
            <a:spLocks/>
          </p:cNvSpPr>
          <p:nvPr/>
        </p:nvSpPr>
        <p:spPr bwMode="auto">
          <a:xfrm>
            <a:off x="226971" y="1724806"/>
            <a:ext cx="11715832" cy="443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Изото́ны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 (от 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др.-греч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. 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ισος 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— </a:t>
            </a:r>
            <a:r>
              <a:rPr lang="ru-RU" sz="3200" i="1" dirty="0">
                <a:latin typeface="Arial" pitchFamily="34" charset="0"/>
                <a:cs typeface="Arial" pitchFamily="34" charset="0"/>
              </a:rPr>
              <a:t>«равный»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, </a:t>
            </a:r>
            <a:r>
              <a:rPr lang="ru-RU" sz="3200" i="1" dirty="0">
                <a:latin typeface="Arial" pitchFamily="34" charset="0"/>
                <a:cs typeface="Arial" pitchFamily="34" charset="0"/>
              </a:rPr>
              <a:t>«одинаковый»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, и 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τόπος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 — </a:t>
            </a:r>
            <a:r>
              <a:rPr lang="ru-RU" sz="3200" i="1" dirty="0">
                <a:latin typeface="Arial" pitchFamily="34" charset="0"/>
                <a:cs typeface="Arial" pitchFamily="34" charset="0"/>
              </a:rPr>
              <a:t>«место»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, с заменой в последнем слове «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п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» на «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н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») 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— нуклиды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, имеющие одинаковое количество нейтронов, но различающиеся по числу протонов в ядре. Примером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изотонов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могут служить нуклиды </a:t>
            </a:r>
            <a:r>
              <a:rPr lang="ru-RU" sz="3200" b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ru-RU" sz="32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N, </a:t>
            </a:r>
            <a:r>
              <a:rPr lang="ru-RU" sz="3200" b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ru-RU" sz="32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, имеющие по </a:t>
            </a: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нейтронов.</a:t>
            </a: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Изотопы, изобары</a:t>
            </a:r>
            <a:endParaRPr lang="ru-RU" sz="4000" dirty="0"/>
          </a:p>
        </p:txBody>
      </p:sp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49" y="1794387"/>
            <a:ext cx="11596113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80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409" y="1796244"/>
            <a:ext cx="116443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Природный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галлий состоит из изотопов </a:t>
            </a:r>
            <a:r>
              <a:rPr lang="ru-RU" sz="3600" baseline="30000" dirty="0" smtClean="0">
                <a:latin typeface="Arial" pitchFamily="34" charset="0"/>
                <a:cs typeface="Arial" pitchFamily="34" charset="0"/>
              </a:rPr>
              <a:t>71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Ga и </a:t>
            </a:r>
            <a:r>
              <a:rPr lang="ru-RU" sz="3600" baseline="30000" dirty="0" smtClean="0">
                <a:latin typeface="Arial" pitchFamily="34" charset="0"/>
                <a:cs typeface="Arial" pitchFamily="34" charset="0"/>
              </a:rPr>
              <a:t>69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Ga. В каком количественном соотношении находятся между собой числа атомов этих изотопов, если средняя атомная масса галлия равна 69,72?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Изотопы, изобары</a:t>
            </a:r>
            <a:endParaRPr lang="ru-RU" sz="4000" dirty="0"/>
          </a:p>
        </p:txBody>
      </p:sp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49" y="1794386"/>
            <a:ext cx="11596113" cy="4931079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en-US" dirty="0" err="1" smtClean="0"/>
              <a:t>Ответ</a:t>
            </a:r>
            <a:r>
              <a:rPr lang="en-US" dirty="0" smtClean="0"/>
              <a:t>: 0,36 </a:t>
            </a:r>
            <a:r>
              <a:rPr lang="ru-RU" dirty="0" smtClean="0"/>
              <a:t> или 36%  </a:t>
            </a:r>
            <a:r>
              <a:rPr lang="ru-RU" baseline="30000" dirty="0" smtClean="0"/>
              <a:t>71</a:t>
            </a:r>
            <a:r>
              <a:rPr lang="ru-RU" dirty="0" smtClean="0"/>
              <a:t>Ga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</a:t>
            </a:r>
            <a:r>
              <a:rPr lang="en-US" dirty="0" smtClean="0"/>
              <a:t>0,</a:t>
            </a:r>
            <a:r>
              <a:rPr lang="ru-RU" dirty="0" smtClean="0"/>
              <a:t>64  или 64 %   </a:t>
            </a:r>
            <a:r>
              <a:rPr lang="ru-RU" baseline="30000" dirty="0" smtClean="0"/>
              <a:t>69</a:t>
            </a:r>
            <a:r>
              <a:rPr lang="ru-RU" dirty="0" smtClean="0"/>
              <a:t>Ga</a:t>
            </a:r>
          </a:p>
          <a:p>
            <a:pPr>
              <a:buNone/>
            </a:pPr>
            <a:endParaRPr lang="ru-RU" dirty="0" smtClean="0"/>
          </a:p>
        </p:txBody>
      </p:sp>
      <p:grpSp>
        <p:nvGrpSpPr>
          <p:cNvPr id="37" name="Группа 36"/>
          <p:cNvGrpSpPr/>
          <p:nvPr/>
        </p:nvGrpSpPr>
        <p:grpSpPr>
          <a:xfrm>
            <a:off x="936591" y="2004219"/>
            <a:ext cx="5832330" cy="3005712"/>
            <a:chOff x="936591" y="2004219"/>
            <a:chExt cx="5832330" cy="3005712"/>
          </a:xfrm>
        </p:grpSpPr>
        <p:sp>
          <p:nvSpPr>
            <p:cNvPr id="7" name="Прямоугольник 27"/>
            <p:cNvSpPr>
              <a:spLocks noChangeArrowheads="1"/>
            </p:cNvSpPr>
            <p:nvPr/>
          </p:nvSpPr>
          <p:spPr bwMode="auto">
            <a:xfrm>
              <a:off x="950878" y="2072481"/>
              <a:ext cx="67212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ru-RU" sz="3200" dirty="0">
                  <a:latin typeface="Arial" pitchFamily="34" charset="0"/>
                  <a:cs typeface="Arial" pitchFamily="34" charset="0"/>
                </a:rPr>
                <a:t>a</a:t>
              </a:r>
              <a:endParaRPr lang="ru-RU" altLang="ru-RU" sz="3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AutoShape 28"/>
            <p:cNvCxnSpPr>
              <a:cxnSpLocks noChangeShapeType="1"/>
            </p:cNvCxnSpPr>
            <p:nvPr/>
          </p:nvCxnSpPr>
          <p:spPr bwMode="auto">
            <a:xfrm>
              <a:off x="1271554" y="2397919"/>
              <a:ext cx="1009650" cy="7810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2" name="Прямоугольник 29"/>
            <p:cNvSpPr>
              <a:spLocks noChangeArrowheads="1"/>
            </p:cNvSpPr>
            <p:nvPr/>
          </p:nvSpPr>
          <p:spPr bwMode="auto">
            <a:xfrm>
              <a:off x="936591" y="4425156"/>
              <a:ext cx="67439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ru-RU" sz="3200">
                  <a:latin typeface="Arial" pitchFamily="34" charset="0"/>
                  <a:cs typeface="Arial" pitchFamily="34" charset="0"/>
                </a:rPr>
                <a:t>b</a:t>
              </a:r>
              <a:endParaRPr lang="ru-RU" altLang="ru-RU" sz="320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AutoShape 29"/>
            <p:cNvCxnSpPr>
              <a:cxnSpLocks noChangeShapeType="1"/>
            </p:cNvCxnSpPr>
            <p:nvPr/>
          </p:nvCxnSpPr>
          <p:spPr bwMode="auto">
            <a:xfrm flipV="1">
              <a:off x="1298541" y="3510757"/>
              <a:ext cx="1076325" cy="10382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4" name="Прямоугольник 31"/>
            <p:cNvSpPr>
              <a:spLocks noChangeArrowheads="1"/>
            </p:cNvSpPr>
            <p:nvPr/>
          </p:nvSpPr>
          <p:spPr bwMode="auto">
            <a:xfrm>
              <a:off x="2441549" y="3098006"/>
              <a:ext cx="59265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ru-RU" sz="3200" dirty="0">
                  <a:latin typeface="Arial" pitchFamily="34" charset="0"/>
                  <a:cs typeface="Arial" pitchFamily="34" charset="0"/>
                </a:rPr>
                <a:t>C</a:t>
              </a:r>
              <a:endParaRPr lang="ru-RU" altLang="ru-RU" sz="3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30"/>
            <p:cNvSpPr>
              <a:spLocks noChangeArrowheads="1"/>
            </p:cNvSpPr>
            <p:nvPr/>
          </p:nvSpPr>
          <p:spPr bwMode="auto">
            <a:xfrm>
              <a:off x="4206841" y="2004219"/>
              <a:ext cx="20209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en-US" altLang="ru-RU" sz="3200" dirty="0">
                  <a:latin typeface="Arial" pitchFamily="34" charset="0"/>
                  <a:cs typeface="Arial" pitchFamily="34" charset="0"/>
                </a:rPr>
                <a:t>c-b=</a:t>
              </a:r>
              <a:r>
                <a:rPr lang="en-US" altLang="ru-RU" sz="3200" dirty="0" err="1"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altLang="ru-RU" sz="3200" baseline="-30000" dirty="0" err="1">
                  <a:latin typeface="Arial" pitchFamily="34" charset="0"/>
                  <a:cs typeface="Arial" pitchFamily="34" charset="0"/>
                </a:rPr>
                <a:t>A</a:t>
              </a:r>
              <a:endParaRPr lang="en-US" altLang="ru-RU" sz="3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" name="AutoShape 31"/>
            <p:cNvCxnSpPr>
              <a:cxnSpLocks noChangeShapeType="1"/>
            </p:cNvCxnSpPr>
            <p:nvPr/>
          </p:nvCxnSpPr>
          <p:spPr bwMode="auto">
            <a:xfrm rot="10800000" flipV="1">
              <a:off x="2976529" y="2328068"/>
              <a:ext cx="1143000" cy="8667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" name="Rectangle 32"/>
            <p:cNvSpPr>
              <a:spLocks noChangeArrowheads="1"/>
            </p:cNvSpPr>
            <p:nvPr/>
          </p:nvSpPr>
          <p:spPr bwMode="auto">
            <a:xfrm>
              <a:off x="4173513" y="4401344"/>
              <a:ext cx="259540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en-US" altLang="ru-RU" sz="3200" dirty="0">
                  <a:latin typeface="Arial" pitchFamily="34" charset="0"/>
                  <a:cs typeface="Arial" pitchFamily="34" charset="0"/>
                </a:rPr>
                <a:t>a-c=</a:t>
              </a:r>
              <a:r>
                <a:rPr lang="en-US" altLang="ru-RU" sz="3200" dirty="0" err="1"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altLang="ru-RU" sz="3200" baseline="-30000" dirty="0" err="1">
                  <a:latin typeface="Arial" pitchFamily="34" charset="0"/>
                  <a:cs typeface="Arial" pitchFamily="34" charset="0"/>
                </a:rPr>
                <a:t>B</a:t>
              </a:r>
              <a:endParaRPr lang="en-US" altLang="ru-RU" sz="3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AutoShape 33"/>
            <p:cNvCxnSpPr>
              <a:cxnSpLocks noChangeShapeType="1"/>
            </p:cNvCxnSpPr>
            <p:nvPr/>
          </p:nvCxnSpPr>
          <p:spPr bwMode="auto">
            <a:xfrm rot="10800000">
              <a:off x="3030504" y="3531396"/>
              <a:ext cx="1143000" cy="9620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8" name="Группа 37"/>
          <p:cNvGrpSpPr/>
          <p:nvPr/>
        </p:nvGrpSpPr>
        <p:grpSpPr>
          <a:xfrm>
            <a:off x="6029347" y="2153434"/>
            <a:ext cx="5921221" cy="3005712"/>
            <a:chOff x="6029347" y="2153434"/>
            <a:chExt cx="5921221" cy="3005712"/>
          </a:xfrm>
        </p:grpSpPr>
        <p:sp>
          <p:nvSpPr>
            <p:cNvPr id="23" name="Прямоугольник 27"/>
            <p:cNvSpPr>
              <a:spLocks noChangeArrowheads="1"/>
            </p:cNvSpPr>
            <p:nvPr/>
          </p:nvSpPr>
          <p:spPr bwMode="auto">
            <a:xfrm>
              <a:off x="6043634" y="2221696"/>
              <a:ext cx="67212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altLang="ru-RU" sz="3200" dirty="0" smtClean="0">
                  <a:latin typeface="Arial" pitchFamily="34" charset="0"/>
                  <a:cs typeface="Arial" pitchFamily="34" charset="0"/>
                </a:rPr>
                <a:t>71</a:t>
              </a:r>
              <a:endParaRPr lang="ru-RU" altLang="ru-RU" sz="3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" name="AutoShape 28"/>
            <p:cNvCxnSpPr>
              <a:cxnSpLocks noChangeShapeType="1"/>
            </p:cNvCxnSpPr>
            <p:nvPr/>
          </p:nvCxnSpPr>
          <p:spPr bwMode="auto">
            <a:xfrm>
              <a:off x="6584953" y="2510624"/>
              <a:ext cx="1009650" cy="7810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5" name="Прямоугольник 29"/>
            <p:cNvSpPr>
              <a:spLocks noChangeArrowheads="1"/>
            </p:cNvSpPr>
            <p:nvPr/>
          </p:nvSpPr>
          <p:spPr bwMode="auto">
            <a:xfrm>
              <a:off x="6029347" y="4574371"/>
              <a:ext cx="67439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altLang="ru-RU" sz="3200" dirty="0" smtClean="0">
                  <a:latin typeface="Arial" pitchFamily="34" charset="0"/>
                  <a:cs typeface="Arial" pitchFamily="34" charset="0"/>
                </a:rPr>
                <a:t>69</a:t>
              </a:r>
              <a:endParaRPr lang="ru-RU" altLang="ru-RU" sz="3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6" name="AutoShape 29"/>
            <p:cNvCxnSpPr>
              <a:cxnSpLocks noChangeShapeType="1"/>
            </p:cNvCxnSpPr>
            <p:nvPr/>
          </p:nvCxnSpPr>
          <p:spPr bwMode="auto">
            <a:xfrm flipV="1">
              <a:off x="6584953" y="3725070"/>
              <a:ext cx="1076325" cy="10382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7" name="Прямоугольник 31"/>
            <p:cNvSpPr>
              <a:spLocks noChangeArrowheads="1"/>
            </p:cNvSpPr>
            <p:nvPr/>
          </p:nvSpPr>
          <p:spPr bwMode="auto">
            <a:xfrm>
              <a:off x="7227895" y="3247221"/>
              <a:ext cx="142875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altLang="ru-RU" sz="3200" dirty="0" smtClean="0">
                  <a:latin typeface="Arial" pitchFamily="34" charset="0"/>
                  <a:cs typeface="Arial" pitchFamily="34" charset="0"/>
                </a:rPr>
                <a:t>69,72</a:t>
              </a:r>
              <a:endParaRPr lang="ru-RU" altLang="ru-RU" sz="3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9299597" y="2153434"/>
              <a:ext cx="257176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ru-RU" altLang="ru-RU" sz="3200" dirty="0" smtClean="0">
                  <a:latin typeface="Arial" pitchFamily="34" charset="0"/>
                  <a:cs typeface="Arial" pitchFamily="34" charset="0"/>
                </a:rPr>
                <a:t>0,72     0,36 </a:t>
              </a:r>
              <a:endParaRPr lang="en-US" altLang="ru-RU" sz="3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AutoShape 31"/>
            <p:cNvCxnSpPr>
              <a:cxnSpLocks noChangeShapeType="1"/>
            </p:cNvCxnSpPr>
            <p:nvPr/>
          </p:nvCxnSpPr>
          <p:spPr bwMode="auto">
            <a:xfrm rot="10800000" flipV="1">
              <a:off x="8228027" y="2439186"/>
              <a:ext cx="1143000" cy="8667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9355160" y="4550559"/>
              <a:ext cx="259540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ru-RU" altLang="ru-RU" sz="3200" dirty="0" smtClean="0">
                  <a:latin typeface="Arial" pitchFamily="34" charset="0"/>
                  <a:cs typeface="Arial" pitchFamily="34" charset="0"/>
                </a:rPr>
                <a:t>1,28    0,64</a:t>
              </a:r>
              <a:endParaRPr lang="en-US" altLang="ru-RU" sz="3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" name="AutoShape 33"/>
            <p:cNvCxnSpPr>
              <a:cxnSpLocks noChangeShapeType="1"/>
            </p:cNvCxnSpPr>
            <p:nvPr/>
          </p:nvCxnSpPr>
          <p:spPr bwMode="auto">
            <a:xfrm rot="10800000">
              <a:off x="8156589" y="3796508"/>
              <a:ext cx="1143000" cy="9620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8907482" y="3688557"/>
              <a:ext cx="2786082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Прямоугольник 31"/>
            <p:cNvSpPr>
              <a:spLocks noChangeArrowheads="1"/>
            </p:cNvSpPr>
            <p:nvPr/>
          </p:nvSpPr>
          <p:spPr bwMode="auto">
            <a:xfrm>
              <a:off x="10299729" y="3225004"/>
              <a:ext cx="59265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altLang="ru-RU" sz="32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ru-RU" altLang="ru-RU" sz="3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Изотопы, изобары</a:t>
            </a:r>
            <a:endParaRPr lang="ru-RU" sz="4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98409" y="2010558"/>
            <a:ext cx="11644394" cy="3013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36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</a:t>
            </a:r>
            <a:r>
              <a:rPr lang="en-US" sz="36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</a:t>
            </a:r>
            <a:r>
              <a:rPr lang="ru-RU" sz="36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Природный </a:t>
            </a:r>
            <a:r>
              <a:rPr lang="ru-RU" sz="36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магний состоит из изотопов </a:t>
            </a:r>
            <a:r>
              <a:rPr lang="ru-RU" sz="3600" baseline="30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24</a:t>
            </a:r>
            <a:r>
              <a:rPr lang="en-US" sz="36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Mg</a:t>
            </a:r>
            <a:r>
              <a:rPr lang="ru-RU" sz="36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</a:t>
            </a:r>
            <a:r>
              <a:rPr lang="ru-RU" sz="3600" baseline="30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25</a:t>
            </a:r>
            <a:r>
              <a:rPr lang="en-US" sz="36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Mg</a:t>
            </a:r>
            <a:r>
              <a:rPr lang="ru-RU" sz="36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</a:t>
            </a:r>
            <a:r>
              <a:rPr lang="ru-RU" sz="3600" baseline="30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26</a:t>
            </a:r>
            <a:r>
              <a:rPr lang="en-US" sz="36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Mg</a:t>
            </a:r>
            <a:r>
              <a:rPr lang="ru-RU" sz="36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 </a:t>
            </a:r>
            <a:r>
              <a:rPr lang="ru-RU" sz="36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Вычислить среднюю атомную массу природного магния, если содержание отдельных изотопов в атомных процентах соответственно равно 78,6</a:t>
            </a:r>
            <a:r>
              <a:rPr lang="ru-RU" sz="36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%, 10,1</a:t>
            </a:r>
            <a:r>
              <a:rPr lang="ru-RU" sz="36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% и 11,3%.</a:t>
            </a:r>
            <a:endParaRPr lang="ru-RU" sz="36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Изотопы, изобары</a:t>
            </a:r>
            <a:endParaRPr lang="ru-RU" sz="4000" dirty="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 rot="10800000" flipV="1">
            <a:off x="157163" y="1678792"/>
            <a:ext cx="11887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Дано :</a:t>
            </a:r>
            <a:r>
              <a:rPr lang="uz-Cyrl-UZ" altLang="ru-RU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 Решение : </a:t>
            </a:r>
            <a:endParaRPr lang="ru-RU" altLang="ru-RU" sz="28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ru-RU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</a:t>
            </a:r>
            <a:r>
              <a:rPr lang="en-US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%(</a:t>
            </a:r>
            <a:r>
              <a:rPr lang="en-US" altLang="ru-RU" sz="2800" baseline="30000" dirty="0">
                <a:latin typeface="Arial" pitchFamily="34" charset="0"/>
                <a:ea typeface="Calibri" pitchFamily="34" charset="0"/>
                <a:cs typeface="Arial" pitchFamily="34" charset="0"/>
              </a:rPr>
              <a:t>24</a:t>
            </a:r>
            <a:r>
              <a:rPr lang="en-US" altLang="ru-RU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Mg)=78,6</a:t>
            </a:r>
            <a:r>
              <a:rPr lang="en-US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%</a:t>
            </a:r>
            <a:r>
              <a:rPr lang="ru-RU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</a:t>
            </a:r>
            <a:r>
              <a:rPr lang="en-US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ru-RU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Ar</a:t>
            </a:r>
            <a:r>
              <a:rPr lang="en-US" altLang="ru-RU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en-US" altLang="ru-RU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Mgcp</a:t>
            </a:r>
            <a:r>
              <a:rPr lang="en-US" altLang="ru-RU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)= </a:t>
            </a:r>
            <a:r>
              <a:rPr lang="ru-RU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</a:t>
            </a:r>
            <a:r>
              <a:rPr lang="en-US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%*</a:t>
            </a:r>
            <a:r>
              <a:rPr lang="en-US" altLang="ru-RU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Ar</a:t>
            </a:r>
            <a:r>
              <a:rPr lang="ru-RU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+ </a:t>
            </a:r>
            <a:r>
              <a:rPr lang="ru-RU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</a:t>
            </a:r>
            <a:r>
              <a:rPr lang="en-US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%*</a:t>
            </a:r>
            <a:r>
              <a:rPr lang="en-US" altLang="ru-RU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Ar</a:t>
            </a:r>
            <a:r>
              <a:rPr lang="en-US" altLang="ru-RU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+ </a:t>
            </a:r>
            <a:r>
              <a:rPr lang="ru-RU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</a:t>
            </a:r>
            <a:r>
              <a:rPr lang="en-US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%*</a:t>
            </a:r>
            <a:r>
              <a:rPr lang="en-US" altLang="ru-RU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Ar</a:t>
            </a:r>
            <a:r>
              <a:rPr lang="ru-RU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lang="ru-RU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100</a:t>
            </a:r>
            <a:r>
              <a:rPr lang="en-US" altLang="ru-RU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%</a:t>
            </a:r>
            <a:endParaRPr lang="ru-RU" altLang="ru-RU" sz="28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ru-RU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С%(</a:t>
            </a:r>
            <a:r>
              <a:rPr lang="ru-RU" altLang="ru-RU" sz="2800" baseline="30000" dirty="0">
                <a:latin typeface="Arial" pitchFamily="34" charset="0"/>
                <a:ea typeface="Calibri" pitchFamily="34" charset="0"/>
                <a:cs typeface="Arial" pitchFamily="34" charset="0"/>
              </a:rPr>
              <a:t>25</a:t>
            </a:r>
            <a:r>
              <a:rPr lang="en-US" altLang="ru-RU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Mg</a:t>
            </a:r>
            <a:r>
              <a:rPr lang="ru-RU" altLang="ru-RU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)=10.1</a:t>
            </a:r>
            <a:r>
              <a:rPr lang="ru-RU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%       </a:t>
            </a:r>
            <a:r>
              <a:rPr lang="en-US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ru-RU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Ar</a:t>
            </a:r>
            <a:r>
              <a:rPr lang="en-US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en-US" altLang="ru-RU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Mgcp</a:t>
            </a:r>
            <a:r>
              <a:rPr lang="en-US" altLang="ru-RU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)= </a:t>
            </a:r>
            <a:r>
              <a:rPr lang="en-US" altLang="ru-RU" sz="2800" b="1" dirty="0">
                <a:latin typeface="Arial" pitchFamily="34" charset="0"/>
                <a:ea typeface="Calibri" pitchFamily="34" charset="0"/>
                <a:cs typeface="Arial" pitchFamily="34" charset="0"/>
              </a:rPr>
              <a:t>78</a:t>
            </a:r>
            <a:r>
              <a:rPr lang="ru-RU" altLang="ru-RU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,4*24+10,1*25+11,3*26 /100</a:t>
            </a:r>
            <a:r>
              <a:rPr lang="ru-RU" altLang="ru-RU" sz="2800" b="1" dirty="0">
                <a:latin typeface="Arial" pitchFamily="34" charset="0"/>
                <a:ea typeface="Calibri" pitchFamily="34" charset="0"/>
                <a:cs typeface="Arial" pitchFamily="34" charset="0"/>
              </a:rPr>
              <a:t>%=24,32</a:t>
            </a:r>
          </a:p>
          <a:p>
            <a:r>
              <a:rPr lang="ru-RU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С%(</a:t>
            </a:r>
            <a:r>
              <a:rPr lang="ru-RU" altLang="ru-RU" sz="2800" baseline="30000" dirty="0">
                <a:latin typeface="Arial" pitchFamily="34" charset="0"/>
                <a:ea typeface="Calibri" pitchFamily="34" charset="0"/>
                <a:cs typeface="Arial" pitchFamily="34" charset="0"/>
              </a:rPr>
              <a:t>24</a:t>
            </a:r>
            <a:r>
              <a:rPr lang="en-US" altLang="ru-RU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Mg</a:t>
            </a:r>
            <a:r>
              <a:rPr lang="ru-RU" altLang="ru-RU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)=11.3%</a:t>
            </a:r>
          </a:p>
          <a:p>
            <a:r>
              <a:rPr lang="en-US" altLang="ru-RU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_______________      </a:t>
            </a:r>
            <a:endParaRPr lang="ru-RU" altLang="ru-RU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ru-RU" altLang="ru-RU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US" altLang="ru-RU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Ar</a:t>
            </a:r>
            <a:r>
              <a:rPr lang="en-US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(Mg)-</a:t>
            </a:r>
            <a:r>
              <a:rPr lang="uz-Cyrl-UZ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?</a:t>
            </a:r>
          </a:p>
          <a:p>
            <a:endParaRPr lang="ru-RU" altLang="ru-RU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ru-RU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О</a:t>
            </a:r>
            <a:r>
              <a:rPr lang="ru-RU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твет</a:t>
            </a:r>
            <a:r>
              <a:rPr lang="en-US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ru-RU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lang="en-US" altLang="ru-RU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Ar</a:t>
            </a:r>
            <a:r>
              <a:rPr lang="en-US" altLang="ru-RU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(Mg)= </a:t>
            </a:r>
            <a:r>
              <a:rPr lang="en-US" alt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24,32</a:t>
            </a:r>
            <a:endParaRPr lang="ru-RU" altLang="ru-RU" sz="28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Закрепление 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1285" y="1581930"/>
            <a:ext cx="115015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463" algn="just"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1. Даны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обозначения атомов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элементов </a:t>
            </a:r>
            <a:r>
              <a:rPr lang="ru-RU" sz="3200" baseline="30000" dirty="0" smtClean="0">
                <a:latin typeface="Arial" pitchFamily="34" charset="0"/>
                <a:cs typeface="Arial" pitchFamily="34" charset="0"/>
              </a:rPr>
              <a:t>28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14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Э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aseline="30000" dirty="0" smtClean="0">
                <a:latin typeface="Arial" pitchFamily="34" charset="0"/>
                <a:cs typeface="Arial" pitchFamily="34" charset="0"/>
              </a:rPr>
              <a:t>42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Э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ru-RU" sz="3200" baseline="30000" dirty="0" smtClean="0">
                <a:latin typeface="Arial" pitchFamily="34" charset="0"/>
                <a:cs typeface="Arial" pitchFamily="34" charset="0"/>
              </a:rPr>
              <a:t>40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19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Э, </a:t>
            </a:r>
            <a:r>
              <a:rPr lang="ru-RU" sz="3200" baseline="30000" dirty="0" smtClean="0">
                <a:latin typeface="Arial" pitchFamily="34" charset="0"/>
                <a:cs typeface="Arial" pitchFamily="34" charset="0"/>
              </a:rPr>
              <a:t>40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18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Э, </a:t>
            </a:r>
            <a:r>
              <a:rPr lang="ru-RU" sz="3200" baseline="30000" dirty="0" smtClean="0">
                <a:latin typeface="Arial" pitchFamily="34" charset="0"/>
                <a:cs typeface="Arial" pitchFamily="34" charset="0"/>
              </a:rPr>
              <a:t>40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Э. Выберете обозначения двух атомов, которые являются изотопами одного и того же элемента.</a:t>
            </a:r>
          </a:p>
          <a:p>
            <a:pPr indent="17463" algn="just"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2.  Определите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число протонов и нейтронов в атомах изотопов магния - </a:t>
            </a:r>
            <a:r>
              <a:rPr lang="ru-RU" sz="3200" baseline="30000" dirty="0" smtClean="0">
                <a:latin typeface="Arial" pitchFamily="34" charset="0"/>
                <a:cs typeface="Arial" pitchFamily="34" charset="0"/>
              </a:rPr>
              <a:t>24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Mg, </a:t>
            </a:r>
            <a:r>
              <a:rPr lang="ru-RU" sz="3200" baseline="30000" dirty="0" smtClean="0">
                <a:latin typeface="Arial" pitchFamily="34" charset="0"/>
                <a:cs typeface="Arial" pitchFamily="34" charset="0"/>
              </a:rPr>
              <a:t>25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Mg,</a:t>
            </a:r>
            <a:r>
              <a:rPr lang="ru-RU" sz="3200" baseline="30000" dirty="0" smtClean="0">
                <a:latin typeface="Arial" pitchFamily="34" charset="0"/>
                <a:cs typeface="Arial" pitchFamily="34" charset="0"/>
              </a:rPr>
              <a:t> 26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Mg, и меди - </a:t>
            </a:r>
            <a:r>
              <a:rPr lang="ru-RU" sz="3200" baseline="30000" dirty="0" smtClean="0">
                <a:latin typeface="Arial" pitchFamily="34" charset="0"/>
                <a:cs typeface="Arial" pitchFamily="34" charset="0"/>
              </a:rPr>
              <a:t>63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29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Cu, </a:t>
            </a:r>
            <a:r>
              <a:rPr lang="ru-RU" sz="3200" baseline="30000" dirty="0" smtClean="0">
                <a:latin typeface="Arial" pitchFamily="34" charset="0"/>
                <a:cs typeface="Arial" pitchFamily="34" charset="0"/>
              </a:rPr>
              <a:t>65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29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Cu.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Закрепление 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1285" y="1224740"/>
            <a:ext cx="1150151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463" algn="just"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1. Даны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обозначения атомов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элементов </a:t>
            </a:r>
            <a:r>
              <a:rPr lang="ru-RU" sz="3200" baseline="30000" dirty="0" smtClean="0">
                <a:latin typeface="Arial" pitchFamily="34" charset="0"/>
                <a:cs typeface="Arial" pitchFamily="34" charset="0"/>
              </a:rPr>
              <a:t>28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14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Э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42</a:t>
            </a:r>
            <a:r>
              <a:rPr lang="ru-RU" sz="32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ru-RU" sz="3200" baseline="30000" dirty="0" smtClean="0">
                <a:latin typeface="Arial" pitchFamily="34" charset="0"/>
                <a:cs typeface="Arial" pitchFamily="34" charset="0"/>
              </a:rPr>
              <a:t>40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19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Э, </a:t>
            </a:r>
            <a:r>
              <a:rPr lang="ru-RU" sz="3200" baseline="30000" dirty="0" smtClean="0">
                <a:latin typeface="Arial" pitchFamily="34" charset="0"/>
                <a:cs typeface="Arial" pitchFamily="34" charset="0"/>
              </a:rPr>
              <a:t>40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18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Э, </a:t>
            </a:r>
            <a:r>
              <a:rPr lang="ru-RU" sz="3200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ru-RU" sz="32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 Выберете обозначения двух атомов, которые являются изотопами одного и того же элемента.</a:t>
            </a:r>
          </a:p>
          <a:p>
            <a:pPr indent="17463" algn="just">
              <a:buAutoNum type="arabicPeriod" startAt="2"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Определите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число протонов и нейтронов в атомах изотопов магния - 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indent="17463" algn="just">
              <a:defRPr/>
            </a:pPr>
            <a:r>
              <a:rPr lang="ru-RU" sz="3200" baseline="30000" dirty="0" smtClean="0">
                <a:latin typeface="Arial" pitchFamily="34" charset="0"/>
                <a:cs typeface="Arial" pitchFamily="34" charset="0"/>
              </a:rPr>
              <a:t>24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Mg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= 12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n = 12</a:t>
            </a:r>
          </a:p>
          <a:p>
            <a:pPr indent="17463" algn="just"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3200" baseline="30000" dirty="0" smtClean="0">
                <a:latin typeface="Arial" pitchFamily="34" charset="0"/>
                <a:cs typeface="Arial" pitchFamily="34" charset="0"/>
              </a:rPr>
              <a:t>25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Mg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p =12 n = 13</a:t>
            </a:r>
          </a:p>
          <a:p>
            <a:pPr indent="17463" algn="just">
              <a:defRPr/>
            </a:pPr>
            <a:r>
              <a:rPr lang="ru-RU" sz="3200" baseline="30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3200" baseline="30000" dirty="0" smtClean="0">
                <a:latin typeface="Arial" pitchFamily="34" charset="0"/>
                <a:cs typeface="Arial" pitchFamily="34" charset="0"/>
              </a:rPr>
              <a:t>26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Mg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p = 12 n = 14</a:t>
            </a:r>
          </a:p>
          <a:p>
            <a:pPr indent="17463" algn="just"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aseline="30000" dirty="0" smtClean="0">
                <a:latin typeface="Arial" pitchFamily="34" charset="0"/>
                <a:cs typeface="Arial" pitchFamily="34" charset="0"/>
              </a:rPr>
              <a:t>63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29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Cu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p = 29 n = 34</a:t>
            </a:r>
          </a:p>
          <a:p>
            <a:pPr indent="17463" algn="just">
              <a:defRPr/>
            </a:pPr>
            <a:r>
              <a:rPr lang="ru-RU" sz="3200" baseline="30000" dirty="0" smtClean="0">
                <a:latin typeface="Arial" pitchFamily="34" charset="0"/>
                <a:cs typeface="Arial" pitchFamily="34" charset="0"/>
              </a:rPr>
              <a:t>65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29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Cu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p = 29 n = 36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Повторение </a:t>
            </a:r>
            <a:endParaRPr lang="ru-RU" sz="4000" dirty="0"/>
          </a:p>
        </p:txBody>
      </p:sp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49" y="1794387"/>
            <a:ext cx="11596113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80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16"/>
          <p:cNvSpPr>
            <a:spLocks noChangeArrowheads="1"/>
          </p:cNvSpPr>
          <p:nvPr/>
        </p:nvSpPr>
        <p:spPr bwMode="auto">
          <a:xfrm>
            <a:off x="650875" y="1304925"/>
            <a:ext cx="444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Заполните таблицу</a:t>
            </a:r>
          </a:p>
        </p:txBody>
      </p:sp>
      <p:graphicFrame>
        <p:nvGraphicFramePr>
          <p:cNvPr id="11" name="Group 40"/>
          <p:cNvGraphicFramePr>
            <a:graphicFrameLocks/>
          </p:cNvGraphicFramePr>
          <p:nvPr/>
        </p:nvGraphicFramePr>
        <p:xfrm>
          <a:off x="3352800" y="1892300"/>
          <a:ext cx="8229600" cy="4525964"/>
        </p:xfrm>
        <a:graphic>
          <a:graphicData uri="http://schemas.openxmlformats.org/drawingml/2006/table">
            <a:tbl>
              <a:tblPr/>
              <a:tblGrid>
                <a:gridCol w="16462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uz-Cyrl-UZ" sz="2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4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4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4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4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4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uz-Cyrl-UZ" sz="4800" b="0" i="0" u="none" strike="noStrike" cap="none" normalizeH="0" baseline="3000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uz-Cyrl-UZ" sz="2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uz-Cyrl-UZ" sz="2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uz-Cyrl-UZ" sz="2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uz-Cyrl-UZ" sz="2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0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6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uz-Cyrl-UZ" sz="6000" b="0" i="0" u="none" strike="noStrike" cap="none" normalizeH="0" baseline="3000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uz-Cyrl-UZ" sz="60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uz-Cyrl-UZ" sz="2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uz-Cyrl-UZ" sz="2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uz-Cyrl-UZ" sz="2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uz-Cyrl-UZ" sz="2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4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uz-Cyrl-UZ" sz="4800" b="0" i="0" u="none" strike="noStrike" cap="none" normalizeH="0" baseline="3000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z-Cyrl-UZ" sz="4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uz-Cyrl-UZ" sz="2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uz-Cyrl-UZ" sz="2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uz-Cyrl-UZ" sz="2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uz-Cyrl-UZ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5"/>
            <a:ext cx="12169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409" y="367484"/>
            <a:ext cx="11644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5533" y="1581930"/>
            <a:ext cx="120142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/>
            <a:r>
              <a:rPr lang="ru-RU" sz="3200" dirty="0" smtClean="0">
                <a:latin typeface="Arial" pitchFamily="34" charset="0"/>
                <a:cs typeface="Arial" pitchFamily="34" charset="0"/>
              </a:rPr>
              <a:t>1. Прочитать §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( стр.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37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40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2. Письменно ответить на вопросы 1 – 4 (стр.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41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3. Нарисовать рисунок 6.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Повторение </a:t>
            </a:r>
            <a:endParaRPr lang="ru-RU" sz="4000" dirty="0"/>
          </a:p>
        </p:txBody>
      </p:sp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49" y="1794387"/>
            <a:ext cx="11596113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80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16"/>
          <p:cNvSpPr>
            <a:spLocks noChangeArrowheads="1"/>
          </p:cNvSpPr>
          <p:nvPr/>
        </p:nvSpPr>
        <p:spPr bwMode="auto">
          <a:xfrm>
            <a:off x="650875" y="1304925"/>
            <a:ext cx="444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Заполните таблицу</a:t>
            </a:r>
          </a:p>
        </p:txBody>
      </p:sp>
      <p:graphicFrame>
        <p:nvGraphicFramePr>
          <p:cNvPr id="11" name="Group 40"/>
          <p:cNvGraphicFramePr>
            <a:graphicFrameLocks/>
          </p:cNvGraphicFramePr>
          <p:nvPr/>
        </p:nvGraphicFramePr>
        <p:xfrm>
          <a:off x="4727564" y="1892300"/>
          <a:ext cx="6854835" cy="4860672"/>
        </p:xfrm>
        <a:graphic>
          <a:graphicData uri="http://schemas.openxmlformats.org/drawingml/2006/table">
            <a:tbl>
              <a:tblPr/>
              <a:tblGrid>
                <a:gridCol w="1371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2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9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2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12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uz-Cyrl-UZ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4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4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4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4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4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uz-Cyrl-UZ" sz="4800" b="0" i="0" u="none" strike="noStrike" cap="none" normalizeH="0" baseline="3000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3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uz-Cyrl-UZ" sz="3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3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kumimoji="0" lang="uz-Cyrl-UZ" sz="3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3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uz-Cyrl-UZ" sz="3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3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  <a:endParaRPr kumimoji="0" lang="uz-Cyrl-UZ" sz="3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0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6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uz-Cyrl-UZ" sz="6000" b="0" i="0" u="none" strike="noStrike" cap="none" normalizeH="0" baseline="3000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uz-Cyrl-UZ" sz="60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3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uz-Cyrl-UZ" sz="3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3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kumimoji="0" lang="uz-Cyrl-UZ" sz="3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3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kumimoji="0" lang="uz-Cyrl-UZ" sz="3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3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  <a:endParaRPr kumimoji="0" lang="uz-Cyrl-UZ" sz="3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4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uz-Cyrl-UZ" sz="4800" b="0" i="0" u="none" strike="noStrike" cap="none" normalizeH="0" baseline="3000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uz-Cyrl-UZ" sz="4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3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kumimoji="0" lang="uz-Cyrl-UZ" sz="3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3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kumimoji="0" lang="uz-Cyrl-UZ" sz="3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3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kumimoji="0" lang="uz-Cyrl-UZ" sz="3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z-Cyrl-UZ" sz="3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kumimoji="0" lang="uz-Cyrl-UZ" sz="3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Изотопы, изобары</a:t>
            </a:r>
            <a:endParaRPr lang="ru-RU" sz="4000" dirty="0"/>
          </a:p>
        </p:txBody>
      </p:sp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49" y="1794387"/>
            <a:ext cx="11596113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80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одержимое 6"/>
          <p:cNvSpPr>
            <a:spLocks noGrp="1"/>
          </p:cNvSpPr>
          <p:nvPr>
            <p:ph idx="4294967295"/>
          </p:nvPr>
        </p:nvSpPr>
        <p:spPr>
          <a:xfrm>
            <a:off x="226971" y="1633324"/>
            <a:ext cx="11334316" cy="4638904"/>
          </a:xfrm>
          <a:prstGeom prst="rect">
            <a:avLst/>
          </a:prstGeom>
        </p:spPr>
        <p:txBody>
          <a:bodyPr/>
          <a:lstStyle/>
          <a:p>
            <a:pPr algn="just"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Модель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строения атома была предложена в 1911 г. Эрнестом Резерфордом (1871-1937). Резерфорд предложил следующую схему строения атома. В центре атома находится положительно заряженное ядро, вокруг которого по разным орбитам вращаются  электроны.</a:t>
            </a:r>
          </a:p>
          <a:p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atom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85151" y="4153698"/>
            <a:ext cx="3878621" cy="264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Изотопы, изобары</a:t>
            </a:r>
            <a:endParaRPr lang="ru-RU" sz="4000" dirty="0"/>
          </a:p>
        </p:txBody>
      </p:sp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49" y="1794387"/>
            <a:ext cx="11596113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80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6972" y="1367616"/>
            <a:ext cx="1164439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В природе химические элементы существуют в виде смесей изотопов.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Изотопный состав одного и того же химического элемента выражают в 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атомных долях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(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ω</a:t>
            </a:r>
            <a:r>
              <a:rPr kumimoji="0" lang="ru-RU" sz="3200" b="1" i="0" u="none" strike="noStrike" cap="none" normalizeH="0" baseline="-3000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ат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которые указывают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какую часть составляет число атомов данного изотопа от общего числа атомов всех изотопов данного элемента,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принятого за единицу или 100%.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Изотопы, изобары</a:t>
            </a:r>
            <a:endParaRPr lang="ru-RU" sz="4000" dirty="0"/>
          </a:p>
        </p:txBody>
      </p:sp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226971" y="1367616"/>
            <a:ext cx="11596113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80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4294967295"/>
          </p:nvPr>
        </p:nvSpPr>
        <p:spPr>
          <a:xfrm>
            <a:off x="226971" y="1657857"/>
            <a:ext cx="11715832" cy="5363656"/>
          </a:xfrm>
          <a:prstGeom prst="rect">
            <a:avLst/>
          </a:prstGeo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Изотопы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(от </a:t>
            </a:r>
            <a:r>
              <a:rPr lang="ru-RU" sz="2400" dirty="0" smtClean="0">
                <a:latin typeface="Arial" pitchFamily="34" charset="0"/>
                <a:cs typeface="Arial" pitchFamily="34" charset="0"/>
                <a:hlinkClick r:id="rId4"/>
              </a:rPr>
              <a:t>изо...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и греч.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tópos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— место), разновидности атомов одного и того же химического элемента, атомные ядра которых содержат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одинаковое число протонов и различное число нейтронов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26971" y="2796376"/>
            <a:ext cx="11644394" cy="14465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just"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Например, в ядрах природных изотопов кислорода (Z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= 8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 содержатся соответственно 8, 9, и 10 нейтронов, то есть кислород имеет три стабильных изотопа: </a:t>
            </a:r>
            <a:r>
              <a:rPr lang="ru-RU" sz="2400" baseline="30000" dirty="0">
                <a:latin typeface="Arial" pitchFamily="34" charset="0"/>
                <a:cs typeface="Arial" pitchFamily="34" charset="0"/>
              </a:rPr>
              <a:t>16</a:t>
            </a:r>
            <a:r>
              <a:rPr lang="ru-RU" sz="2400" baseline="-25000" dirty="0">
                <a:latin typeface="Arial" pitchFamily="34" charset="0"/>
                <a:cs typeface="Arial" pitchFamily="34" charset="0"/>
              </a:rPr>
              <a:t>8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О, </a:t>
            </a:r>
            <a:r>
              <a:rPr lang="ru-RU" sz="2400" baseline="30000" dirty="0">
                <a:latin typeface="Arial" pitchFamily="34" charset="0"/>
                <a:cs typeface="Arial" pitchFamily="34" charset="0"/>
              </a:rPr>
              <a:t>17</a:t>
            </a:r>
            <a:r>
              <a:rPr lang="ru-RU" sz="2400" baseline="-25000" dirty="0">
                <a:latin typeface="Arial" pitchFamily="34" charset="0"/>
                <a:cs typeface="Arial" pitchFamily="34" charset="0"/>
              </a:rPr>
              <a:t>8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О, </a:t>
            </a:r>
            <a:r>
              <a:rPr lang="ru-RU" sz="2400" baseline="30000" dirty="0">
                <a:latin typeface="Arial" pitchFamily="34" charset="0"/>
                <a:cs typeface="Arial" pitchFamily="34" charset="0"/>
              </a:rPr>
              <a:t>18</a:t>
            </a:r>
            <a:r>
              <a:rPr lang="ru-RU" sz="2400" baseline="-25000" dirty="0">
                <a:latin typeface="Arial" pitchFamily="34" charset="0"/>
                <a:cs typeface="Arial" pitchFamily="34" charset="0"/>
              </a:rPr>
              <a:t>8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 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  <a:defRPr/>
            </a:pP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  <a:defRPr/>
            </a:pP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Текст 5"/>
          <p:cNvSpPr txBox="1">
            <a:spLocks/>
          </p:cNvSpPr>
          <p:nvPr/>
        </p:nvSpPr>
        <p:spPr bwMode="auto">
          <a:xfrm>
            <a:off x="226971" y="3867946"/>
            <a:ext cx="11644394" cy="153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Уран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U (Z =92) имеет 12 радиоактивных изотопов:   </a:t>
            </a:r>
            <a:r>
              <a:rPr lang="ru-RU" sz="2400" baseline="30000" dirty="0">
                <a:latin typeface="Arial" pitchFamily="34" charset="0"/>
                <a:cs typeface="Arial" pitchFamily="34" charset="0"/>
              </a:rPr>
              <a:t>228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aseline="-25000" dirty="0">
                <a:latin typeface="Arial" pitchFamily="34" charset="0"/>
                <a:cs typeface="Arial" pitchFamily="34" charset="0"/>
              </a:rPr>
              <a:t>92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U, </a:t>
            </a:r>
            <a:r>
              <a:rPr lang="ru-RU" sz="2400" baseline="30000" dirty="0" smtClean="0">
                <a:latin typeface="Arial" pitchFamily="34" charset="0"/>
                <a:cs typeface="Arial" pitchFamily="34" charset="0"/>
              </a:rPr>
              <a:t>229</a:t>
            </a:r>
            <a:r>
              <a:rPr lang="ru-RU" sz="2400" baseline="-25000" dirty="0" smtClean="0">
                <a:latin typeface="Arial" pitchFamily="34" charset="0"/>
                <a:cs typeface="Arial" pitchFamily="34" charset="0"/>
              </a:rPr>
              <a:t>92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U …</a:t>
            </a:r>
            <a:r>
              <a:rPr lang="ru-RU" sz="2400" baseline="30000" dirty="0" smtClean="0">
                <a:latin typeface="Arial" pitchFamily="34" charset="0"/>
                <a:cs typeface="Arial" pitchFamily="34" charset="0"/>
              </a:rPr>
              <a:t>235</a:t>
            </a:r>
            <a:r>
              <a:rPr lang="ru-RU" sz="2400" baseline="-25000" dirty="0" smtClean="0">
                <a:latin typeface="Arial" pitchFamily="34" charset="0"/>
                <a:cs typeface="Arial" pitchFamily="34" charset="0"/>
              </a:rPr>
              <a:t>92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U…</a:t>
            </a:r>
            <a:r>
              <a:rPr lang="ru-RU" sz="2400" baseline="30000" dirty="0" smtClean="0">
                <a:latin typeface="Arial" pitchFamily="34" charset="0"/>
                <a:cs typeface="Arial" pitchFamily="34" charset="0"/>
              </a:rPr>
              <a:t>239</a:t>
            </a:r>
            <a:r>
              <a:rPr lang="ru-RU" sz="2400" baseline="-25000" dirty="0" smtClean="0">
                <a:latin typeface="Arial" pitchFamily="34" charset="0"/>
                <a:cs typeface="Arial" pitchFamily="34" charset="0"/>
              </a:rPr>
              <a:t>92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 массовые числа А от 228 до 239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 </a:t>
            </a:r>
          </a:p>
        </p:txBody>
      </p:sp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5"/>
          <a:srcRect l="11517" t="36267" r="14845" b="11006"/>
          <a:stretch>
            <a:fillRect/>
          </a:stretch>
        </p:blipFill>
        <p:spPr bwMode="auto">
          <a:xfrm>
            <a:off x="5227631" y="4725202"/>
            <a:ext cx="5986463" cy="191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Изотопы, изобары</a:t>
            </a:r>
            <a:endParaRPr lang="ru-RU" sz="4000" dirty="0"/>
          </a:p>
        </p:txBody>
      </p:sp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226971" y="1367616"/>
            <a:ext cx="11596113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80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460" y="3330374"/>
            <a:ext cx="3954159" cy="223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C:\Users\Светлана\Desktop\O-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1150" y="5134547"/>
            <a:ext cx="2539410" cy="143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Светлана\Desktop\O-1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5283" y="1653368"/>
            <a:ext cx="2605785" cy="147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Светлана\Desktop\O-1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21" y="3439318"/>
            <a:ext cx="2588120" cy="146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трелка влево 17"/>
          <p:cNvSpPr/>
          <p:nvPr/>
        </p:nvSpPr>
        <p:spPr>
          <a:xfrm rot="10800000">
            <a:off x="7478439" y="2029652"/>
            <a:ext cx="1437535" cy="1681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 rot="10800000">
            <a:off x="7478441" y="3831195"/>
            <a:ext cx="1437535" cy="1681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 rot="10800000">
            <a:off x="7585085" y="5796772"/>
            <a:ext cx="1437535" cy="1681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979443" y="1737765"/>
            <a:ext cx="2403742" cy="849399"/>
          </a:xfrm>
          <a:prstGeom prst="rect">
            <a:avLst/>
          </a:prstGeom>
          <a:noFill/>
        </p:spPr>
        <p:txBody>
          <a:bodyPr wrap="square" lIns="109664" tIns="54832" rIns="109664" bIns="5483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99.76%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84755" y="5368144"/>
            <a:ext cx="2085763" cy="849399"/>
          </a:xfrm>
          <a:prstGeom prst="rect">
            <a:avLst/>
          </a:prstGeom>
          <a:noFill/>
        </p:spPr>
        <p:txBody>
          <a:bodyPr wrap="none" lIns="109664" tIns="54832" rIns="109664" bIns="5483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203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%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98005" y="3552902"/>
            <a:ext cx="2085763" cy="849399"/>
          </a:xfrm>
          <a:prstGeom prst="rect">
            <a:avLst/>
          </a:prstGeom>
          <a:noFill/>
        </p:spPr>
        <p:txBody>
          <a:bodyPr wrap="none" lIns="109664" tIns="54832" rIns="109664" bIns="5483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037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%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6971" y="1581930"/>
            <a:ext cx="5286412" cy="849399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Концентрация изотопов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кислорода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молекулах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воды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различна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95498" y="2589183"/>
            <a:ext cx="1529772" cy="695510"/>
          </a:xfrm>
          <a:prstGeom prst="rect">
            <a:avLst/>
          </a:prstGeom>
        </p:spPr>
        <p:txBody>
          <a:bodyPr wrap="square" lIns="109664" tIns="54832" rIns="109664" bIns="54832">
            <a:spAutoFit/>
          </a:bodyPr>
          <a:lstStyle/>
          <a:p>
            <a:r>
              <a:rPr lang="ru-RU" sz="38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Н</a:t>
            </a:r>
            <a:r>
              <a:rPr lang="ru-RU" sz="3800" baseline="-250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2</a:t>
            </a:r>
            <a:r>
              <a:rPr lang="en-US" sz="38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O</a:t>
            </a:r>
            <a:endParaRPr lang="ru-RU" sz="3800" dirty="0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Изотопы, изобары</a:t>
            </a:r>
            <a:endParaRPr lang="ru-RU" sz="4000" dirty="0"/>
          </a:p>
        </p:txBody>
      </p:sp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49" y="1794387"/>
            <a:ext cx="11596113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80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одержимое 14"/>
          <p:cNvSpPr>
            <a:spLocks noGrp="1"/>
          </p:cNvSpPr>
          <p:nvPr>
            <p:ph idx="4294967295"/>
          </p:nvPr>
        </p:nvSpPr>
        <p:spPr>
          <a:xfrm>
            <a:off x="226971" y="1510492"/>
            <a:ext cx="11644393" cy="4615671"/>
          </a:xfrm>
          <a:prstGeom prst="rect">
            <a:avLst/>
          </a:prstGeo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Водород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(Z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= 1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 имеет три изотопа, из которых два стабильны — водород </a:t>
            </a:r>
            <a:r>
              <a:rPr lang="ru-RU" sz="24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4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 (изотоп </a:t>
            </a:r>
            <a:r>
              <a:rPr lang="ru-RU" sz="24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H называют иногда протием), и дейтерий </a:t>
            </a:r>
            <a:r>
              <a:rPr lang="ru-RU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4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 , и один изотоп радиоактивный — тритий — </a:t>
            </a:r>
            <a:r>
              <a:rPr lang="ru-RU" sz="24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24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Н. Из всех известных изотопов только изотопы водорода имеют собственные названия. Дейтерий и тритий обозначаются соответственно D и Т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T.</a:t>
            </a: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6" descr="isotopes"/>
          <p:cNvPicPr>
            <a:picLocks noChangeAspect="1" noChangeArrowheads="1"/>
          </p:cNvPicPr>
          <p:nvPr/>
        </p:nvPicPr>
        <p:blipFill>
          <a:blip r:embed="rId4" cstate="print"/>
          <a:srcRect t="2826" b="2826"/>
          <a:stretch>
            <a:fillRect/>
          </a:stretch>
        </p:blipFill>
        <p:spPr bwMode="auto">
          <a:xfrm>
            <a:off x="2227235" y="4296574"/>
            <a:ext cx="7696200" cy="2373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Изотопы, изобары</a:t>
            </a:r>
            <a:endParaRPr lang="ru-RU" sz="4000" dirty="0"/>
          </a:p>
        </p:txBody>
      </p:sp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49" y="1794387"/>
            <a:ext cx="11596113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80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226972" y="1296178"/>
          <a:ext cx="11715831" cy="5390543"/>
        </p:xfrm>
        <a:graphic>
          <a:graphicData uri="http://schemas.openxmlformats.org/drawingml/2006/table">
            <a:tbl>
              <a:tblPr/>
              <a:tblGrid>
                <a:gridCol w="3905277"/>
                <a:gridCol w="3905277"/>
                <a:gridCol w="3905277"/>
              </a:tblGrid>
              <a:tr h="86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abic Typesetting" pitchFamily="66" charset="-78"/>
                        </a:rPr>
                        <a:t>Свойства</a:t>
                      </a:r>
                    </a:p>
                  </a:txBody>
                  <a:tcPr marL="91273" marR="912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D</a:t>
                      </a:r>
                      <a:r>
                        <a:rPr kumimoji="0" lang="ru-RU" sz="25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abic Typesetting" pitchFamily="66" charset="-78"/>
                        </a:rPr>
                        <a:t>2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O</a:t>
                      </a:r>
                      <a:endParaRPr kumimoji="0" lang="ru-RU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abic Typesetting" pitchFamily="66" charset="-78"/>
                      </a:endParaRPr>
                    </a:p>
                  </a:txBody>
                  <a:tcPr marL="91273" marR="912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H</a:t>
                      </a:r>
                      <a:r>
                        <a:rPr kumimoji="0" lang="ru-RU" sz="25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abic Typesetting" pitchFamily="66" charset="-78"/>
                        </a:rPr>
                        <a:t>2</a:t>
                      </a:r>
                      <a:r>
                        <a:rPr kumimoji="0" 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O</a:t>
                      </a:r>
                      <a:endParaRPr kumimoji="0" lang="ru-RU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abic Typesetting" pitchFamily="66" charset="-78"/>
                      </a:endParaRPr>
                    </a:p>
                  </a:txBody>
                  <a:tcPr marL="91273" marR="912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6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abic Typesetting" pitchFamily="66" charset="-78"/>
                        </a:rPr>
                        <a:t>Цвет</a:t>
                      </a:r>
                    </a:p>
                  </a:txBody>
                  <a:tcPr marL="91273" marR="912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abic Typesetting" pitchFamily="66" charset="-78"/>
                        </a:rPr>
                        <a:t>бесцветная</a:t>
                      </a:r>
                    </a:p>
                  </a:txBody>
                  <a:tcPr marL="91273" marR="912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abic Typesetting" pitchFamily="66" charset="-78"/>
                        </a:rPr>
                        <a:t>бесцветная</a:t>
                      </a:r>
                    </a:p>
                  </a:txBody>
                  <a:tcPr marL="91273" marR="912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abic Typesetting" pitchFamily="66" charset="-78"/>
                        </a:rPr>
                        <a:t>М</a:t>
                      </a:r>
                      <a:r>
                        <a:rPr kumimoji="0" lang="en-US" sz="25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abic Typesetting" pitchFamily="66" charset="-78"/>
                          <a:cs typeface="Arabic Typesetting" pitchFamily="66" charset="-78"/>
                        </a:rPr>
                        <a:t>r</a:t>
                      </a:r>
                      <a:endParaRPr kumimoji="0" lang="ru-RU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abic Typesetting" pitchFamily="66" charset="-78"/>
                      </a:endParaRPr>
                    </a:p>
                  </a:txBody>
                  <a:tcPr marL="91273" marR="912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abic Typesetting" pitchFamily="66" charset="-78"/>
                        </a:rPr>
                        <a:t>20</a:t>
                      </a:r>
                    </a:p>
                  </a:txBody>
                  <a:tcPr marL="91273" marR="912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abic Typesetting" pitchFamily="66" charset="-78"/>
                        </a:rPr>
                        <a:t>18</a:t>
                      </a:r>
                    </a:p>
                  </a:txBody>
                  <a:tcPr marL="91273" marR="912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6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abic Typesetting" pitchFamily="66" charset="-78"/>
                        </a:rPr>
                        <a:t>Температура плавления, </a:t>
                      </a:r>
                      <a:r>
                        <a:rPr kumimoji="0" lang="ru-RU" sz="25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abic Typesetting" pitchFamily="66" charset="-78"/>
                        </a:rPr>
                        <a:t>о</a:t>
                      </a:r>
                      <a:r>
                        <a:rPr kumimoji="0" lang="ru-RU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abic Typesetting" pitchFamily="66" charset="-78"/>
                        </a:rPr>
                        <a:t>С</a:t>
                      </a:r>
                      <a:endParaRPr kumimoji="0" lang="ru-RU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abic Typesetting" pitchFamily="66" charset="-78"/>
                      </a:endParaRPr>
                    </a:p>
                  </a:txBody>
                  <a:tcPr marL="91273" marR="912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abic Typesetting" pitchFamily="66" charset="-78"/>
                        </a:rPr>
                        <a:t>3,813</a:t>
                      </a:r>
                    </a:p>
                  </a:txBody>
                  <a:tcPr marL="91273" marR="912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abic Typesetting" pitchFamily="66" charset="-78"/>
                        </a:rPr>
                        <a:t>0</a:t>
                      </a:r>
                    </a:p>
                  </a:txBody>
                  <a:tcPr marL="91273" marR="912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abic Typesetting" pitchFamily="66" charset="-78"/>
                        </a:rPr>
                        <a:t>Температура кипения,  </a:t>
                      </a:r>
                      <a:r>
                        <a:rPr kumimoji="0" lang="ru-RU" sz="25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abic Typesetting" pitchFamily="66" charset="-78"/>
                        </a:rPr>
                        <a:t>о</a:t>
                      </a:r>
                      <a:r>
                        <a:rPr kumimoji="0" lang="ru-RU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abic Typesetting" pitchFamily="66" charset="-78"/>
                        </a:rPr>
                        <a:t>С</a:t>
                      </a:r>
                      <a:endParaRPr kumimoji="0" lang="ru-RU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abic Typesetting" pitchFamily="66" charset="-78"/>
                      </a:endParaRPr>
                    </a:p>
                  </a:txBody>
                  <a:tcPr marL="91273" marR="912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abic Typesetting" pitchFamily="66" charset="-78"/>
                        </a:rPr>
                        <a:t>101,043</a:t>
                      </a:r>
                    </a:p>
                  </a:txBody>
                  <a:tcPr marL="91273" marR="912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abic Typesetting" pitchFamily="66" charset="-78"/>
                        </a:rPr>
                        <a:t>100</a:t>
                      </a:r>
                    </a:p>
                  </a:txBody>
                  <a:tcPr marL="91273" marR="912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35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abic Typesetting" pitchFamily="66" charset="-78"/>
                        </a:rPr>
                        <a:t>Плотность г/мл. (25</a:t>
                      </a:r>
                      <a:r>
                        <a:rPr kumimoji="0" lang="ru-RU" sz="25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abic Typesetting" pitchFamily="66" charset="-78"/>
                        </a:rPr>
                        <a:t>о</a:t>
                      </a:r>
                      <a:r>
                        <a:rPr kumimoji="0" lang="ru-RU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abic Typesetting" pitchFamily="66" charset="-78"/>
                        </a:rPr>
                        <a:t>С)</a:t>
                      </a:r>
                    </a:p>
                  </a:txBody>
                  <a:tcPr marL="91273" marR="912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abic Typesetting" pitchFamily="66" charset="-78"/>
                        </a:rPr>
                        <a:t>1,042</a:t>
                      </a:r>
                    </a:p>
                  </a:txBody>
                  <a:tcPr marL="91273" marR="912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abic Typesetting" pitchFamily="66" charset="-78"/>
                        </a:rPr>
                        <a:t>0,9970</a:t>
                      </a:r>
                    </a:p>
                  </a:txBody>
                  <a:tcPr marL="91273" marR="912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525</Words>
  <PresentationFormat>Произвольный</PresentationFormat>
  <Paragraphs>190</Paragraphs>
  <Slides>20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Повторение </vt:lpstr>
      <vt:lpstr>Повторение </vt:lpstr>
      <vt:lpstr>Изотопы, изобары</vt:lpstr>
      <vt:lpstr>Изотопы, изобары</vt:lpstr>
      <vt:lpstr>Изотопы, изобары</vt:lpstr>
      <vt:lpstr>Изотопы, изобары</vt:lpstr>
      <vt:lpstr>Изотопы, изобары</vt:lpstr>
      <vt:lpstr>Изотопы, изобары</vt:lpstr>
      <vt:lpstr>Изотопы, изобары</vt:lpstr>
      <vt:lpstr>Изотопы, изобары</vt:lpstr>
      <vt:lpstr>Изотопы, изобары</vt:lpstr>
      <vt:lpstr>Изотопы, изобары</vt:lpstr>
      <vt:lpstr>Изотопы, изобары</vt:lpstr>
      <vt:lpstr>Изотопы, изобары</vt:lpstr>
      <vt:lpstr>Изотопы, изобары</vt:lpstr>
      <vt:lpstr>Изотопы, изобары</vt:lpstr>
      <vt:lpstr>Закрепление </vt:lpstr>
      <vt:lpstr>Закрепление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7</cp:lastModifiedBy>
  <cp:revision>40</cp:revision>
  <dcterms:created xsi:type="dcterms:W3CDTF">2020-05-06T17:43:33Z</dcterms:created>
  <dcterms:modified xsi:type="dcterms:W3CDTF">2020-09-19T22:07:03Z</dcterms:modified>
</cp:coreProperties>
</file>