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2" r:id="rId2"/>
    <p:sldId id="359" r:id="rId3"/>
    <p:sldId id="360" r:id="rId4"/>
    <p:sldId id="294" r:id="rId5"/>
    <p:sldId id="361" r:id="rId6"/>
    <p:sldId id="344" r:id="rId7"/>
    <p:sldId id="362" r:id="rId8"/>
    <p:sldId id="346" r:id="rId9"/>
    <p:sldId id="347" r:id="rId10"/>
    <p:sldId id="348" r:id="rId11"/>
    <p:sldId id="349" r:id="rId12"/>
    <p:sldId id="350" r:id="rId13"/>
    <p:sldId id="354" r:id="rId14"/>
    <p:sldId id="351" r:id="rId15"/>
    <p:sldId id="352" r:id="rId16"/>
    <p:sldId id="353" r:id="rId17"/>
    <p:sldId id="355" r:id="rId18"/>
    <p:sldId id="356" r:id="rId19"/>
    <p:sldId id="358" r:id="rId20"/>
    <p:sldId id="305" r:id="rId21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06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hyperlink" Target="http://astronomy.swin.edu.au/cms/imagedb/albums/userpics/isotopes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hyperlink" Target="http://dic.academic.ru/dic.nsf/es/22697/%D0%B8%D0%B7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12450" y="2764721"/>
            <a:ext cx="6644205" cy="4197621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Изотопы, </a:t>
            </a: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изо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бары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725070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4" name="Рисунок 11" descr="http://www.currentreports.info/wp-content/uploads/2009/02/atomic_structure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13779" y="3418112"/>
            <a:ext cx="3269353" cy="302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4"/>
          <p:cNvSpPr>
            <a:spLocks noGrp="1"/>
          </p:cNvSpPr>
          <p:nvPr>
            <p:ph sz="half" idx="4294967295"/>
          </p:nvPr>
        </p:nvSpPr>
        <p:spPr>
          <a:xfrm>
            <a:off x="298409" y="1600200"/>
            <a:ext cx="11715831" cy="4525963"/>
          </a:xfrm>
          <a:prstGeom prst="rect">
            <a:avLst/>
          </a:prstGeo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Изотопы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имеют одинаковые химические свойства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(обусловлены зарядом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ядра), но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разные физические</a:t>
            </a:r>
          </a:p>
          <a:p>
            <a:pPr algn="just">
              <a:buFont typeface="Arial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свойства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обусловлено массой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 smtClean="0"/>
          </a:p>
        </p:txBody>
      </p:sp>
      <p:pic>
        <p:nvPicPr>
          <p:cNvPr id="11" name="Picture 4" descr="Картинка 207 из 194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98673" y="3867946"/>
            <a:ext cx="7634287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75" y="1624801"/>
            <a:ext cx="1765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4987" y="1296188"/>
            <a:ext cx="3643313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13251" y="1510492"/>
            <a:ext cx="24384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27169" y="4439450"/>
            <a:ext cx="392675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0639" y="4582326"/>
            <a:ext cx="4084642" cy="200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дзаголовок 1"/>
          <p:cNvSpPr txBox="1">
            <a:spLocks/>
          </p:cNvSpPr>
          <p:nvPr/>
        </p:nvSpPr>
        <p:spPr bwMode="auto">
          <a:xfrm>
            <a:off x="298409" y="1285875"/>
            <a:ext cx="11715832" cy="493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Изоба́ры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 (в ед.ч. 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изоба́р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; 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др.-греч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 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ἴσος 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isos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) — «одинаковый» + 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βάρος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 (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baros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) — «вес») 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—нуклиды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 разных элементов, имеющие одинаковое массовое число; например, изобарами являются </a:t>
            </a:r>
            <a:r>
              <a:rPr lang="ru-RU" sz="36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Ar, </a:t>
            </a:r>
            <a:r>
              <a:rPr lang="ru-RU" sz="36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K, </a:t>
            </a:r>
            <a:r>
              <a:rPr lang="ru-RU" sz="36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Ca.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    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дзаголовок 1"/>
          <p:cNvSpPr txBox="1">
            <a:spLocks/>
          </p:cNvSpPr>
          <p:nvPr/>
        </p:nvSpPr>
        <p:spPr bwMode="auto">
          <a:xfrm>
            <a:off x="226971" y="1724806"/>
            <a:ext cx="11715832" cy="4435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Изото́ны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 (от 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др.-греч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 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ισος 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— 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«равный»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 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«одинаковый»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и 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τόπος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 — 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«место»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с заменой в последнем слове «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п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» на «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»)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— нуклиды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имеющие одинаковое количество нейтронов, но различающиеся по числу протонов в ядре. Примером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изотонов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могут служить нуклиды </a:t>
            </a:r>
            <a:r>
              <a:rPr lang="ru-RU" sz="32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ru-RU" sz="32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N, </a:t>
            </a:r>
            <a:r>
              <a:rPr lang="ru-RU" sz="32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ru-RU" sz="32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имеющие по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нейтронов.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796244"/>
            <a:ext cx="116443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Природный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галлий состоит из изотопов 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71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Ga и 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69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Ga. В каком количественном соотношении находятся между собой числа атомов этих изотопов, если средняя атомная масса галлия равна 69,72?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6"/>
            <a:ext cx="11596113" cy="4931079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en-US" dirty="0" err="1" smtClean="0"/>
              <a:t>Ответ</a:t>
            </a:r>
            <a:r>
              <a:rPr lang="en-US" dirty="0" smtClean="0"/>
              <a:t>: 0,36 </a:t>
            </a:r>
            <a:r>
              <a:rPr lang="ru-RU" dirty="0" smtClean="0"/>
              <a:t> или 36%  </a:t>
            </a:r>
            <a:r>
              <a:rPr lang="ru-RU" baseline="30000" dirty="0" smtClean="0"/>
              <a:t>71</a:t>
            </a:r>
            <a:r>
              <a:rPr lang="ru-RU" dirty="0" smtClean="0"/>
              <a:t>Ga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</a:t>
            </a:r>
            <a:r>
              <a:rPr lang="en-US" dirty="0" smtClean="0"/>
              <a:t>0,</a:t>
            </a:r>
            <a:r>
              <a:rPr lang="ru-RU" dirty="0" smtClean="0"/>
              <a:t>64  или 64 %   </a:t>
            </a:r>
            <a:r>
              <a:rPr lang="ru-RU" baseline="30000" dirty="0" smtClean="0"/>
              <a:t>69</a:t>
            </a:r>
            <a:r>
              <a:rPr lang="ru-RU" dirty="0" smtClean="0"/>
              <a:t>Ga</a:t>
            </a:r>
          </a:p>
          <a:p>
            <a:pPr>
              <a:buNone/>
            </a:pPr>
            <a:endParaRPr lang="ru-RU" dirty="0" smtClean="0"/>
          </a:p>
        </p:txBody>
      </p:sp>
      <p:grpSp>
        <p:nvGrpSpPr>
          <p:cNvPr id="37" name="Группа 36"/>
          <p:cNvGrpSpPr/>
          <p:nvPr/>
        </p:nvGrpSpPr>
        <p:grpSpPr>
          <a:xfrm>
            <a:off x="936591" y="2004219"/>
            <a:ext cx="5832330" cy="3005712"/>
            <a:chOff x="936591" y="2004219"/>
            <a:chExt cx="5832330" cy="3005712"/>
          </a:xfrm>
        </p:grpSpPr>
        <p:sp>
          <p:nvSpPr>
            <p:cNvPr id="7" name="Прямоугольник 27"/>
            <p:cNvSpPr>
              <a:spLocks noChangeArrowheads="1"/>
            </p:cNvSpPr>
            <p:nvPr/>
          </p:nvSpPr>
          <p:spPr bwMode="auto">
            <a:xfrm>
              <a:off x="950878" y="2072481"/>
              <a:ext cx="67212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ru-RU" sz="3200" dirty="0">
                  <a:latin typeface="Arial" pitchFamily="34" charset="0"/>
                  <a:cs typeface="Arial" pitchFamily="34" charset="0"/>
                </a:rPr>
                <a:t>a</a:t>
              </a:r>
              <a:endParaRPr lang="ru-RU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AutoShape 28"/>
            <p:cNvCxnSpPr>
              <a:cxnSpLocks noChangeShapeType="1"/>
            </p:cNvCxnSpPr>
            <p:nvPr/>
          </p:nvCxnSpPr>
          <p:spPr bwMode="auto">
            <a:xfrm>
              <a:off x="1271554" y="2397919"/>
              <a:ext cx="1009650" cy="7810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" name="Прямоугольник 29"/>
            <p:cNvSpPr>
              <a:spLocks noChangeArrowheads="1"/>
            </p:cNvSpPr>
            <p:nvPr/>
          </p:nvSpPr>
          <p:spPr bwMode="auto">
            <a:xfrm>
              <a:off x="936591" y="4425156"/>
              <a:ext cx="67439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ru-RU" sz="3200">
                  <a:latin typeface="Arial" pitchFamily="34" charset="0"/>
                  <a:cs typeface="Arial" pitchFamily="34" charset="0"/>
                </a:rPr>
                <a:t>b</a:t>
              </a:r>
              <a:endParaRPr lang="ru-RU" altLang="ru-RU" sz="320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" name="AutoShape 29"/>
            <p:cNvCxnSpPr>
              <a:cxnSpLocks noChangeShapeType="1"/>
            </p:cNvCxnSpPr>
            <p:nvPr/>
          </p:nvCxnSpPr>
          <p:spPr bwMode="auto">
            <a:xfrm flipV="1">
              <a:off x="1298541" y="3510757"/>
              <a:ext cx="1076325" cy="10382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4" name="Прямоугольник 31"/>
            <p:cNvSpPr>
              <a:spLocks noChangeArrowheads="1"/>
            </p:cNvSpPr>
            <p:nvPr/>
          </p:nvSpPr>
          <p:spPr bwMode="auto">
            <a:xfrm>
              <a:off x="2441549" y="3098006"/>
              <a:ext cx="59265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ru-RU" sz="3200" dirty="0">
                  <a:latin typeface="Arial" pitchFamily="34" charset="0"/>
                  <a:cs typeface="Arial" pitchFamily="34" charset="0"/>
                </a:rPr>
                <a:t>C</a:t>
              </a:r>
              <a:endParaRPr lang="ru-RU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30"/>
            <p:cNvSpPr>
              <a:spLocks noChangeArrowheads="1"/>
            </p:cNvSpPr>
            <p:nvPr/>
          </p:nvSpPr>
          <p:spPr bwMode="auto">
            <a:xfrm>
              <a:off x="4206841" y="2004219"/>
              <a:ext cx="202092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altLang="ru-RU" sz="3200" dirty="0">
                  <a:latin typeface="Arial" pitchFamily="34" charset="0"/>
                  <a:cs typeface="Arial" pitchFamily="34" charset="0"/>
                </a:rPr>
                <a:t>c-b=</a:t>
              </a:r>
              <a:r>
                <a:rPr lang="en-US" altLang="ru-RU" sz="3200" dirty="0" err="1"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altLang="ru-RU" sz="3200" baseline="-30000" dirty="0" err="1">
                  <a:latin typeface="Arial" pitchFamily="34" charset="0"/>
                  <a:cs typeface="Arial" pitchFamily="34" charset="0"/>
                </a:rPr>
                <a:t>A</a:t>
              </a:r>
              <a:endParaRPr lang="en-US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AutoShape 31"/>
            <p:cNvCxnSpPr>
              <a:cxnSpLocks noChangeShapeType="1"/>
            </p:cNvCxnSpPr>
            <p:nvPr/>
          </p:nvCxnSpPr>
          <p:spPr bwMode="auto">
            <a:xfrm rot="10800000" flipV="1">
              <a:off x="2976529" y="2328068"/>
              <a:ext cx="1143000" cy="8667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7" name="Rectangle 32"/>
            <p:cNvSpPr>
              <a:spLocks noChangeArrowheads="1"/>
            </p:cNvSpPr>
            <p:nvPr/>
          </p:nvSpPr>
          <p:spPr bwMode="auto">
            <a:xfrm>
              <a:off x="4173513" y="4401344"/>
              <a:ext cx="259540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altLang="ru-RU" sz="3200" dirty="0">
                  <a:latin typeface="Arial" pitchFamily="34" charset="0"/>
                  <a:cs typeface="Arial" pitchFamily="34" charset="0"/>
                </a:rPr>
                <a:t>a-c=</a:t>
              </a:r>
              <a:r>
                <a:rPr lang="en-US" altLang="ru-RU" sz="3200" dirty="0" err="1"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altLang="ru-RU" sz="3200" baseline="-30000" dirty="0" err="1">
                  <a:latin typeface="Arial" pitchFamily="34" charset="0"/>
                  <a:cs typeface="Arial" pitchFamily="34" charset="0"/>
                </a:rPr>
                <a:t>B</a:t>
              </a:r>
              <a:endParaRPr lang="en-US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AutoShape 33"/>
            <p:cNvCxnSpPr>
              <a:cxnSpLocks noChangeShapeType="1"/>
            </p:cNvCxnSpPr>
            <p:nvPr/>
          </p:nvCxnSpPr>
          <p:spPr bwMode="auto">
            <a:xfrm rot="10800000">
              <a:off x="3030504" y="3531396"/>
              <a:ext cx="1143000" cy="9620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38" name="Группа 37"/>
          <p:cNvGrpSpPr/>
          <p:nvPr/>
        </p:nvGrpSpPr>
        <p:grpSpPr>
          <a:xfrm>
            <a:off x="6029347" y="2153434"/>
            <a:ext cx="5921221" cy="3005712"/>
            <a:chOff x="6029347" y="2153434"/>
            <a:chExt cx="5921221" cy="3005712"/>
          </a:xfrm>
        </p:grpSpPr>
        <p:sp>
          <p:nvSpPr>
            <p:cNvPr id="23" name="Прямоугольник 27"/>
            <p:cNvSpPr>
              <a:spLocks noChangeArrowheads="1"/>
            </p:cNvSpPr>
            <p:nvPr/>
          </p:nvSpPr>
          <p:spPr bwMode="auto">
            <a:xfrm>
              <a:off x="6043634" y="2221696"/>
              <a:ext cx="67212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3200" dirty="0" smtClean="0">
                  <a:latin typeface="Arial" pitchFamily="34" charset="0"/>
                  <a:cs typeface="Arial" pitchFamily="34" charset="0"/>
                </a:rPr>
                <a:t>71</a:t>
              </a:r>
              <a:endParaRPr lang="ru-RU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" name="AutoShape 28"/>
            <p:cNvCxnSpPr>
              <a:cxnSpLocks noChangeShapeType="1"/>
            </p:cNvCxnSpPr>
            <p:nvPr/>
          </p:nvCxnSpPr>
          <p:spPr bwMode="auto">
            <a:xfrm>
              <a:off x="6584953" y="2510624"/>
              <a:ext cx="1009650" cy="7810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25" name="Прямоугольник 29"/>
            <p:cNvSpPr>
              <a:spLocks noChangeArrowheads="1"/>
            </p:cNvSpPr>
            <p:nvPr/>
          </p:nvSpPr>
          <p:spPr bwMode="auto">
            <a:xfrm>
              <a:off x="6029347" y="4574371"/>
              <a:ext cx="67439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3200" dirty="0" smtClean="0">
                  <a:latin typeface="Arial" pitchFamily="34" charset="0"/>
                  <a:cs typeface="Arial" pitchFamily="34" charset="0"/>
                </a:rPr>
                <a:t>69</a:t>
              </a:r>
              <a:endParaRPr lang="ru-RU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6" name="AutoShape 29"/>
            <p:cNvCxnSpPr>
              <a:cxnSpLocks noChangeShapeType="1"/>
            </p:cNvCxnSpPr>
            <p:nvPr/>
          </p:nvCxnSpPr>
          <p:spPr bwMode="auto">
            <a:xfrm flipV="1">
              <a:off x="6584953" y="3725070"/>
              <a:ext cx="1076325" cy="10382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27" name="Прямоугольник 31"/>
            <p:cNvSpPr>
              <a:spLocks noChangeArrowheads="1"/>
            </p:cNvSpPr>
            <p:nvPr/>
          </p:nvSpPr>
          <p:spPr bwMode="auto">
            <a:xfrm>
              <a:off x="7227895" y="3247221"/>
              <a:ext cx="142875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3200" dirty="0" smtClean="0">
                  <a:latin typeface="Arial" pitchFamily="34" charset="0"/>
                  <a:cs typeface="Arial" pitchFamily="34" charset="0"/>
                </a:rPr>
                <a:t>69,72</a:t>
              </a:r>
              <a:endParaRPr lang="ru-RU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30"/>
            <p:cNvSpPr>
              <a:spLocks noChangeArrowheads="1"/>
            </p:cNvSpPr>
            <p:nvPr/>
          </p:nvSpPr>
          <p:spPr bwMode="auto">
            <a:xfrm>
              <a:off x="9299597" y="2153434"/>
              <a:ext cx="257176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ru-RU" altLang="ru-RU" sz="3200" dirty="0" smtClean="0">
                  <a:latin typeface="Arial" pitchFamily="34" charset="0"/>
                  <a:cs typeface="Arial" pitchFamily="34" charset="0"/>
                </a:rPr>
                <a:t>0,72     0,36 </a:t>
              </a:r>
              <a:endParaRPr lang="en-US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AutoShape 31"/>
            <p:cNvCxnSpPr>
              <a:cxnSpLocks noChangeShapeType="1"/>
            </p:cNvCxnSpPr>
            <p:nvPr/>
          </p:nvCxnSpPr>
          <p:spPr bwMode="auto">
            <a:xfrm rot="10800000" flipV="1">
              <a:off x="8228027" y="2439186"/>
              <a:ext cx="1143000" cy="8667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>
              <a:off x="9355160" y="4550559"/>
              <a:ext cx="259540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ru-RU" altLang="ru-RU" sz="3200" dirty="0" smtClean="0">
                  <a:latin typeface="Arial" pitchFamily="34" charset="0"/>
                  <a:cs typeface="Arial" pitchFamily="34" charset="0"/>
                </a:rPr>
                <a:t>1,28    0,64</a:t>
              </a:r>
              <a:endParaRPr lang="en-US" altLang="ru-RU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1" name="AutoShape 33"/>
            <p:cNvCxnSpPr>
              <a:cxnSpLocks noChangeShapeType="1"/>
            </p:cNvCxnSpPr>
            <p:nvPr/>
          </p:nvCxnSpPr>
          <p:spPr bwMode="auto">
            <a:xfrm rot="10800000">
              <a:off x="8156589" y="3796508"/>
              <a:ext cx="1143000" cy="9620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8907482" y="3688557"/>
              <a:ext cx="2786082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Прямоугольник 31"/>
            <p:cNvSpPr>
              <a:spLocks noChangeArrowheads="1"/>
            </p:cNvSpPr>
            <p:nvPr/>
          </p:nvSpPr>
          <p:spPr bwMode="auto">
            <a:xfrm>
              <a:off x="10299729" y="3225004"/>
              <a:ext cx="59265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32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ru-RU" alt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98409" y="2010558"/>
            <a:ext cx="11644394" cy="3013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Природный </a:t>
            </a: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магний состоит из изотопов </a:t>
            </a:r>
            <a:r>
              <a:rPr lang="ru-RU" sz="3600" baseline="300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24</a:t>
            </a:r>
            <a:r>
              <a:rPr lang="en-US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Mg</a:t>
            </a: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</a:t>
            </a:r>
            <a:r>
              <a:rPr lang="ru-RU" sz="3600" baseline="300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25</a:t>
            </a:r>
            <a:r>
              <a:rPr lang="en-US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Mg</a:t>
            </a: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</a:t>
            </a:r>
            <a:r>
              <a:rPr lang="ru-RU" sz="3600" baseline="300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26</a:t>
            </a:r>
            <a:r>
              <a:rPr lang="en-US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Mg</a:t>
            </a: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Вычислить среднюю атомную массу природного магния, если содержание отдельных изотопов в атомных процентах соответственно равно 78,6</a:t>
            </a:r>
            <a:r>
              <a:rPr lang="ru-RU" sz="36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%, 10,1</a:t>
            </a:r>
            <a:r>
              <a:rPr lang="ru-RU" sz="36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% и 11,3%.</a:t>
            </a:r>
            <a:endParaRPr lang="ru-RU" sz="3600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 rot="10800000" flipV="1">
            <a:off x="157163" y="1678792"/>
            <a:ext cx="11887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Дано :</a:t>
            </a:r>
            <a:r>
              <a:rPr lang="uz-Cyrl-UZ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Решение : 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%(</a:t>
            </a:r>
            <a:r>
              <a:rPr lang="en-US" altLang="ru-RU" sz="2800" baseline="30000" dirty="0">
                <a:latin typeface="Arial" pitchFamily="34" charset="0"/>
                <a:ea typeface="Calibri" pitchFamily="34" charset="0"/>
                <a:cs typeface="Arial" pitchFamily="34" charset="0"/>
              </a:rPr>
              <a:t>24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Mg)=78,6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altLang="ru-RU" sz="28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Mgcp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+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100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С%(</a:t>
            </a:r>
            <a:r>
              <a:rPr lang="ru-RU" altLang="ru-RU" sz="2800" baseline="30000" dirty="0">
                <a:latin typeface="Arial" pitchFamily="34" charset="0"/>
                <a:ea typeface="Calibri" pitchFamily="34" charset="0"/>
                <a:cs typeface="Arial" pitchFamily="34" charset="0"/>
              </a:rPr>
              <a:t>25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Mg</a:t>
            </a:r>
            <a:r>
              <a:rPr lang="ru-RU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)=10.1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      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Mgcp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 </a:t>
            </a:r>
            <a:r>
              <a:rPr lang="en-US" altLang="ru-RU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78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,4*24+10,1*25+11,3*26 /100</a:t>
            </a:r>
            <a:r>
              <a:rPr lang="ru-RU" altLang="ru-RU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%=24,32</a:t>
            </a: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С%(</a:t>
            </a:r>
            <a:r>
              <a:rPr lang="ru-RU" altLang="ru-RU" sz="2800" baseline="30000" dirty="0">
                <a:latin typeface="Arial" pitchFamily="34" charset="0"/>
                <a:ea typeface="Calibri" pitchFamily="34" charset="0"/>
                <a:cs typeface="Arial" pitchFamily="34" charset="0"/>
              </a:rPr>
              <a:t>24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Mg</a:t>
            </a:r>
            <a:r>
              <a:rPr lang="ru-RU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)=11.3%</a:t>
            </a:r>
          </a:p>
          <a:p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_______________      </a:t>
            </a:r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(Mg)-</a:t>
            </a:r>
            <a:r>
              <a:rPr lang="uz-Cyrl-UZ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</a:p>
          <a:p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твет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en-US" altLang="ru-RU" sz="28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(Mg)=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24,32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Закрепление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81930"/>
            <a:ext cx="115015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3" algn="just"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1. Даны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обозначения атомов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элементов 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28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Э. Выберете обозначения двух атомов, которые являются изотопами одного и того же элемента.</a:t>
            </a:r>
          </a:p>
          <a:p>
            <a:pPr indent="17463" algn="just"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2.  Определите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число протонов и нейтронов в атомах изотопов магния -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Mg,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Mg,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 26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Mg, и меди -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63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Cu,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65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Cu.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Закрепление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24740"/>
            <a:ext cx="115015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3" algn="just"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1. Даны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обозначения атомов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элементов 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28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42</a:t>
            </a:r>
            <a:r>
              <a:rPr lang="ru-RU" sz="32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Э,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Э, </a:t>
            </a:r>
            <a:r>
              <a:rPr lang="ru-RU" sz="32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Выберете обозначения двух атомов, которые являются изотопами одного и того же элемента.</a:t>
            </a:r>
          </a:p>
          <a:p>
            <a:pPr indent="17463" algn="just">
              <a:buAutoNum type="arabicPeriod" startAt="2"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Определите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число протонов и нейтронов в атомах изотопов магния - 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17463" algn="just">
              <a:defRPr/>
            </a:pP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Mg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12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 = 12</a:t>
            </a:r>
          </a:p>
          <a:p>
            <a:pPr indent="17463" algn="just"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Mg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p =12 n = 13</a:t>
            </a:r>
          </a:p>
          <a:p>
            <a:pPr indent="17463" algn="just">
              <a:defRPr/>
            </a:pP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26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Mg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p = 12 n = 14</a:t>
            </a:r>
          </a:p>
          <a:p>
            <a:pPr indent="17463" algn="just"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63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Cu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p = 29 n = 34</a:t>
            </a:r>
          </a:p>
          <a:p>
            <a:pPr indent="17463" algn="just">
              <a:defRPr/>
            </a:pP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65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Cu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p = 29 n = 36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Повторение 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650875" y="1304925"/>
            <a:ext cx="444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Заполните таблицу</a:t>
            </a:r>
          </a:p>
        </p:txBody>
      </p:sp>
      <p:graphicFrame>
        <p:nvGraphicFramePr>
          <p:cNvPr id="11" name="Group 40"/>
          <p:cNvGraphicFramePr>
            <a:graphicFrameLocks/>
          </p:cNvGraphicFramePr>
          <p:nvPr/>
        </p:nvGraphicFramePr>
        <p:xfrm>
          <a:off x="3352800" y="1892300"/>
          <a:ext cx="8229600" cy="4525964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z-Cyrl-UZ" sz="4800" b="0" i="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6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uz-Cyrl-UZ" sz="6000" b="0" i="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uz-Cyrl-UZ" sz="60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z-Cyrl-UZ" sz="4800" b="0" i="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uz-Cyrl-UZ" sz="4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33" y="1581930"/>
            <a:ext cx="120142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37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2. Письменно ответить на вопросы 1 – 4 (стр.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3. Нарисовать рисунок 6.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Повторение 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650875" y="1304925"/>
            <a:ext cx="444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Заполните таблицу</a:t>
            </a:r>
          </a:p>
        </p:txBody>
      </p:sp>
      <p:graphicFrame>
        <p:nvGraphicFramePr>
          <p:cNvPr id="11" name="Group 40"/>
          <p:cNvGraphicFramePr>
            <a:graphicFrameLocks/>
          </p:cNvGraphicFramePr>
          <p:nvPr/>
        </p:nvGraphicFramePr>
        <p:xfrm>
          <a:off x="4727564" y="1892300"/>
          <a:ext cx="6854835" cy="4860672"/>
        </p:xfrm>
        <a:graphic>
          <a:graphicData uri="http://schemas.openxmlformats.org/drawingml/2006/table">
            <a:tbl>
              <a:tblPr/>
              <a:tblGrid>
                <a:gridCol w="1371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99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12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2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z-Cyrl-UZ" sz="4800" b="0" i="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6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uz-Cyrl-UZ" sz="6000" b="0" i="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uz-Cyrl-UZ" sz="60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48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z-Cyrl-UZ" sz="4800" b="0" i="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uz-Cyrl-UZ" sz="4800" b="0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z-Cyrl-UZ" sz="3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118</a:t>
                      </a:r>
                      <a:endParaRPr kumimoji="0" lang="uz-Cyrl-UZ" sz="3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одержимое 6"/>
          <p:cNvSpPr>
            <a:spLocks noGrp="1"/>
          </p:cNvSpPr>
          <p:nvPr>
            <p:ph idx="4294967295"/>
          </p:nvPr>
        </p:nvSpPr>
        <p:spPr>
          <a:xfrm>
            <a:off x="226971" y="1633324"/>
            <a:ext cx="11334316" cy="4638904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Модель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строения атома была предложена в 1911 г. Эрнестом Резерфордом (1871-1937). Резерфорд предложил следующую схему строения атома. В центре атома находится положительно заряженное ядро, вокруг которого по разным орбитам вращаются  электроны.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atom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85151" y="4153698"/>
            <a:ext cx="3878621" cy="2643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972" y="1367616"/>
            <a:ext cx="1164439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92B2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В природе химические элементы существуют в виде смесей изотопов.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92B2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Изотопный состав одного и того же химического элемента выражают в 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атомных долях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ω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ат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92B2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которые указывают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92B2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какую часть составляет число атомов данного изотопа от общего числа атомов всех изотопов данного элемента,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92B2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принятого за единицу или 100%.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226971" y="1367616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657857"/>
            <a:ext cx="11715832" cy="5363656"/>
          </a:xfrm>
          <a:prstGeom prst="rect">
            <a:avLst/>
          </a:prstGeo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Изотопы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(от </a:t>
            </a:r>
            <a:r>
              <a:rPr lang="ru-RU" sz="2400" dirty="0" smtClean="0">
                <a:latin typeface="Arial" pitchFamily="34" charset="0"/>
                <a:cs typeface="Arial" pitchFamily="34" charset="0"/>
                <a:hlinkClick r:id="rId4"/>
              </a:rPr>
              <a:t>изо...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и греч.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tópos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— место), разновидности атомов одного и того же химического элемента, атомные ядра которых содержат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одинаковое число протонов и различное число нейтронов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226971" y="2796376"/>
            <a:ext cx="11644394" cy="14465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just">
              <a:spcBef>
                <a:spcPct val="20000"/>
              </a:spcBef>
              <a:buFont typeface="Arial" charset="0"/>
              <a:buNone/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Например, в ядрах природных изотопов кислорода (Z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= 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содержатся соответственно 8, 9, и 10 нейтронов, то есть кислород имеет три стабильных изотопа: 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16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О, 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17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О, 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18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 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екст 5"/>
          <p:cNvSpPr txBox="1">
            <a:spLocks/>
          </p:cNvSpPr>
          <p:nvPr/>
        </p:nvSpPr>
        <p:spPr bwMode="auto">
          <a:xfrm>
            <a:off x="226971" y="3867946"/>
            <a:ext cx="11644394" cy="153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Уран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U (Z =92) имеет 12 радиоактивных изотопов:   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228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92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U, 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229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92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U …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235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92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U…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239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92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 массовые числа А от 228 до 239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 </a:t>
            </a: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5"/>
          <a:srcRect l="11517" t="36267" r="14845" b="11006"/>
          <a:stretch>
            <a:fillRect/>
          </a:stretch>
        </p:blipFill>
        <p:spPr bwMode="auto">
          <a:xfrm>
            <a:off x="5227631" y="4725202"/>
            <a:ext cx="5986463" cy="191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226971" y="1367616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460" y="3330374"/>
            <a:ext cx="3954159" cy="223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C:\Users\Светлана\Desktop\O-1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1150" y="5134547"/>
            <a:ext cx="2539410" cy="143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Светлана\Desktop\O-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5283" y="1653368"/>
            <a:ext cx="2605785" cy="147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Светлана\Desktop\O-1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6721" y="3439318"/>
            <a:ext cx="2588120" cy="146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 влево 17"/>
          <p:cNvSpPr/>
          <p:nvPr/>
        </p:nvSpPr>
        <p:spPr>
          <a:xfrm rot="10800000">
            <a:off x="7478439" y="2029652"/>
            <a:ext cx="1437535" cy="1681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0800000">
            <a:off x="7478441" y="3831195"/>
            <a:ext cx="1437535" cy="1681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10800000">
            <a:off x="7585085" y="5796772"/>
            <a:ext cx="1437535" cy="1681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979443" y="1737765"/>
            <a:ext cx="2403742" cy="849399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99.76%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84755" y="5368144"/>
            <a:ext cx="2085763" cy="849399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203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98005" y="3552902"/>
            <a:ext cx="2085763" cy="849399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037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6971" y="1581930"/>
            <a:ext cx="5286412" cy="84939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Концентрация изотопов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кислорода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молекулах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воды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различна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95498" y="2589183"/>
            <a:ext cx="1529772" cy="695510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38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Н</a:t>
            </a:r>
            <a:r>
              <a:rPr lang="ru-RU" sz="3800" baseline="-250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2</a:t>
            </a:r>
            <a:r>
              <a:rPr lang="en-US" sz="38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O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одержимое 14"/>
          <p:cNvSpPr>
            <a:spLocks noGrp="1"/>
          </p:cNvSpPr>
          <p:nvPr>
            <p:ph idx="4294967295"/>
          </p:nvPr>
        </p:nvSpPr>
        <p:spPr>
          <a:xfrm>
            <a:off x="226971" y="1510492"/>
            <a:ext cx="11644393" cy="4615671"/>
          </a:xfrm>
          <a:prstGeom prst="rect">
            <a:avLst/>
          </a:prstGeo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Водород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(Z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= 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имеет три изотопа, из которых два стабильны — водород 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 (изотоп 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H называют иногда протием), и дейтерий 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 , и один изотоп радиоактивный — тритий — </a:t>
            </a:r>
            <a:r>
              <a:rPr lang="ru-RU" sz="24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Н. Из всех известных изотопов только изотопы водорода имеют собственные названия. Дейтерий и тритий обозначаются соответственно D и Т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</a:t>
            </a:r>
          </a:p>
          <a:p>
            <a:pPr algn="just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6" descr="isotopes"/>
          <p:cNvPicPr>
            <a:picLocks noChangeAspect="1" noChangeArrowheads="1"/>
          </p:cNvPicPr>
          <p:nvPr/>
        </p:nvPicPr>
        <p:blipFill>
          <a:blip r:embed="rId4" cstate="print"/>
          <a:srcRect t="2826" b="2826"/>
          <a:stretch>
            <a:fillRect/>
          </a:stretch>
        </p:blipFill>
        <p:spPr bwMode="auto">
          <a:xfrm>
            <a:off x="2227235" y="4296574"/>
            <a:ext cx="7696200" cy="2373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Изотопы, изобары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226972" y="1296178"/>
          <a:ext cx="11715831" cy="5390543"/>
        </p:xfrm>
        <a:graphic>
          <a:graphicData uri="http://schemas.openxmlformats.org/drawingml/2006/table">
            <a:tbl>
              <a:tblPr/>
              <a:tblGrid>
                <a:gridCol w="3905277"/>
                <a:gridCol w="3905277"/>
                <a:gridCol w="3905277"/>
              </a:tblGrid>
              <a:tr h="86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Свойства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abic Typesetting" pitchFamily="66" charset="-78"/>
                          <a:cs typeface="Arabic Typesetting" pitchFamily="66" charset="-78"/>
                        </a:rPr>
                        <a:t>D</a:t>
                      </a:r>
                      <a:r>
                        <a:rPr kumimoji="0" lang="ru-RU" sz="25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2</a:t>
                      </a:r>
                      <a:r>
                        <a:rPr kumimoji="0" 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abic Typesetting" pitchFamily="66" charset="-78"/>
                          <a:cs typeface="Arabic Typesetting" pitchFamily="66" charset="-78"/>
                        </a:rPr>
                        <a:t>O</a:t>
                      </a:r>
                      <a:endParaRPr kumimoji="0" lang="ru-RU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abic Typesetting" pitchFamily="66" charset="-78"/>
                      </a:endParaRP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abic Typesetting" pitchFamily="66" charset="-78"/>
                          <a:cs typeface="Arabic Typesetting" pitchFamily="66" charset="-78"/>
                        </a:rPr>
                        <a:t>H</a:t>
                      </a:r>
                      <a:r>
                        <a:rPr kumimoji="0" lang="ru-RU" sz="25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2</a:t>
                      </a:r>
                      <a:r>
                        <a:rPr kumimoji="0" 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abic Typesetting" pitchFamily="66" charset="-78"/>
                          <a:cs typeface="Arabic Typesetting" pitchFamily="66" charset="-78"/>
                        </a:rPr>
                        <a:t>O</a:t>
                      </a:r>
                      <a:endParaRPr kumimoji="0" 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abic Typesetting" pitchFamily="66" charset="-78"/>
                      </a:endParaRP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6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Цвет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бесцветная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бесцветная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86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М</a:t>
                      </a:r>
                      <a:r>
                        <a:rPr kumimoji="0" lang="en-US" sz="25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abic Typesetting" pitchFamily="66" charset="-78"/>
                          <a:cs typeface="Arabic Typesetting" pitchFamily="66" charset="-78"/>
                        </a:rPr>
                        <a:t>r</a:t>
                      </a:r>
                      <a:endParaRPr kumimoji="0" lang="ru-RU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abic Typesetting" pitchFamily="66" charset="-78"/>
                      </a:endParaRP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20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18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86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Температура плавления, </a:t>
                      </a:r>
                      <a:r>
                        <a:rPr kumimoji="0" lang="ru-RU" sz="2500" b="1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о</a:t>
                      </a:r>
                      <a:r>
                        <a:rPr kumimoji="0" lang="ru-RU" sz="2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С</a:t>
                      </a:r>
                      <a:endParaRPr kumimoji="0" lang="ru-RU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abic Typesetting" pitchFamily="66" charset="-78"/>
                      </a:endParaRP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3,813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0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86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Температура кипения,  </a:t>
                      </a:r>
                      <a:r>
                        <a:rPr kumimoji="0" lang="ru-RU" sz="2500" b="1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о</a:t>
                      </a:r>
                      <a:r>
                        <a:rPr kumimoji="0" lang="ru-RU" sz="2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С</a:t>
                      </a:r>
                      <a:endParaRPr kumimoji="0" lang="ru-RU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abic Typesetting" pitchFamily="66" charset="-78"/>
                      </a:endParaRP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101,043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100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0353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Плотность г/мл. (25</a:t>
                      </a:r>
                      <a:r>
                        <a:rPr kumimoji="0" lang="ru-RU" sz="25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о</a:t>
                      </a: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С)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1,042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abic Typesetting" pitchFamily="66" charset="-78"/>
                        </a:rPr>
                        <a:t>0,9970</a:t>
                      </a:r>
                    </a:p>
                  </a:txBody>
                  <a:tcPr marL="91273" marR="9127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525</Words>
  <PresentationFormat>Произвольный</PresentationFormat>
  <Paragraphs>190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Повторение </vt:lpstr>
      <vt:lpstr>Повторение 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Изотопы, изобары</vt:lpstr>
      <vt:lpstr>Закрепление </vt:lpstr>
      <vt:lpstr>Закрепление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40</cp:revision>
  <dcterms:created xsi:type="dcterms:W3CDTF">2020-05-06T17:43:33Z</dcterms:created>
  <dcterms:modified xsi:type="dcterms:W3CDTF">2020-09-19T22:07:03Z</dcterms:modified>
</cp:coreProperties>
</file>