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05" r:id="rId24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c.ru/68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8" y="10294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7"/>
          </a:xfrm>
          <a:prstGeom prst="rect">
            <a:avLst/>
          </a:prstGeom>
        </p:spPr>
        <p:txBody>
          <a:bodyPr vert="horz" wrap="square" lIns="0" tIns="313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839">
              <a:spcBef>
                <a:spcPts val="244"/>
              </a:spcBef>
              <a:defRPr/>
            </a:pPr>
            <a:r>
              <a:rPr lang="ru-RU" sz="7300" kern="0" spc="21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98409" y="3153566"/>
            <a:ext cx="7299328" cy="1569087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r>
              <a:rPr lang="ru-RU" sz="4400" b="1" spc="1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Периодическая таблица </a:t>
            </a:r>
            <a:r>
              <a:rPr lang="ru-RU" sz="4400" b="1" spc="1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химических элементов</a:t>
            </a:r>
          </a:p>
        </p:txBody>
      </p:sp>
      <p:pic>
        <p:nvPicPr>
          <p:cNvPr id="2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1732"/>
            <a:ext cx="3013053" cy="2007158"/>
          </a:xfrm>
          <a:prstGeom prst="rect">
            <a:avLst/>
          </a:prstGeom>
          <a:noFill/>
        </p:spPr>
      </p:pic>
      <p:pic>
        <p:nvPicPr>
          <p:cNvPr id="11" name="Picture 2" descr="http://simptomy.moy.su/_fr/0/3335112.gif">
            <a:hlinkClick r:id="rId3" tooltip="периодическая таблиц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7548">
            <a:off x="8134099" y="2737790"/>
            <a:ext cx="3504704" cy="2772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-1" y="1340768"/>
            <a:ext cx="11942803" cy="46799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Каждый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 (за исключением первого)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начинается типичным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металлом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 заканчивается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благородным газом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(Не,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Rn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которому предшествует типичный неметалл.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ru-RU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445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4" cstate="print"/>
          <a:srcRect b="68738"/>
          <a:stretch/>
        </p:blipFill>
        <p:spPr bwMode="auto">
          <a:xfrm>
            <a:off x="1870045" y="4439450"/>
            <a:ext cx="8699660" cy="187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41285" y="1081864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Группы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369847" y="2124075"/>
            <a:ext cx="8929750" cy="4897438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вертикальные столбцы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элементов с одинаковым числом электронов на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внешнем электронном уровне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равным номеру группы. </a:t>
            </a:r>
          </a:p>
          <a:p>
            <a:pPr marL="44450" indent="0" algn="just">
              <a:buFont typeface="Georgia" pitchFamily="18" charset="0"/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4450" indent="0" algn="just">
              <a:buFont typeface="Georgia" pitchFamily="18" charset="0"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44450" indent="0" algn="just">
              <a:buFont typeface="Georgia" pitchFamily="18" charset="0"/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4" cstate="print"/>
          <a:srcRect l="14846" t="5566" r="62915"/>
          <a:stretch/>
        </p:blipFill>
        <p:spPr bwMode="auto">
          <a:xfrm>
            <a:off x="9442473" y="1296178"/>
            <a:ext cx="2232248" cy="552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7833631" cy="4896569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Различают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главные (А) и побочные подгруппы (Б)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Главные подгруппы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состоят из элементов малых и больших периодов.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Побочные подгруппы 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состоят из элементов только больших периодов.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Такие элементы называются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переходными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450" indent="0">
              <a:buFont typeface="Arial" charset="0"/>
              <a:buNone/>
            </a:pP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4450" indent="0" algn="ctr">
              <a:buFont typeface="Georgia" pitchFamily="18" charset="0"/>
              <a:buNone/>
            </a:pP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imptomy.moy.su/_fr/0/3335112.gif"/>
          <p:cNvPicPr>
            <a:picLocks noChangeAspect="1" noChangeArrowheads="1"/>
          </p:cNvPicPr>
          <p:nvPr/>
        </p:nvPicPr>
        <p:blipFill rotWithShape="1">
          <a:blip r:embed="rId4" cstate="print"/>
          <a:srcRect l="14846" t="5566" r="62915"/>
          <a:stretch/>
        </p:blipFill>
        <p:spPr bwMode="auto">
          <a:xfrm>
            <a:off x="9513911" y="1367616"/>
            <a:ext cx="2147582" cy="542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799531" y="2510624"/>
            <a:ext cx="2928958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pic>
        <p:nvPicPr>
          <p:cNvPr id="6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224740"/>
            <a:ext cx="12169776" cy="5732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251488"/>
            <a:ext cx="11921295" cy="4183195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Номер группы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показывает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высшую валентность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элемента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по кислороду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224872"/>
            <a:ext cx="11262655" cy="46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1012789" y="5939648"/>
            <a:ext cx="7666177" cy="73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47" y="2939252"/>
            <a:ext cx="11501518" cy="37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296178"/>
            <a:ext cx="11715831" cy="4829985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Элементы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IV, V, VI и VII групп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образуют летучие водородные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соединения.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Номер группы показывает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валентность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элемента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 algn="just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соединениях с водородом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41351" y="6011086"/>
            <a:ext cx="3096344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0" y="1367616"/>
            <a:ext cx="11942803" cy="216486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Радиус атома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уменьшается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увеличением зарядов ядер атомов в периоде.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615" y="3653632"/>
            <a:ext cx="6429420" cy="31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7301" y="2296310"/>
            <a:ext cx="671517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226971" y="1484784"/>
            <a:ext cx="11715831" cy="25923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одной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группе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увеличением номера периода атомные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радиусы возрастают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39186"/>
            <a:ext cx="918548" cy="441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5" y="2439186"/>
            <a:ext cx="689381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727037" y="2510624"/>
            <a:ext cx="873864" cy="42427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pic>
        <p:nvPicPr>
          <p:cNvPr id="14" name="Picture 2" descr="https://im0-tub-ru.yandex.net/i?id=5cdb952d975bbd07ad5eefcc99cfb352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13" y="2582062"/>
            <a:ext cx="10427763" cy="401301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27037" y="1367616"/>
            <a:ext cx="11123863" cy="9953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Изменение радиусов атомов</a:t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в таблице Д.И. Менделеева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5040606">
            <a:off x="5741151" y="676967"/>
            <a:ext cx="520759" cy="8294770"/>
          </a:xfrm>
          <a:prstGeom prst="downArrow">
            <a:avLst>
              <a:gd name="adj1" fmla="val 50000"/>
              <a:gd name="adj2" fmla="val 854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323527" y="1340768"/>
            <a:ext cx="11619275" cy="5111750"/>
          </a:xfrm>
        </p:spPr>
        <p:txBody>
          <a:bodyPr rtlCol="0">
            <a:noAutofit/>
          </a:bodyPr>
          <a:lstStyle/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способность атома притягивать электронную плотность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периоде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увеличивается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возрастанием заряда ядра химического элемента, то есть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слева направо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 основу своей классификации химических элементов Д.И. Менделеев положил два их основных и постоянных признака: </a:t>
            </a:r>
          </a:p>
          <a:p>
            <a:pPr marL="137080" indent="0"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величину атомной массы </a:t>
            </a:r>
          </a:p>
          <a:p>
            <a:pPr marL="137080" indent="0"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свойства образованных химическими элементами веществ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Содержимое 4"/>
          <p:cNvSpPr>
            <a:spLocks noGrp="1"/>
          </p:cNvSpPr>
          <p:nvPr>
            <p:ph idx="4294967295"/>
          </p:nvPr>
        </p:nvSpPr>
        <p:spPr>
          <a:xfrm>
            <a:off x="2441549" y="1439054"/>
            <a:ext cx="9429815" cy="50868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группе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увеличивается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уменьшением числа электронных слоев атома (снизу вверх). </a:t>
            </a:r>
          </a:p>
          <a:p>
            <a:pPr algn="just"/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Самым 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электроотрицательным элементом является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фтор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F)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наименее электроотрицательным –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франций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(Fr)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 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1547664" y="3333100"/>
            <a:ext cx="588654" cy="2832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285" y="1724806"/>
            <a:ext cx="2060288" cy="478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10800000">
            <a:off x="2584425" y="1796244"/>
            <a:ext cx="432048" cy="47428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107503" y="1700808"/>
            <a:ext cx="11763861" cy="48245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главных подгруппах снизу вверх, в периодах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слева направо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окислительные свойства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простых веществ элементов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возрастают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а восстановительные свойства, соответственно, убывают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929" y="3582194"/>
            <a:ext cx="6264696" cy="31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4520922">
            <a:off x="5695606" y="2406261"/>
            <a:ext cx="925106" cy="5505432"/>
          </a:xfrm>
          <a:prstGeom prst="downArrow">
            <a:avLst>
              <a:gd name="adj1" fmla="val 50000"/>
              <a:gd name="adj2" fmla="val 854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673353">
            <a:off x="4241529" y="4740606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электроотрицательность</a:t>
            </a:r>
            <a:endParaRPr lang="ru-RU" sz="24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41681" y="2867814"/>
            <a:ext cx="6264696" cy="9727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Окислительные и неметаллические свойства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1941483" y="3225004"/>
            <a:ext cx="1368152" cy="36047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5459" y="4820295"/>
            <a:ext cx="36329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Окислительные и неметаллические свойства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Закрепление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179511" y="1412776"/>
            <a:ext cx="11691853" cy="4373563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1. Назовите в каком периоде и в какой группе, подгруппе</a:t>
            </a:r>
          </a:p>
          <a:p>
            <a:pPr algn="just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находятся следующие химические элементы: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Натрий, Медь, Углерод, Сера, Хлор, Хром, Железо, Бром</a:t>
            </a: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179511" y="3082128"/>
            <a:ext cx="11834729" cy="337120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2. Сравните радиусы следующих химических элементов: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- Литий, Натрий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 - Бор, Углерод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- Кислород, Сера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 - Йод, Хлор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33" y="1581930"/>
            <a:ext cx="12014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1. Прочитать § 6 ( стр. 31 – 33).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2. Письменно ответить на вопросы 1 – 3 (стр.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33).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226971" y="1500174"/>
            <a:ext cx="11572955" cy="4373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При этом он обнаружил, что свойства элементов в некоторых пределах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изменяются линейно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(монотонно усиливаются или ослабевают), затем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 резкого скачка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повторяются периодически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т.е. через определённое число элементов встречаются сходные. 	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pic>
        <p:nvPicPr>
          <p:cNvPr id="6" name="Picture 2" descr="http://www.alhimikov.net/pstab/tab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85" y="2224872"/>
            <a:ext cx="4261168" cy="4512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441285" y="2296310"/>
            <a:ext cx="7072362" cy="402034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На основании своих наблюдений 1 марта 1869 г. Д.И. Менделеев сформулировал периодический закон, который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начальной своей формулировке звучал так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свойства простых тел, а также формы и свойства соединений элементов находятся в периодической зависимости от величин атомных весов элементов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4425" y="1010426"/>
            <a:ext cx="67687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Первый вариант Периодической таблицы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179511" y="2439186"/>
            <a:ext cx="11763291" cy="44188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Если написать ряды один под другим так, чтобы под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литием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находился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натрий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 под </a:t>
            </a:r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неоном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аргон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получим следующее расположение элементов:</a:t>
            </a:r>
          </a:p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    B     C    N    O     F     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</a:t>
            </a:r>
          </a:p>
          <a:p>
            <a:pPr marL="4572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    Al    Si    P    S    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ru-RU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445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При таком расположении в вертикальные столбики попадают элементы, сходные по своим свойствам.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409" y="1296178"/>
            <a:ext cx="1164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Периодический закон Д.И</a:t>
            </a:r>
            <a:r>
              <a:rPr lang="ru-RU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. Менделеева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600200"/>
            <a:ext cx="11715831" cy="4525963"/>
          </a:xfrm>
          <a:prstGeom prst="rect">
            <a:avLst/>
          </a:prstGeom>
        </p:spPr>
        <p:txBody>
          <a:bodyPr/>
          <a:lstStyle/>
          <a:p>
            <a:pPr marL="46037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Современная трактовка </a:t>
            </a:r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Периодического закона: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химических элементов и образуемых ими соединений находятся в периодической зависимости от величины заряда их атомных ядер.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2" y="1153302"/>
            <a:ext cx="12170918" cy="5868211"/>
          </a:xfrm>
          <a:prstGeom prst="rect">
            <a:avLst/>
          </a:prstGeom>
          <a:noFill/>
        </p:spPr>
      </p:pic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656259" y="3867946"/>
            <a:ext cx="6133481" cy="2654095"/>
            <a:chOff x="2987824" y="3429000"/>
            <a:chExt cx="4464496" cy="24482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87824" y="3429000"/>
              <a:ext cx="4464496" cy="24482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500" b="1" dirty="0" smtClean="0">
                  <a:solidFill>
                    <a:schemeClr val="tx1"/>
                  </a:solidFill>
                </a:rPr>
                <a:t>	Р</a:t>
              </a:r>
              <a:r>
                <a:rPr lang="ru-RU" dirty="0" smtClean="0"/>
                <a:t>    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6136" y="4221088"/>
              <a:ext cx="1121536" cy="624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800" dirty="0" smtClean="0"/>
                <a:t>30,974</a:t>
              </a:r>
              <a:endParaRPr lang="ru-RU" sz="3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904" y="5301208"/>
              <a:ext cx="1326895" cy="56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400" dirty="0" smtClean="0"/>
                <a:t>ФОСФОР</a:t>
              </a:r>
              <a:endParaRPr lang="ru-RU" sz="3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3573016"/>
              <a:ext cx="792088" cy="624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800" dirty="0" smtClean="0"/>
                <a:t>19</a:t>
              </a:r>
              <a:endParaRPr lang="ru-RU" sz="3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pic>
        <p:nvPicPr>
          <p:cNvPr id="12" name="Picture 4" descr="http://www.klass39.ru/wp-content/uploads/2014/10/00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10426"/>
            <a:ext cx="12170918" cy="60110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8607" y="2724938"/>
            <a:ext cx="8050194" cy="442349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68119" y="2439186"/>
            <a:ext cx="958356" cy="3571900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Периодическая таблица</a:t>
            </a:r>
            <a:endParaRPr lang="ru-RU" sz="4000" dirty="0"/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369847" y="1153302"/>
            <a:ext cx="11281248" cy="10144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Периоды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-1" y="1939119"/>
            <a:ext cx="11942803" cy="4153705"/>
          </a:xfrm>
        </p:spPr>
        <p:txBody>
          <a:bodyPr rtlCol="0">
            <a:normAutofit/>
          </a:bodyPr>
          <a:lstStyle/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горизонтальные ряды химических элементов, всего 7 периодов. Периоды делятся на малые (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I,II,III)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большие (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IV,V,VI), VII-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незаконченный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445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13" y="4296574"/>
            <a:ext cx="10576200" cy="24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521</Words>
  <PresentationFormat>Произвольный</PresentationFormat>
  <Paragraphs>129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Периодическая таблица</vt:lpstr>
      <vt:lpstr>Закрепление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23</cp:revision>
  <dcterms:created xsi:type="dcterms:W3CDTF">2020-05-06T17:43:33Z</dcterms:created>
  <dcterms:modified xsi:type="dcterms:W3CDTF">2020-09-14T20:49:59Z</dcterms:modified>
</cp:coreProperties>
</file>