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94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05" r:id="rId24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82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lc.ru/685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8" y="10294"/>
            <a:ext cx="12153253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mtClean="0"/>
              <a:t>  </a:t>
            </a:r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9503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227367" y="488129"/>
            <a:ext cx="4166607" cy="1155007"/>
          </a:xfrm>
          <a:prstGeom prst="rect">
            <a:avLst/>
          </a:prstGeom>
        </p:spPr>
        <p:txBody>
          <a:bodyPr vert="horz" wrap="square" lIns="0" tIns="313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234" defTabSz="1960839">
              <a:spcBef>
                <a:spcPts val="244"/>
              </a:spcBef>
              <a:defRPr/>
            </a:pPr>
            <a:r>
              <a:rPr lang="ru-RU" sz="7300" kern="0" spc="21" dirty="0" smtClean="0">
                <a:solidFill>
                  <a:sysClr val="window" lastClr="FFFFFF"/>
                </a:solidFill>
              </a:rPr>
              <a:t>Химия</a:t>
            </a:r>
            <a:endParaRPr lang="en-US" sz="73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98409" y="3153566"/>
            <a:ext cx="7299328" cy="1569087"/>
          </a:xfrm>
          <a:prstGeom prst="rect">
            <a:avLst/>
          </a:prstGeom>
        </p:spPr>
        <p:txBody>
          <a:bodyPr vert="horz" wrap="square" lIns="0" tIns="29912" rIns="0" bIns="0" rtlCol="0">
            <a:spAutoFit/>
          </a:bodyPr>
          <a:lstStyle/>
          <a:p>
            <a:pPr marL="27193" algn="ctr">
              <a:lnSpc>
                <a:spcPts val="5985"/>
              </a:lnSpc>
            </a:pPr>
            <a:r>
              <a:rPr lang="ru-RU" sz="4400" b="1" spc="1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Периодическая таблица </a:t>
            </a:r>
            <a:r>
              <a:rPr lang="ru-RU" sz="4400" b="1" spc="1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химических элементов</a:t>
            </a:r>
          </a:p>
        </p:txBody>
      </p:sp>
      <p:pic>
        <p:nvPicPr>
          <p:cNvPr id="2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" y="81732"/>
            <a:ext cx="3013053" cy="2007158"/>
          </a:xfrm>
          <a:prstGeom prst="rect">
            <a:avLst/>
          </a:prstGeom>
          <a:noFill/>
        </p:spPr>
      </p:pic>
      <p:pic>
        <p:nvPicPr>
          <p:cNvPr id="11" name="Picture 2" descr="http://simptomy.moy.su/_fr/0/3335112.gif">
            <a:hlinkClick r:id="rId3" tooltip="периодическая таблица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17548">
            <a:off x="8134099" y="2737790"/>
            <a:ext cx="3504704" cy="27722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sp>
        <p:nvSpPr>
          <p:cNvPr id="4" name="Объект 2"/>
          <p:cNvSpPr>
            <a:spLocks noGrp="1"/>
          </p:cNvSpPr>
          <p:nvPr>
            <p:ph idx="4294967295"/>
          </p:nvPr>
        </p:nvSpPr>
        <p:spPr>
          <a:xfrm>
            <a:off x="-1" y="1340768"/>
            <a:ext cx="11942803" cy="467995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Каждый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период (за исключением первого)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начинается типичным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металлом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Nа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К,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Rb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Cs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Fr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и заканчивается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благородным газом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(Не, </a:t>
            </a: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Kr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Хе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Rn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), которому предшествует типичный неметалл.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Arial" pitchFamily="34" charset="0"/>
              <a:buNone/>
              <a:defRPr/>
            </a:pPr>
            <a:endParaRPr lang="ru-RU" sz="32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44450" indent="0" algn="just" fontAlgn="auto">
              <a:spcAft>
                <a:spcPts val="0"/>
              </a:spcAft>
              <a:buFont typeface="Georgia" pitchFamily="18" charset="0"/>
              <a:buNone/>
              <a:defRPr/>
            </a:pP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simptomy.moy.su/_fr/0/3335112.gif"/>
          <p:cNvPicPr>
            <a:picLocks noChangeAspect="1" noChangeArrowheads="1"/>
          </p:cNvPicPr>
          <p:nvPr/>
        </p:nvPicPr>
        <p:blipFill rotWithShape="1">
          <a:blip r:embed="rId4" cstate="print"/>
          <a:srcRect b="68738"/>
          <a:stretch/>
        </p:blipFill>
        <p:spPr bwMode="auto">
          <a:xfrm>
            <a:off x="1870045" y="4439450"/>
            <a:ext cx="8699660" cy="1872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sp>
        <p:nvSpPr>
          <p:cNvPr id="4" name="Заголовок 6"/>
          <p:cNvSpPr txBox="1">
            <a:spLocks/>
          </p:cNvSpPr>
          <p:nvPr/>
        </p:nvSpPr>
        <p:spPr>
          <a:xfrm>
            <a:off x="441285" y="1081864"/>
            <a:ext cx="8229600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j-ea"/>
                <a:cs typeface="Times New Roman" pitchFamily="18" charset="0"/>
              </a:rPr>
              <a:t>Группы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4294967295"/>
          </p:nvPr>
        </p:nvSpPr>
        <p:spPr>
          <a:xfrm>
            <a:off x="369847" y="2124075"/>
            <a:ext cx="8929750" cy="4897438"/>
          </a:xfrm>
        </p:spPr>
        <p:txBody>
          <a:bodyPr/>
          <a:lstStyle/>
          <a:p>
            <a:pPr marL="44450" indent="0" algn="just">
              <a:buFont typeface="Georgia" pitchFamily="18" charset="0"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вертикальные столбцы 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элементов с одинаковым числом электронов на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внешнем электронном уровне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равным номеру группы. </a:t>
            </a:r>
          </a:p>
          <a:p>
            <a:pPr marL="44450" indent="0" algn="just">
              <a:buFont typeface="Georgia" pitchFamily="18" charset="0"/>
              <a:buNone/>
            </a:pP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4450" indent="0" algn="just">
              <a:buFont typeface="Georgia" pitchFamily="18" charset="0"/>
              <a:buNone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44450" indent="0" algn="just">
              <a:buFont typeface="Georgia" pitchFamily="18" charset="0"/>
              <a:buNone/>
            </a:pP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simptomy.moy.su/_fr/0/3335112.gif"/>
          <p:cNvPicPr>
            <a:picLocks noChangeAspect="1" noChangeArrowheads="1"/>
          </p:cNvPicPr>
          <p:nvPr/>
        </p:nvPicPr>
        <p:blipFill rotWithShape="1">
          <a:blip r:embed="rId4" cstate="print"/>
          <a:srcRect l="14846" t="5566" r="62915"/>
          <a:stretch/>
        </p:blipFill>
        <p:spPr bwMode="auto">
          <a:xfrm>
            <a:off x="9442473" y="1296178"/>
            <a:ext cx="2232248" cy="5529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sp>
        <p:nvSpPr>
          <p:cNvPr id="4" name="Объект 2"/>
          <p:cNvSpPr>
            <a:spLocks noGrp="1"/>
          </p:cNvSpPr>
          <p:nvPr>
            <p:ph idx="4294967295"/>
          </p:nvPr>
        </p:nvSpPr>
        <p:spPr>
          <a:xfrm>
            <a:off x="251520" y="1556792"/>
            <a:ext cx="7833631" cy="4896569"/>
          </a:xfrm>
          <a:prstGeom prst="rect">
            <a:avLst/>
          </a:prstGeom>
        </p:spPr>
        <p:txBody>
          <a:bodyPr/>
          <a:lstStyle/>
          <a:p>
            <a:pPr marL="44450" indent="0" algn="just">
              <a:buFont typeface="Georgia" pitchFamily="18" charset="0"/>
              <a:buNone/>
            </a:pPr>
            <a:r>
              <a:rPr lang="ru-RU" sz="3200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Различают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главные (А) и побочные подгруппы (Б)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44450" indent="0" algn="just">
              <a:buFont typeface="Georgia" pitchFamily="18" charset="0"/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Главные подгруппы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состоят из элементов малых и больших периодов. </a:t>
            </a:r>
          </a:p>
          <a:p>
            <a:pPr marL="44450" indent="0" algn="just">
              <a:buFont typeface="Georgia" pitchFamily="18" charset="0"/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Побочные подгруппы 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состоят из элементов только больших периодов.</a:t>
            </a:r>
          </a:p>
          <a:p>
            <a:pPr marL="44450" indent="0" algn="just">
              <a:buFont typeface="Georgia" pitchFamily="18" charset="0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Такие элементы называются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переходными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4450" indent="0">
              <a:buFont typeface="Arial" charset="0"/>
              <a:buNone/>
            </a:pPr>
            <a:endPara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4450" indent="0" algn="ctr">
              <a:buFont typeface="Georgia" pitchFamily="18" charset="0"/>
              <a:buNone/>
            </a:pPr>
            <a:endParaRPr lang="ru-RU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simptomy.moy.su/_fr/0/3335112.gif"/>
          <p:cNvPicPr>
            <a:picLocks noChangeAspect="1" noChangeArrowheads="1"/>
          </p:cNvPicPr>
          <p:nvPr/>
        </p:nvPicPr>
        <p:blipFill rotWithShape="1">
          <a:blip r:embed="rId4" cstate="print"/>
          <a:srcRect l="14846" t="5566" r="62915"/>
          <a:stretch/>
        </p:blipFill>
        <p:spPr bwMode="auto">
          <a:xfrm>
            <a:off x="9513911" y="1367616"/>
            <a:ext cx="2147582" cy="5425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8799531" y="2510624"/>
            <a:ext cx="2928958" cy="35004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pic>
        <p:nvPicPr>
          <p:cNvPr id="6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1224740"/>
            <a:ext cx="12169776" cy="5732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sp>
        <p:nvSpPr>
          <p:cNvPr id="5" name="Содержимое 2"/>
          <p:cNvSpPr>
            <a:spLocks noGrp="1"/>
          </p:cNvSpPr>
          <p:nvPr>
            <p:ph idx="4294967295"/>
          </p:nvPr>
        </p:nvSpPr>
        <p:spPr>
          <a:xfrm>
            <a:off x="226971" y="1251488"/>
            <a:ext cx="11921295" cy="4183195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Номер группы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показывает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высшую валентность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элемента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по кислороду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19" y="2224872"/>
            <a:ext cx="11262655" cy="4633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/>
          <p:cNvSpPr/>
          <p:nvPr/>
        </p:nvSpPr>
        <p:spPr>
          <a:xfrm>
            <a:off x="1012789" y="5939648"/>
            <a:ext cx="7666177" cy="7321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847" y="2939252"/>
            <a:ext cx="11501518" cy="3792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226971" y="1296178"/>
            <a:ext cx="11715831" cy="4829985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Элементы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IV, V, VI и VII групп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образуют летучие водородные</a:t>
            </a:r>
          </a:p>
          <a:p>
            <a:pPr algn="just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соединения.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Номер группы показывает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валентность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элемента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в</a:t>
            </a:r>
          </a:p>
          <a:p>
            <a:pPr algn="just">
              <a:buNone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соединениях с водородом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941351" y="6011086"/>
            <a:ext cx="3096344" cy="7920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sp>
        <p:nvSpPr>
          <p:cNvPr id="4" name="Объект 2"/>
          <p:cNvSpPr>
            <a:spLocks noGrp="1"/>
          </p:cNvSpPr>
          <p:nvPr>
            <p:ph idx="4294967295"/>
          </p:nvPr>
        </p:nvSpPr>
        <p:spPr>
          <a:xfrm>
            <a:off x="0" y="1367616"/>
            <a:ext cx="11942803" cy="216486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Радиус атома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уменьшается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увеличением зарядов ядер атомов в периоде. 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41615" y="3653632"/>
            <a:ext cx="6429420" cy="312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27301" y="2296310"/>
            <a:ext cx="671517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226971" y="1484784"/>
            <a:ext cx="11715831" cy="259238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одной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группе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увеличением номера периода атомные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радиусы возрастают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2439186"/>
            <a:ext cx="918548" cy="4418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5" y="2439186"/>
            <a:ext cx="6893813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трелка вниз 12"/>
          <p:cNvSpPr/>
          <p:nvPr/>
        </p:nvSpPr>
        <p:spPr>
          <a:xfrm>
            <a:off x="727037" y="2510624"/>
            <a:ext cx="873864" cy="424277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pic>
        <p:nvPicPr>
          <p:cNvPr id="14" name="Picture 2" descr="https://im0-tub-ru.yandex.net/i?id=5cdb952d975bbd07ad5eefcc99cfb352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913" y="2582062"/>
            <a:ext cx="10427763" cy="4013010"/>
          </a:xfrm>
          <a:prstGeom prst="rect">
            <a:avLst/>
          </a:prstGeom>
          <a:noFill/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727037" y="1367616"/>
            <a:ext cx="11123863" cy="99530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Times New Roman" pitchFamily="18" charset="0"/>
              </a:rPr>
              <a:t>Изменение радиусов атомов</a:t>
            </a:r>
            <a:b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Times New Roman" pitchFamily="18" charset="0"/>
              </a:rPr>
            </a:b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Times New Roman" pitchFamily="18" charset="0"/>
              </a:rPr>
              <a:t>в таблице Д.И. Менделеева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6" name="Стрелка вниз 15"/>
          <p:cNvSpPr/>
          <p:nvPr/>
        </p:nvSpPr>
        <p:spPr>
          <a:xfrm rot="15040606">
            <a:off x="5741151" y="676967"/>
            <a:ext cx="520759" cy="8294770"/>
          </a:xfrm>
          <a:prstGeom prst="downArrow">
            <a:avLst>
              <a:gd name="adj1" fmla="val 50000"/>
              <a:gd name="adj2" fmla="val 8547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sp>
        <p:nvSpPr>
          <p:cNvPr id="4" name="Объект 2"/>
          <p:cNvSpPr>
            <a:spLocks noGrp="1"/>
          </p:cNvSpPr>
          <p:nvPr>
            <p:ph idx="4294967295"/>
          </p:nvPr>
        </p:nvSpPr>
        <p:spPr>
          <a:xfrm>
            <a:off x="323527" y="1340768"/>
            <a:ext cx="11619275" cy="5111750"/>
          </a:xfrm>
        </p:spPr>
        <p:txBody>
          <a:bodyPr rtlCol="0">
            <a:noAutofit/>
          </a:bodyPr>
          <a:lstStyle/>
          <a:p>
            <a:pPr marL="45720" indent="0" algn="just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Arial" pitchFamily="34" charset="0"/>
              <a:buNone/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Электроотрицательность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это способность атома притягивать электронную плотность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" indent="0" algn="just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Arial" pitchFamily="34" charset="0"/>
              <a:buNone/>
              <a:defRPr/>
            </a:pP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6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Электроотрицательность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периоде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увеличивается </a:t>
            </a:r>
            <a: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возрастанием заряда ядра химического элемента, то есть 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слева направо</a:t>
            </a:r>
            <a: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Arial" pitchFamily="34" charset="0"/>
              <a:buNone/>
              <a:defRPr/>
            </a:pPr>
            <a:r>
              <a:rPr lang="ru-RU" sz="3600" dirty="0"/>
              <a:t/>
            </a:r>
            <a:br>
              <a:rPr lang="ru-RU" sz="3600" dirty="0"/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49" y="1794387"/>
            <a:ext cx="11596113" cy="4477840"/>
          </a:xfrm>
          <a:prstGeom prst="rect">
            <a:avLst/>
          </a:prstGeom>
        </p:spPr>
        <p:txBody>
          <a:bodyPr rtlCol="0">
            <a:normAutofit lnSpcReduction="10000"/>
          </a:bodyPr>
          <a:lstStyle/>
          <a:p>
            <a:pPr marL="137080" indent="0" algn="just"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В основу своей классификации химических элементов Д.И. Менделеев положил два их основных и постоянных признака: </a:t>
            </a:r>
          </a:p>
          <a:p>
            <a:pPr marL="137080" indent="0" algn="just"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величину атомной массы </a:t>
            </a:r>
          </a:p>
          <a:p>
            <a:pPr marL="137080" indent="0" algn="just"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свойства образованных химическими элементами веществ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137080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sp>
        <p:nvSpPr>
          <p:cNvPr id="4" name="Содержимое 4"/>
          <p:cNvSpPr>
            <a:spLocks noGrp="1"/>
          </p:cNvSpPr>
          <p:nvPr>
            <p:ph idx="4294967295"/>
          </p:nvPr>
        </p:nvSpPr>
        <p:spPr>
          <a:xfrm>
            <a:off x="2441549" y="1439054"/>
            <a:ext cx="9429815" cy="508688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8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Электроотрицательность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группе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увеличивается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уменьшением числа электронных слоев атома (снизу вверх). </a:t>
            </a:r>
          </a:p>
          <a:p>
            <a:pPr algn="just"/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Самым </a:t>
            </a: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электроотрицательным элементом является </a:t>
            </a: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фтор</a:t>
            </a: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F)</a:t>
            </a: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а наименее электроотрицательным – </a:t>
            </a:r>
            <a:r>
              <a:rPr lang="ru-RU" sz="2800" i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франций</a:t>
            </a: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(Fr)</a:t>
            </a:r>
            <a:r>
              <a:rPr lang="ru-RU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  </a:t>
            </a:r>
            <a:endParaRPr lang="ru-RU" sz="2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 rot="10800000">
            <a:off x="1547664" y="3333100"/>
            <a:ext cx="588654" cy="28322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285" y="1724806"/>
            <a:ext cx="2060288" cy="4786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низ 6"/>
          <p:cNvSpPr/>
          <p:nvPr/>
        </p:nvSpPr>
        <p:spPr>
          <a:xfrm rot="10800000">
            <a:off x="2584425" y="1796244"/>
            <a:ext cx="432048" cy="474283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sp>
        <p:nvSpPr>
          <p:cNvPr id="4" name="Объект 2"/>
          <p:cNvSpPr>
            <a:spLocks noGrp="1"/>
          </p:cNvSpPr>
          <p:nvPr>
            <p:ph idx="4294967295"/>
          </p:nvPr>
        </p:nvSpPr>
        <p:spPr>
          <a:xfrm>
            <a:off x="107503" y="1700808"/>
            <a:ext cx="11763861" cy="48245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45720" indent="0" algn="just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В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главных подгруппах снизу вверх, в периодах –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слева направо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окислительные свойства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простых веществ элементов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возрастают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а восстановительные свойства, соответственно, убывают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55929" y="3582194"/>
            <a:ext cx="6264696" cy="313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трелка вниз 5"/>
          <p:cNvSpPr/>
          <p:nvPr/>
        </p:nvSpPr>
        <p:spPr>
          <a:xfrm rot="14520922">
            <a:off x="5695606" y="2406261"/>
            <a:ext cx="925106" cy="5505432"/>
          </a:xfrm>
          <a:prstGeom prst="downArrow">
            <a:avLst>
              <a:gd name="adj1" fmla="val 50000"/>
              <a:gd name="adj2" fmla="val 854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rot="19673353">
            <a:off x="4241529" y="4740606"/>
            <a:ext cx="4222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/>
              <a:t>электроотрицательность</a:t>
            </a:r>
            <a:endParaRPr lang="ru-RU" sz="2400" b="1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3441681" y="2867814"/>
            <a:ext cx="6264696" cy="97272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Окислительные и неметаллические свойства</a:t>
            </a:r>
            <a:endParaRPr lang="ru-RU" b="1" dirty="0"/>
          </a:p>
        </p:txBody>
      </p:sp>
      <p:sp>
        <p:nvSpPr>
          <p:cNvPr id="11" name="Стрелка вниз 10"/>
          <p:cNvSpPr/>
          <p:nvPr/>
        </p:nvSpPr>
        <p:spPr>
          <a:xfrm rot="10800000">
            <a:off x="1941483" y="3225004"/>
            <a:ext cx="1368152" cy="36047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795459" y="4820295"/>
            <a:ext cx="36329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Окислительные и неметаллические свойства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Закрепление</a:t>
            </a:r>
            <a:endParaRPr lang="ru-RU" sz="4000" dirty="0"/>
          </a:p>
        </p:txBody>
      </p:sp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179511" y="1412776"/>
            <a:ext cx="11691853" cy="4373563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 1. Назовите в каком периоде и в какой группе, подгруппе</a:t>
            </a:r>
          </a:p>
          <a:p>
            <a:pPr algn="just">
              <a:buNone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находятся следующие химические элементы:</a:t>
            </a:r>
          </a:p>
          <a:p>
            <a:pPr algn="just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Натрий, Медь, Углерод, Сера, Хлор, Хром, Железо, Бром</a:t>
            </a:r>
          </a:p>
          <a:p>
            <a:pPr algn="just"/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800" dirty="0"/>
          </a:p>
        </p:txBody>
      </p:sp>
      <p:sp>
        <p:nvSpPr>
          <p:cNvPr id="5" name="Содержимое 2"/>
          <p:cNvSpPr>
            <a:spLocks noGrp="1"/>
          </p:cNvSpPr>
          <p:nvPr>
            <p:ph idx="4294967295"/>
          </p:nvPr>
        </p:nvSpPr>
        <p:spPr>
          <a:xfrm>
            <a:off x="179511" y="3082128"/>
            <a:ext cx="11834729" cy="3371208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2. Сравните радиусы следующих химических элементов: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 - Литий, Натрий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 - Бор, Углерод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- Кислород, Сера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 - Йод, Хлор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5533" y="1581930"/>
            <a:ext cx="120142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/>
            <a:r>
              <a:rPr lang="ru-RU" sz="3200" dirty="0" smtClean="0">
                <a:latin typeface="Arial" pitchFamily="34" charset="0"/>
                <a:cs typeface="Arial" pitchFamily="34" charset="0"/>
              </a:rPr>
              <a:t>1. Прочитать § 6 ( стр. 31 – 33).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2. Письменно ответить на вопросы 1 – 3 (стр. </a:t>
            </a:r>
            <a:r>
              <a:rPr lang="ru-RU" sz="3200" smtClean="0">
                <a:latin typeface="Arial" pitchFamily="34" charset="0"/>
                <a:cs typeface="Arial" pitchFamily="34" charset="0"/>
              </a:rPr>
              <a:t>33).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sp>
        <p:nvSpPr>
          <p:cNvPr id="5" name="Объект 2"/>
          <p:cNvSpPr>
            <a:spLocks noGrp="1"/>
          </p:cNvSpPr>
          <p:nvPr>
            <p:ph idx="4294967295"/>
          </p:nvPr>
        </p:nvSpPr>
        <p:spPr>
          <a:xfrm>
            <a:off x="226971" y="1500174"/>
            <a:ext cx="11572955" cy="43735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При этом он обнаружил, что свойства элементов в некоторых пределах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изменяются линейно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(монотонно усиливаются или ослабевают), затем 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после резкого скачка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повторяются периодически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т.е. через определённое число элементов встречаются сходные. 	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pic>
        <p:nvPicPr>
          <p:cNvPr id="6" name="Picture 2" descr="http://www.alhimikov.net/pstab/tab_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085" y="2224872"/>
            <a:ext cx="4261168" cy="45122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441285" y="2296310"/>
            <a:ext cx="7072362" cy="402034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На основании своих наблюдений 1 марта 1869 г. Д.И. Менделеев сформулировал периодический закон, который 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начальной своей формулировке звучал так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свойства простых тел, а также формы и свойства соединений элементов находятся в периодической зависимости от величин атомных весов элементов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84425" y="1010426"/>
            <a:ext cx="676875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Первый вариант Периодической таблицы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sp>
        <p:nvSpPr>
          <p:cNvPr id="11" name="Объект 2"/>
          <p:cNvSpPr>
            <a:spLocks noGrp="1"/>
          </p:cNvSpPr>
          <p:nvPr>
            <p:ph idx="4294967295"/>
          </p:nvPr>
        </p:nvSpPr>
        <p:spPr>
          <a:xfrm>
            <a:off x="179511" y="2439186"/>
            <a:ext cx="11763291" cy="4418814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45720" indent="0" algn="just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Если написать ряды один под другим так, чтобы под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литием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находился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натрий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а под </a:t>
            </a:r>
            <a:r>
              <a:rPr lang="ru-RU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неоном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аргон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 получим следующее расположение элементов:</a:t>
            </a:r>
          </a:p>
          <a:p>
            <a:pPr marL="45720" indent="0" algn="just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	 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     B     C    N    O     F     </a:t>
            </a:r>
            <a:r>
              <a:rPr lang="en-US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Ne</a:t>
            </a:r>
          </a:p>
          <a:p>
            <a:pPr marL="45720" indent="0" algn="just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 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Mg    Al    Si    P    S     </a:t>
            </a:r>
            <a:r>
              <a:rPr lang="en-US" sz="3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Ar</a:t>
            </a:r>
            <a:endParaRPr lang="ru-RU" sz="32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44450" indent="0" algn="just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При таком расположении в вертикальные столбики попадают элементы, сходные по своим свойствам.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8409" y="1296178"/>
            <a:ext cx="11644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 smtClean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Периодический закон Д.И</a:t>
            </a:r>
            <a:r>
              <a:rPr lang="ru-RU" sz="36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. Менделеева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226971" y="1600200"/>
            <a:ext cx="11715831" cy="4525963"/>
          </a:xfrm>
          <a:prstGeom prst="rect">
            <a:avLst/>
          </a:prstGeom>
        </p:spPr>
        <p:txBody>
          <a:bodyPr/>
          <a:lstStyle/>
          <a:p>
            <a:pPr marL="46037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Современная трактовка </a:t>
            </a:r>
            <a:r>
              <a:rPr lang="ru-RU" sz="32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Периодического закона: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 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Свойства химических элементов и образуемых ими соединений находятся в периодической зависимости от величины заряда их атомных ядер.</a:t>
            </a:r>
          </a:p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42" y="1153302"/>
            <a:ext cx="12170918" cy="5868211"/>
          </a:xfrm>
          <a:prstGeom prst="rect">
            <a:avLst/>
          </a:prstGeom>
          <a:noFill/>
        </p:spPr>
      </p:pic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5656259" y="3867946"/>
            <a:ext cx="6133481" cy="2654095"/>
            <a:chOff x="2987824" y="3429000"/>
            <a:chExt cx="4464496" cy="244827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987824" y="3429000"/>
              <a:ext cx="4464496" cy="244827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1500" b="1" dirty="0" smtClean="0">
                  <a:solidFill>
                    <a:schemeClr val="tx1"/>
                  </a:solidFill>
                </a:rPr>
                <a:t>	Р</a:t>
              </a:r>
              <a:r>
                <a:rPr lang="ru-RU" dirty="0" smtClean="0"/>
                <a:t>    </a:t>
              </a:r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796136" y="4221088"/>
              <a:ext cx="1121536" cy="6245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800" dirty="0" smtClean="0"/>
                <a:t>30,974</a:t>
              </a:r>
              <a:endParaRPr lang="ru-RU" sz="38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07904" y="5301208"/>
              <a:ext cx="1326895" cy="5678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400" dirty="0" smtClean="0"/>
                <a:t>ФОСФОР</a:t>
              </a:r>
              <a:endParaRPr lang="ru-RU" sz="3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796136" y="3573016"/>
              <a:ext cx="792088" cy="6245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3800" dirty="0" smtClean="0"/>
                <a:t>19</a:t>
              </a:r>
              <a:endParaRPr lang="ru-RU" sz="38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pic>
        <p:nvPicPr>
          <p:cNvPr id="12" name="Picture 4" descr="http://www.klass39.ru/wp-content/uploads/2014/10/0015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10426"/>
            <a:ext cx="12170918" cy="6011087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798607" y="2724938"/>
            <a:ext cx="8050194" cy="442349"/>
          </a:xfrm>
          <a:prstGeom prst="rect">
            <a:avLst/>
          </a:prstGeom>
          <a:noFill/>
          <a:ln w="825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68119" y="2439186"/>
            <a:ext cx="958356" cy="3571900"/>
          </a:xfrm>
          <a:prstGeom prst="rect">
            <a:avLst/>
          </a:prstGeom>
          <a:noFill/>
          <a:ln w="825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Периодическая таблица</a:t>
            </a:r>
            <a:endParaRPr lang="ru-RU" sz="4000" dirty="0"/>
          </a:p>
        </p:txBody>
      </p:sp>
      <p:sp>
        <p:nvSpPr>
          <p:cNvPr id="7" name="Заголовок 6"/>
          <p:cNvSpPr txBox="1">
            <a:spLocks/>
          </p:cNvSpPr>
          <p:nvPr/>
        </p:nvSpPr>
        <p:spPr>
          <a:xfrm>
            <a:off x="369847" y="1153302"/>
            <a:ext cx="11281248" cy="101447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j-ea"/>
                <a:cs typeface="Times New Roman" pitchFamily="18" charset="0"/>
              </a:rPr>
              <a:t>Периоды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-1" y="1939119"/>
            <a:ext cx="11942803" cy="4153705"/>
          </a:xfrm>
        </p:spPr>
        <p:txBody>
          <a:bodyPr rtlCol="0">
            <a:normAutofit/>
          </a:bodyPr>
          <a:lstStyle/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Периоды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горизонтальные ряды химических элементов, всего 7 периодов. Периоды делятся на малые (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I,II,III)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большие (</a:t>
            </a:r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IV,V,VI), VII-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незаконченный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sz="32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44450" indent="0" algn="just" fontAlgn="auto">
              <a:spcAft>
                <a:spcPts val="0"/>
              </a:spcAft>
              <a:buFont typeface="Georgia" pitchFamily="18" charset="0"/>
              <a:buNone/>
              <a:defRPr/>
            </a:pP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9913" y="4296574"/>
            <a:ext cx="10576200" cy="2421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521</Words>
  <PresentationFormat>Произвольный</PresentationFormat>
  <Paragraphs>129</Paragraphs>
  <Slides>23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Периодическая таблица</vt:lpstr>
      <vt:lpstr>Закрепление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23</cp:revision>
  <dcterms:created xsi:type="dcterms:W3CDTF">2020-05-06T17:43:33Z</dcterms:created>
  <dcterms:modified xsi:type="dcterms:W3CDTF">2020-09-14T20:49:59Z</dcterms:modified>
</cp:coreProperties>
</file>