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4"/>
  </p:notesMasterIdLst>
  <p:sldIdLst>
    <p:sldId id="257" r:id="rId2"/>
    <p:sldId id="294" r:id="rId3"/>
    <p:sldId id="304" r:id="rId4"/>
    <p:sldId id="312" r:id="rId5"/>
    <p:sldId id="329" r:id="rId6"/>
    <p:sldId id="314" r:id="rId7"/>
    <p:sldId id="315" r:id="rId8"/>
    <p:sldId id="316" r:id="rId9"/>
    <p:sldId id="317" r:id="rId10"/>
    <p:sldId id="319" r:id="rId11"/>
    <p:sldId id="320" r:id="rId12"/>
    <p:sldId id="330" r:id="rId13"/>
    <p:sldId id="321" r:id="rId14"/>
    <p:sldId id="322" r:id="rId15"/>
    <p:sldId id="323" r:id="rId16"/>
    <p:sldId id="324" r:id="rId17"/>
    <p:sldId id="326" r:id="rId18"/>
    <p:sldId id="327" r:id="rId19"/>
    <p:sldId id="331" r:id="rId20"/>
    <p:sldId id="333" r:id="rId21"/>
    <p:sldId id="334" r:id="rId22"/>
    <p:sldId id="332" r:id="rId23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82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8" y="10294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7"/>
          </a:xfrm>
          <a:prstGeom prst="rect">
            <a:avLst/>
          </a:prstGeom>
        </p:spPr>
        <p:txBody>
          <a:bodyPr vert="horz" wrap="square" lIns="0" tIns="313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839">
              <a:spcBef>
                <a:spcPts val="244"/>
              </a:spcBef>
              <a:defRPr/>
            </a:pPr>
            <a:r>
              <a:rPr lang="ru-RU" sz="7300" kern="0" spc="21" dirty="0" smtClean="0">
                <a:solidFill>
                  <a:sysClr val="window" lastClr="FFFFFF"/>
                </a:solidFill>
              </a:rPr>
              <a:t>Химия</a:t>
            </a:r>
            <a:endParaRPr lang="en-US" sz="73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0" y="2939252"/>
            <a:ext cx="7299328" cy="1505160"/>
          </a:xfrm>
          <a:prstGeom prst="rect">
            <a:avLst/>
          </a:prstGeom>
        </p:spPr>
        <p:txBody>
          <a:bodyPr vert="horz" wrap="square" lIns="0" tIns="29912" rIns="0" bIns="0" rtlCol="0">
            <a:spAutoFit/>
          </a:bodyPr>
          <a:lstStyle/>
          <a:p>
            <a:pPr marL="27193" algn="ctr">
              <a:lnSpc>
                <a:spcPts val="5985"/>
              </a:lnSpc>
            </a:pPr>
            <a:r>
              <a:rPr lang="ru-RU" sz="4400" b="1" spc="11" dirty="0" smtClean="0">
                <a:latin typeface="Arial" pitchFamily="34" charset="0"/>
                <a:cs typeface="Arial" pitchFamily="34" charset="0"/>
              </a:rPr>
              <a:t>Природные семейства химических элементов </a:t>
            </a:r>
          </a:p>
        </p:txBody>
      </p:sp>
      <p:pic>
        <p:nvPicPr>
          <p:cNvPr id="1026" name="Picture 2" descr="Периодический закон Менделеева и периодическая система химических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5085" y="3082128"/>
            <a:ext cx="4143404" cy="2905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596819" y="1510492"/>
            <a:ext cx="11274546" cy="31085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26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Щелочные металлы имеют следую</a:t>
            </a: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щи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 общие свойства.</a:t>
            </a:r>
          </a:p>
          <a:p>
            <a:pPr marL="0" marR="0" lvl="0" indent="304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26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Щелочные металлы во всех соединениях одновалентны.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26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Гидроксиды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 щелочных металлов являются щелочами и хорошо растворяются в воде.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26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   С увеличением атомных масс щелочных металлов их физические и химические свойства изменяются периодически.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2613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3053" y="4153698"/>
            <a:ext cx="6742134" cy="248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69913" y="1439054"/>
          <a:ext cx="10858576" cy="3500465"/>
        </p:xfrm>
        <a:graphic>
          <a:graphicData uri="http://schemas.openxmlformats.org/drawingml/2006/table">
            <a:tbl>
              <a:tblPr/>
              <a:tblGrid>
                <a:gridCol w="5357850"/>
                <a:gridCol w="1192095"/>
                <a:gridCol w="1113063"/>
                <a:gridCol w="1053681"/>
                <a:gridCol w="1034348"/>
                <a:gridCol w="1107539"/>
              </a:tblGrid>
              <a:tr h="77334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tx2"/>
                        </a:solidFill>
                        <a:latin typeface="Arial" pitchFamily="34" charset="0"/>
                        <a:ea typeface="Courier New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spc="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Courier New"/>
                          <a:cs typeface="Arial" pitchFamily="34" charset="0"/>
                        </a:rPr>
                        <a:t>         Физические </a:t>
                      </a:r>
                      <a:r>
                        <a:rPr lang="ru-RU" sz="2000" b="1" i="0" u="none" strike="noStrike" spc="0" dirty="0">
                          <a:solidFill>
                            <a:schemeClr val="tx2"/>
                          </a:solidFill>
                          <a:latin typeface="Arial" pitchFamily="34" charset="0"/>
                          <a:ea typeface="Courier New"/>
                          <a:cs typeface="Arial" pitchFamily="34" charset="0"/>
                        </a:rPr>
                        <a:t>и химические свойства </a:t>
                      </a:r>
                      <a:endParaRPr lang="ru-RU" sz="2000" b="1" i="0" u="none" strike="noStrike" spc="0" dirty="0" smtClean="0">
                        <a:solidFill>
                          <a:schemeClr val="tx2"/>
                        </a:solidFill>
                        <a:latin typeface="Arial" pitchFamily="34" charset="0"/>
                        <a:ea typeface="Courier New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b="1" i="0" u="none" strike="noStrike" spc="0" dirty="0" smtClean="0">
                        <a:solidFill>
                          <a:schemeClr val="tx2"/>
                        </a:solidFill>
                        <a:latin typeface="Arial" pitchFamily="34" charset="0"/>
                        <a:ea typeface="Courier New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u="none" strike="noStrike" spc="0" dirty="0" smtClean="0">
                          <a:solidFill>
                            <a:schemeClr val="tx2"/>
                          </a:solidFill>
                          <a:latin typeface="Arial" pitchFamily="34" charset="0"/>
                          <a:ea typeface="Courier New"/>
                          <a:cs typeface="Arial" pitchFamily="34" charset="0"/>
                        </a:rPr>
                        <a:t>щелочных   металлов</a:t>
                      </a:r>
                      <a:endParaRPr lang="ru-RU" sz="2000" b="1" dirty="0">
                        <a:solidFill>
                          <a:schemeClr val="tx2"/>
                        </a:solidFill>
                        <a:latin typeface="Arial" pitchFamily="34" charset="0"/>
                        <a:ea typeface="Courier New"/>
                        <a:cs typeface="Arial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>
                      <a:noFill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043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Физические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химические свойства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Li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651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651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R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Rb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000" spc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Cs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7081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Относительная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атомная масса </a:t>
                      </a:r>
                      <a:r>
                        <a:rPr lang="en-US" sz="2000" i="1" spc="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r>
                        <a:rPr lang="en-US" sz="2000" i="1" spc="0" baseline="-250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r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6,9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39,1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85,5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132,9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895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Температура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плавления, </a:t>
                      </a:r>
                      <a:r>
                        <a:rPr lang="en-US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°C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179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651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651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97,8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63,6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39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28,6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673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Температура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кипения, </a:t>
                      </a:r>
                      <a:r>
                        <a:rPr lang="en-US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°C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1370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651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651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883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760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696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685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673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Плотность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г/см</a:t>
                      </a:r>
                      <a:r>
                        <a:rPr lang="en-US" sz="2000" spc="100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905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0,53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651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651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0,92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0,85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1,52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524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1,87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673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Окисление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 воздухе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Усиливается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^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081"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Растворимость </a:t>
                      </a:r>
                      <a:r>
                        <a:rPr lang="ru-RU" sz="2000" spc="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гидроксидов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Увеличивается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^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 rot="5400000">
            <a:off x="5835648" y="1831169"/>
            <a:ext cx="78581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477798" y="1831169"/>
            <a:ext cx="78581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98475" y="1439054"/>
            <a:ext cx="542928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224740"/>
            <a:ext cx="11501518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Семейство галогенов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4425" y="2296310"/>
            <a:ext cx="6877081" cy="4085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1367616"/>
            <a:ext cx="115729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Слово галогены означает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«солесодержащие». </a:t>
            </a:r>
          </a:p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В подгруппу галогенов входят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Cl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At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Астат – радиоактивный элемент, мало изучен. Галогены образуют простые вещества, молекулы, которых состоят из двух атомов: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</a:t>
            </a:r>
            <a:r>
              <a:rPr lang="ru-RU" sz="2800" b="1" baseline="-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2800" b="1" baseline="-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</a:t>
            </a:r>
            <a:r>
              <a:rPr lang="ru-RU" sz="2800" b="1" baseline="-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b="1" baseline="-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 фтор и хлор - газообразные вещества с резким запахом. Бром – жидкость, а йод – твердое вещество. </a:t>
            </a: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0177" y="4225136"/>
            <a:ext cx="6442600" cy="235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510492"/>
            <a:ext cx="7143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Все галогены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ЯДОВИТЫ!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Опыты с галогенами проводят обязательно в вытяжном шкафу. Галогены составляют группу активных типичных неметаллов. </a:t>
            </a:r>
          </a:p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С металлами они образуют соли: фториды, хлориды, бромиды и йодиды. </a:t>
            </a:r>
          </a:p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Водные растворы водородных соединений являются кислотами: Н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Н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Cl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Н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Н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61241" y="1439054"/>
            <a:ext cx="4381562" cy="3456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Group 623"/>
          <p:cNvGraphicFramePr>
            <a:graphicFrameLocks noGrp="1"/>
          </p:cNvGraphicFramePr>
          <p:nvPr/>
        </p:nvGraphicFramePr>
        <p:xfrm>
          <a:off x="441285" y="2867814"/>
          <a:ext cx="11404938" cy="3396983"/>
        </p:xfrm>
        <a:graphic>
          <a:graphicData uri="http://schemas.openxmlformats.org/drawingml/2006/table">
            <a:tbl>
              <a:tblPr/>
              <a:tblGrid>
                <a:gridCol w="1724051"/>
                <a:gridCol w="1436710"/>
                <a:gridCol w="2013507"/>
                <a:gridCol w="2157176"/>
                <a:gridCol w="2062101"/>
                <a:gridCol w="2011393"/>
              </a:tblGrid>
              <a:tr h="1092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Название и символ элемента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Атомная масс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Высшая валентность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Химическая формула простого вещества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Водородные соединения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Активность в химической реакции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</a:tr>
              <a:tr h="5753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</a:t>
                      </a: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VII</a:t>
                      </a: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</a:t>
                      </a:r>
                      <a:r>
                        <a:rPr kumimoji="0" lang="ru-RU" sz="27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HF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Возрастает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</a:tr>
              <a:tr h="577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Cl</a:t>
                      </a: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35,5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VII</a:t>
                      </a: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Cl</a:t>
                      </a:r>
                      <a:r>
                        <a:rPr kumimoji="0" lang="ru-RU" sz="27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HCl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53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Br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80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VII</a:t>
                      </a: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Br</a:t>
                      </a:r>
                      <a:r>
                        <a:rPr kumimoji="0" lang="ru-RU" sz="27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HBr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7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127</a:t>
                      </a:r>
                      <a:endParaRPr kumimoji="0" lang="ru-RU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VII</a:t>
                      </a:r>
                      <a:endParaRPr kumimoji="0" lang="en-US" sz="2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  <a:r>
                        <a:rPr kumimoji="0" lang="ru-RU" sz="27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HI</a:t>
                      </a:r>
                      <a:endParaRPr kumimoji="0" lang="ru-RU" sz="2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41285" y="1653368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Сравнительная характеристика семейства галогенов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98408" y="1510492"/>
          <a:ext cx="11430081" cy="5198654"/>
        </p:xfrm>
        <a:graphic>
          <a:graphicData uri="http://schemas.openxmlformats.org/drawingml/2006/table">
            <a:tbl>
              <a:tblPr/>
              <a:tblGrid>
                <a:gridCol w="1285885"/>
                <a:gridCol w="1000132"/>
                <a:gridCol w="1881558"/>
                <a:gridCol w="2010848"/>
                <a:gridCol w="1608320"/>
                <a:gridCol w="1357322"/>
                <a:gridCol w="2286016"/>
              </a:tblGrid>
              <a:tr h="1425833">
                <a:tc>
                  <a:txBody>
                    <a:bodyPr/>
                    <a:lstStyle/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endParaRPr lang="ru-RU" sz="2400" spc="0" dirty="0" smtClean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endParaRPr lang="ru-RU" sz="2400" spc="0" dirty="0" smtClean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300"/>
                        </a:spcAft>
                      </a:pPr>
                      <a:r>
                        <a:rPr lang="ru-RU" sz="2400" spc="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Элемент</a:t>
                      </a:r>
                      <a:endParaRPr lang="ru-RU" sz="2400" dirty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400" i="1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400" i="1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en-US" sz="2400" i="1" spc="0" dirty="0" err="1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Ar</a:t>
                      </a:r>
                      <a:endParaRPr lang="ru-RU" sz="2400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Формула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простого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вещества</a:t>
                      </a:r>
                      <a:endParaRPr lang="ru-RU" sz="20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Агрегатное </a:t>
                      </a: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состояние </a:t>
                      </a:r>
                      <a:r>
                        <a:rPr lang="ru-RU" sz="2000" spc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</a:t>
                      </a: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н.у.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Температура</a:t>
                      </a: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кипения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°С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159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15900"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Плотность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г/см</a:t>
                      </a:r>
                      <a:r>
                        <a:rPr lang="ru-RU" sz="2000" spc="0" baseline="30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1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Тепловой </a:t>
                      </a: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эффект </a:t>
                      </a:r>
                      <a:endParaRPr lang="ru-RU" sz="1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1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реакции соединения </a:t>
                      </a: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18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18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</a:t>
                      </a: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</a:t>
                      </a:r>
                      <a:r>
                        <a:rPr lang="ru-RU" sz="1800" spc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кДж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87715">
                <a:tc>
                  <a:txBody>
                    <a:bodyPr/>
                    <a:lstStyle/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Фтор</a:t>
                      </a:r>
                      <a:endParaRPr lang="ru-RU" sz="2400" dirty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19</a:t>
                      </a:r>
                      <a:endParaRPr lang="ru-RU" sz="2400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b="0" spc="0" baseline="3000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b="0" spc="0" baseline="3000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3200" b="0" spc="0" baseline="30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</a:t>
                      </a:r>
                      <a:r>
                        <a:rPr lang="ru-RU" sz="3200" b="0" spc="0" baseline="30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3200" b="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Светло­зеленый</a:t>
                      </a: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газ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188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05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1,1 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552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01162">
                <a:tc>
                  <a:txBody>
                    <a:bodyPr/>
                    <a:lstStyle/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Хлор</a:t>
                      </a:r>
                      <a:endParaRPr lang="ru-RU" sz="2400" dirty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35,5</a:t>
                      </a:r>
                      <a:endParaRPr lang="ru-RU" sz="2400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b="0" spc="0" baseline="3000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sz="3200" b="0" spc="0" baseline="3000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en-US" sz="3200" b="0" spc="0" baseline="3000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3200" b="0" spc="0" baseline="30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</a:t>
                      </a:r>
                      <a:r>
                        <a:rPr lang="en-US" sz="3200" b="0" spc="0" baseline="30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</a:t>
                      </a:r>
                      <a:r>
                        <a:rPr lang="ru-RU" sz="2400" b="0" spc="0" baseline="30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3200" b="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Желтовато­зеле</a:t>
                      </a:r>
                      <a:endParaRPr lang="ru-RU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ный</a:t>
                      </a: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000" spc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газ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-34</a:t>
                      </a: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1,57 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184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87715">
                <a:tc>
                  <a:txBody>
                    <a:bodyPr/>
                    <a:lstStyle/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Бром</a:t>
                      </a:r>
                      <a:endParaRPr lang="ru-RU" sz="2400" dirty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79,9</a:t>
                      </a:r>
                      <a:endParaRPr lang="ru-RU" sz="2400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b="0" spc="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b="0" spc="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b="0" spc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Br</a:t>
                      </a:r>
                      <a:r>
                        <a:rPr lang="en-US" sz="1800" b="0" spc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3200" b="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en-US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en-US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Красновато­</a:t>
                      </a:r>
                      <a:endParaRPr lang="en-US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бурая</a:t>
                      </a:r>
                      <a:endParaRPr lang="en-US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жидкость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58 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3,12</a:t>
                      </a: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72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83120">
                <a:tc>
                  <a:txBody>
                    <a:bodyPr/>
                    <a:lstStyle/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114300" indent="-109220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Йод</a:t>
                      </a:r>
                      <a:endParaRPr lang="ru-RU" sz="2400" dirty="0">
                        <a:solidFill>
                          <a:srgbClr val="C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126,9</a:t>
                      </a:r>
                      <a:endParaRPr lang="ru-RU" sz="2400" dirty="0">
                        <a:solidFill>
                          <a:srgbClr val="0070C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b="0" spc="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3200" b="0" spc="0" dirty="0" smtClean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3200" b="0" spc="0" baseline="-25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</a:t>
                      </a:r>
                      <a:r>
                        <a:rPr lang="ru-RU" sz="2000" b="0" spc="0" baseline="-25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3200" b="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en-US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Темно-серый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en-US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твердый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endParaRPr lang="en-US" sz="2000" spc="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105"/>
                        </a:lnSpc>
                        <a:spcAft>
                          <a:spcPts val="0"/>
                        </a:spcAft>
                      </a:pPr>
                      <a:r>
                        <a:rPr lang="ru-RU" sz="2000" spc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кристалл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186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4,93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400" spc="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10922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53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369847" y="1724806"/>
            <a:ext cx="11501517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921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Галогены имеют следующие общие свойства: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Галогены образуют с водородом летучие гидриды.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Водные растворы гидридов галогенов являются кислотами.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В гидридах и солях, образованных с металлом, галогены одновалентны.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В высших оксидах, образованных с кислородом (кроме фтора), галогены семивалентны.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С увеличением атомных масс галогенов их физические и химические свойства изменяются периодически.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224740"/>
            <a:ext cx="11501518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Атомы - что это такое,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82" y="224609"/>
            <a:ext cx="1179635" cy="78581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pic>
        <p:nvPicPr>
          <p:cNvPr id="9" name="Picture 4" descr="химия"/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8799531" y="2869288"/>
            <a:ext cx="3098798" cy="388948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084491" y="367484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 темы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1285" y="1367616"/>
            <a:ext cx="82868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Классифицируй вещества на металлы и неметаллы.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кальций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бром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железо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алюминий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сера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углерод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магний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фосфор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247806"/>
            <a:ext cx="1164439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7469" indent="-327469" algn="just">
              <a:buNone/>
              <a:defRPr/>
            </a:pP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Кейс </a:t>
            </a:r>
          </a:p>
          <a:p>
            <a:pPr marL="327469" indent="-327469" algn="just">
              <a:buNone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«Чудовище, лежащее пред нами, поистине могло, кого угодно испугать своими размерами и мощью. Его огромная пасть все еще светилась голубоватым пламенем, глубоко сидящие дикие глаза были обведены огненными кругами. Я дотронулся до этой светящейся головы и, отняв руку, увидел, что мои пальцы тоже засветились в темноте»</a:t>
            </a:r>
          </a:p>
          <a:p>
            <a:pPr marL="616860" indent="-616860" algn="just">
              <a:buFont typeface="Arial" pitchFamily="34" charset="0"/>
              <a:buAutoNum type="arabicPeriod"/>
              <a:defRPr/>
            </a:pP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Что это за неметалл?</a:t>
            </a:r>
          </a:p>
          <a:p>
            <a:pPr marL="616860" indent="-616860" algn="just">
              <a:buFont typeface="Arial" pitchFamily="34" charset="0"/>
              <a:buAutoNum type="arabicPeriod"/>
              <a:defRPr/>
            </a:pP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Расскажите об его </a:t>
            </a:r>
            <a:r>
              <a:rPr lang="ru-RU" altLang="ru-RU" sz="3200" dirty="0" err="1" smtClean="0">
                <a:latin typeface="Arial" pitchFamily="34" charset="0"/>
                <a:cs typeface="Arial" pitchFamily="34" charset="0"/>
              </a:rPr>
              <a:t>аллотропных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модификациях?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1724806"/>
            <a:ext cx="114300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Разделите элементы на две группы: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А) металлы 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Б) неметаллы  </a:t>
            </a: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Se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Ca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Zn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Fr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As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Li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Rn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А) Металлы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: Ca, Zn, Fr, Li, Sr.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Б) Неметаллы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:  Se, As, Ar, Rn, N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u="sng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971" y="296046"/>
            <a:ext cx="11787270" cy="70788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7104" y="1653369"/>
            <a:ext cx="10501386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(стр.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21 - 24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Ответить на вопросы 1-5 ( стр. 24)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972" y="224609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224740"/>
            <a:ext cx="11501518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84227" y="1653368"/>
            <a:ext cx="102870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Группа элементов, объединенных по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физическим свойствам, называется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семейством сходных элементов или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естественным семейством</a:t>
            </a:r>
          </a:p>
        </p:txBody>
      </p:sp>
      <p:pic>
        <p:nvPicPr>
          <p:cNvPr id="8" name="Рисунок 33" descr="4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3119" y="4225136"/>
            <a:ext cx="207168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2" descr="3.jpeg"/>
          <p:cNvPicPr>
            <a:picLocks noChangeAspect="1"/>
          </p:cNvPicPr>
          <p:nvPr/>
        </p:nvPicPr>
        <p:blipFill>
          <a:blip r:embed="rId4"/>
          <a:srcRect t="17873"/>
          <a:stretch>
            <a:fillRect/>
          </a:stretch>
        </p:blipFill>
        <p:spPr bwMode="auto">
          <a:xfrm>
            <a:off x="7013581" y="4510888"/>
            <a:ext cx="13779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9" descr="1.jpe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85415" y="3510756"/>
            <a:ext cx="1627188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D:\Химия\Уроки\картинки урок знаний\Неметаллы\Кремний\кремний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2723" y="3439318"/>
            <a:ext cx="15001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224740"/>
            <a:ext cx="11501518" cy="55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8607" y="2510624"/>
            <a:ext cx="8771920" cy="4087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441549" y="1439054"/>
            <a:ext cx="75710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Семейство щелочных металлов</a:t>
            </a:r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940303"/>
            <a:ext cx="116443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Такие металлы, как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Li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Na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Rb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Cs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реагируют с водой, образуются щелочи, поэтому эти металлы получили название щелочных металлов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+ 2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= 2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LiOH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+ Н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pt-BR" sz="2800" b="1" baseline="-25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2Na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pt-BR" sz="2800" b="1" baseline="-25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OH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2K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pt-BR" sz="2800" b="1" baseline="-25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OH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pPr algn="ct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Rb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pt-BR" sz="2800" b="1" baseline="-25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Rb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OH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+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pt-BR" sz="2800" b="1" baseline="-25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OH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510492"/>
            <a:ext cx="115729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Щелочные металлы имеют много сходных свойств. Все они мягкие вещества, очень быстро окисляются кислородом воздуха. В соединениях щелочные металлы одновалентны. Они имеют одинаковые по составу и свойствам оксиды и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гидроксиды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Щелочные металлы относятся к наиболее активным металлам 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5995" y="4153698"/>
            <a:ext cx="457200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8409" y="1296178"/>
            <a:ext cx="11501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" indent="-22225" algn="ctr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997815"/>
            <a:ext cx="12169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457200"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67484"/>
            <a:ext cx="12169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семейства химических элементов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Group 1176"/>
          <p:cNvGraphicFramePr>
            <a:graphicFrameLocks noGrp="1"/>
          </p:cNvGraphicFramePr>
          <p:nvPr/>
        </p:nvGraphicFramePr>
        <p:xfrm>
          <a:off x="584161" y="1581930"/>
          <a:ext cx="11212675" cy="3905068"/>
        </p:xfrm>
        <a:graphic>
          <a:graphicData uri="http://schemas.openxmlformats.org/drawingml/2006/table">
            <a:tbl>
              <a:tblPr/>
              <a:tblGrid>
                <a:gridCol w="1436710"/>
                <a:gridCol w="1341634"/>
                <a:gridCol w="1726164"/>
                <a:gridCol w="1724051"/>
                <a:gridCol w="1730391"/>
                <a:gridCol w="1624749"/>
                <a:gridCol w="1628976"/>
              </a:tblGrid>
              <a:tr h="11078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Название и символ элемента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Атомная масс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Высшая валентность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Водородные соединения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Химическая формула оксида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Химическая формула гидроксида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Активность в химической реакции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639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Li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LiH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Li</a:t>
                      </a:r>
                      <a:r>
                        <a:rPr kumimoji="0" lang="ru-RU" sz="27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LiOH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Возрастает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428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Na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NaH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Na</a:t>
                      </a:r>
                      <a:r>
                        <a:rPr kumimoji="0" lang="ru-RU" sz="27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NaOH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23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39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KH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</a:t>
                      </a:r>
                      <a:r>
                        <a:rPr kumimoji="0" lang="ru-RU" sz="27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KOH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39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Rb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85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RbH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Rb</a:t>
                      </a:r>
                      <a:r>
                        <a:rPr kumimoji="0" lang="ru-RU" sz="27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RbOH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39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Cs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133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CsH</a:t>
                      </a:r>
                      <a:endParaRPr kumimoji="0" lang="ru-RU" sz="2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Cs</a:t>
                      </a:r>
                      <a:r>
                        <a:rPr kumimoji="0" lang="ru-RU" sz="27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en-US" sz="2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</a:t>
                      </a:r>
                      <a:endParaRPr kumimoji="0" lang="ru-RU" sz="2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CsOH</a:t>
                      </a:r>
                      <a:endParaRPr kumimoji="0" lang="ru-RU" sz="2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969</Words>
  <PresentationFormat>Произвольный</PresentationFormat>
  <Paragraphs>443</Paragraphs>
  <Slides>22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45</cp:revision>
  <dcterms:created xsi:type="dcterms:W3CDTF">2020-05-06T17:43:33Z</dcterms:created>
  <dcterms:modified xsi:type="dcterms:W3CDTF">2020-09-10T15:34:12Z</dcterms:modified>
</cp:coreProperties>
</file>