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4"/>
  </p:notesMasterIdLst>
  <p:sldIdLst>
    <p:sldId id="257" r:id="rId2"/>
    <p:sldId id="294" r:id="rId3"/>
    <p:sldId id="304" r:id="rId4"/>
    <p:sldId id="312" r:id="rId5"/>
    <p:sldId id="329" r:id="rId6"/>
    <p:sldId id="314" r:id="rId7"/>
    <p:sldId id="315" r:id="rId8"/>
    <p:sldId id="316" r:id="rId9"/>
    <p:sldId id="317" r:id="rId10"/>
    <p:sldId id="319" r:id="rId11"/>
    <p:sldId id="320" r:id="rId12"/>
    <p:sldId id="330" r:id="rId13"/>
    <p:sldId id="321" r:id="rId14"/>
    <p:sldId id="322" r:id="rId15"/>
    <p:sldId id="323" r:id="rId16"/>
    <p:sldId id="324" r:id="rId17"/>
    <p:sldId id="326" r:id="rId18"/>
    <p:sldId id="327" r:id="rId19"/>
    <p:sldId id="331" r:id="rId20"/>
    <p:sldId id="333" r:id="rId21"/>
    <p:sldId id="334" r:id="rId22"/>
    <p:sldId id="332" r:id="rId23"/>
  </p:sldIdLst>
  <p:sldSz cx="12169775" cy="7021513"/>
  <p:notesSz cx="6858000" cy="9144000"/>
  <p:defaultTextStyle>
    <a:defPPr>
      <a:defRPr lang="ru-RU"/>
    </a:defPPr>
    <a:lvl1pPr marL="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32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64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96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328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160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992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824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656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82" y="-108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8813-52B9-43E3-8D26-487D677443D8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7D7E-D05D-41A6-BE46-D5DFA5AE9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81221"/>
            <a:ext cx="10344309" cy="1505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81187"/>
            <a:ext cx="2738199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81187"/>
            <a:ext cx="8011769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8" y="286638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6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5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5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6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5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5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8" y="955711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486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099" y="153987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7" y="1559662"/>
            <a:ext cx="3850635" cy="46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44" y="1614947"/>
            <a:ext cx="5293853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511973"/>
            <a:ext cx="10344309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76018"/>
            <a:ext cx="10344309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3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6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9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32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16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9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82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65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4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38354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20" indent="0">
              <a:buNone/>
              <a:defRPr sz="2400" b="1"/>
            </a:lvl2pPr>
            <a:lvl3pPr marL="1096640" indent="0">
              <a:buNone/>
              <a:defRPr sz="2200" b="1"/>
            </a:lvl3pPr>
            <a:lvl4pPr marL="1644960" indent="0">
              <a:buNone/>
              <a:defRPr sz="1900" b="1"/>
            </a:lvl4pPr>
            <a:lvl5pPr marL="2193280" indent="0">
              <a:buNone/>
              <a:defRPr sz="1900" b="1"/>
            </a:lvl5pPr>
            <a:lvl6pPr marL="2741600" indent="0">
              <a:buNone/>
              <a:defRPr sz="1900" b="1"/>
            </a:lvl6pPr>
            <a:lvl7pPr marL="3289920" indent="0">
              <a:buNone/>
              <a:defRPr sz="1900" b="1"/>
            </a:lvl7pPr>
            <a:lvl8pPr marL="3838240" indent="0">
              <a:buNone/>
              <a:defRPr sz="1900" b="1"/>
            </a:lvl8pPr>
            <a:lvl9pPr marL="438656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0"/>
            <a:ext cx="5377097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0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20" indent="0">
              <a:buNone/>
              <a:defRPr sz="2400" b="1"/>
            </a:lvl2pPr>
            <a:lvl3pPr marL="1096640" indent="0">
              <a:buNone/>
              <a:defRPr sz="2200" b="1"/>
            </a:lvl3pPr>
            <a:lvl4pPr marL="1644960" indent="0">
              <a:buNone/>
              <a:defRPr sz="1900" b="1"/>
            </a:lvl4pPr>
            <a:lvl5pPr marL="2193280" indent="0">
              <a:buNone/>
              <a:defRPr sz="1900" b="1"/>
            </a:lvl5pPr>
            <a:lvl6pPr marL="2741600" indent="0">
              <a:buNone/>
              <a:defRPr sz="1900" b="1"/>
            </a:lvl6pPr>
            <a:lvl7pPr marL="3289920" indent="0">
              <a:buNone/>
              <a:defRPr sz="1900" b="1"/>
            </a:lvl7pPr>
            <a:lvl8pPr marL="3838240" indent="0">
              <a:buNone/>
              <a:defRPr sz="1900" b="1"/>
            </a:lvl8pPr>
            <a:lvl9pPr marL="438656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0"/>
            <a:ext cx="5379210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9561"/>
            <a:ext cx="6803242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7"/>
            <a:ext cx="400377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8320" indent="0">
              <a:buNone/>
              <a:defRPr sz="1400"/>
            </a:lvl2pPr>
            <a:lvl3pPr marL="1096640" indent="0">
              <a:buNone/>
              <a:defRPr sz="1200"/>
            </a:lvl3pPr>
            <a:lvl4pPr marL="1644960" indent="0">
              <a:buNone/>
              <a:defRPr sz="1100"/>
            </a:lvl4pPr>
            <a:lvl5pPr marL="2193280" indent="0">
              <a:buNone/>
              <a:defRPr sz="1100"/>
            </a:lvl5pPr>
            <a:lvl6pPr marL="2741600" indent="0">
              <a:buNone/>
              <a:defRPr sz="1100"/>
            </a:lvl6pPr>
            <a:lvl7pPr marL="3289920" indent="0">
              <a:buNone/>
              <a:defRPr sz="1100"/>
            </a:lvl7pPr>
            <a:lvl8pPr marL="3838240" indent="0">
              <a:buNone/>
              <a:defRPr sz="1100"/>
            </a:lvl8pPr>
            <a:lvl9pPr marL="438656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915059"/>
            <a:ext cx="7301865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27385"/>
            <a:ext cx="7301865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8320" indent="0">
              <a:buNone/>
              <a:defRPr sz="3400"/>
            </a:lvl2pPr>
            <a:lvl3pPr marL="1096640" indent="0">
              <a:buNone/>
              <a:defRPr sz="2900"/>
            </a:lvl3pPr>
            <a:lvl4pPr marL="1644960" indent="0">
              <a:buNone/>
              <a:defRPr sz="2400"/>
            </a:lvl4pPr>
            <a:lvl5pPr marL="2193280" indent="0">
              <a:buNone/>
              <a:defRPr sz="2400"/>
            </a:lvl5pPr>
            <a:lvl6pPr marL="2741600" indent="0">
              <a:buNone/>
              <a:defRPr sz="2400"/>
            </a:lvl6pPr>
            <a:lvl7pPr marL="3289920" indent="0">
              <a:buNone/>
              <a:defRPr sz="2400"/>
            </a:lvl7pPr>
            <a:lvl8pPr marL="3838240" indent="0">
              <a:buNone/>
              <a:defRPr sz="2400"/>
            </a:lvl8pPr>
            <a:lvl9pPr marL="4386560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495310"/>
            <a:ext cx="7301865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8320" indent="0">
              <a:buNone/>
              <a:defRPr sz="1400"/>
            </a:lvl2pPr>
            <a:lvl3pPr marL="1096640" indent="0">
              <a:buNone/>
              <a:defRPr sz="1200"/>
            </a:lvl3pPr>
            <a:lvl4pPr marL="1644960" indent="0">
              <a:buNone/>
              <a:defRPr sz="1100"/>
            </a:lvl4pPr>
            <a:lvl5pPr marL="2193280" indent="0">
              <a:buNone/>
              <a:defRPr sz="1100"/>
            </a:lvl5pPr>
            <a:lvl6pPr marL="2741600" indent="0">
              <a:buNone/>
              <a:defRPr sz="1100"/>
            </a:lvl6pPr>
            <a:lvl7pPr marL="3289920" indent="0">
              <a:buNone/>
              <a:defRPr sz="1100"/>
            </a:lvl7pPr>
            <a:lvl8pPr marL="3838240" indent="0">
              <a:buNone/>
              <a:defRPr sz="1100"/>
            </a:lvl8pPr>
            <a:lvl9pPr marL="438656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2"/>
          </a:xfrm>
          <a:prstGeom prst="rect">
            <a:avLst/>
          </a:prstGeom>
        </p:spPr>
        <p:txBody>
          <a:bodyPr vert="horz" lIns="109664" tIns="54832" rIns="109664" bIns="5483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4"/>
            <a:ext cx="10952798" cy="4633874"/>
          </a:xfrm>
          <a:prstGeom prst="rect">
            <a:avLst/>
          </a:prstGeom>
        </p:spPr>
        <p:txBody>
          <a:bodyPr vert="horz" lIns="109664" tIns="54832" rIns="109664" bIns="5483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3"/>
            <a:ext cx="2839614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3"/>
            <a:ext cx="3853762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507903"/>
            <a:ext cx="2839614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9664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240" indent="-411240" algn="l" defTabSz="109664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020" indent="-342700" algn="l" defTabSz="109664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80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120" indent="-274160" algn="l" defTabSz="109664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440" indent="-274160" algn="l" defTabSz="109664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576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408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40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072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2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64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96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28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60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92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24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56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38" y="10294"/>
            <a:ext cx="12153253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r>
              <a:rPr lang="ru-RU" sz="2400" smtClean="0"/>
              <a:t>  </a:t>
            </a:r>
            <a:endParaRPr sz="24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23028" y="493595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23028" y="493595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391864" y="538863"/>
            <a:ext cx="365764" cy="772989"/>
          </a:xfrm>
          <a:prstGeom prst="rect">
            <a:avLst/>
          </a:prstGeom>
        </p:spPr>
        <p:txBody>
          <a:bodyPr vert="horz" wrap="square" lIns="0" tIns="33993" rIns="0" bIns="0" rtlCol="0">
            <a:spAutoFit/>
          </a:bodyPr>
          <a:lstStyle/>
          <a:p>
            <a:pPr>
              <a:spcBef>
                <a:spcPts val="268"/>
              </a:spcBef>
            </a:pPr>
            <a:r>
              <a:rPr lang="en-US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85415" y="1172723"/>
            <a:ext cx="950308" cy="456973"/>
          </a:xfrm>
          <a:prstGeom prst="rect">
            <a:avLst/>
          </a:prstGeom>
        </p:spPr>
        <p:txBody>
          <a:bodyPr vert="horz" wrap="square" lIns="0" tIns="25834" rIns="0" bIns="0" rtlCol="0">
            <a:spAutoFit/>
          </a:bodyPr>
          <a:lstStyle/>
          <a:p>
            <a:pPr>
              <a:spcBef>
                <a:spcPts val="204"/>
              </a:spcBef>
            </a:pPr>
            <a:r>
              <a:rPr lang="ru-RU" sz="2800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="" xmlns:a16="http://schemas.microsoft.com/office/drawing/2014/main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3227367" y="488129"/>
            <a:ext cx="4166607" cy="1155007"/>
          </a:xfrm>
          <a:prstGeom prst="rect">
            <a:avLst/>
          </a:prstGeom>
        </p:spPr>
        <p:txBody>
          <a:bodyPr vert="horz" wrap="square" lIns="0" tIns="31317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7234" defTabSz="1960839">
              <a:spcBef>
                <a:spcPts val="244"/>
              </a:spcBef>
              <a:defRPr/>
            </a:pPr>
            <a:r>
              <a:rPr lang="ru-RU" sz="7300" kern="0" spc="21" dirty="0" smtClean="0">
                <a:solidFill>
                  <a:sysClr val="window" lastClr="FFFFFF"/>
                </a:solidFill>
              </a:rPr>
              <a:t>Химия</a:t>
            </a:r>
            <a:endParaRPr lang="en-US" sz="73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0" y="2939252"/>
            <a:ext cx="7299328" cy="1505160"/>
          </a:xfrm>
          <a:prstGeom prst="rect">
            <a:avLst/>
          </a:prstGeom>
        </p:spPr>
        <p:txBody>
          <a:bodyPr vert="horz" wrap="square" lIns="0" tIns="29912" rIns="0" bIns="0" rtlCol="0">
            <a:spAutoFit/>
          </a:bodyPr>
          <a:lstStyle/>
          <a:p>
            <a:pPr marL="27193" algn="ctr">
              <a:lnSpc>
                <a:spcPts val="5985"/>
              </a:lnSpc>
            </a:pPr>
            <a:r>
              <a:rPr lang="ru-RU" sz="4400" b="1" spc="11" dirty="0" smtClean="0">
                <a:latin typeface="Arial" pitchFamily="34" charset="0"/>
                <a:cs typeface="Arial" pitchFamily="34" charset="0"/>
              </a:rPr>
              <a:t>Природные семейства химических элементов </a:t>
            </a:r>
          </a:p>
        </p:txBody>
      </p:sp>
      <p:pic>
        <p:nvPicPr>
          <p:cNvPr id="1026" name="Picture 2" descr="Периодический закон Менделеева и периодическая система химических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5085" y="3082128"/>
            <a:ext cx="4143404" cy="2905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912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8409" y="1296178"/>
            <a:ext cx="1150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indent="-22225" algn="ctr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997815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67484"/>
            <a:ext cx="12169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Природные семейства химических элементов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596819" y="1510492"/>
            <a:ext cx="11274546" cy="31085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26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Щелочные металлы имеют следую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 общие свойства.</a:t>
            </a: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26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  <a:t>Щелочные металлы во всех соединениях одновалентны.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26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  <a:t>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  <a:t>Гидроксиды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  <a:t> щелочных металлов являются щелочами и хорошо растворяются в воде.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26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  <a:t>   С увеличением атомных масс щелочных металлов их физические и химические свойства изменяются периодически.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2613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3053" y="4153698"/>
            <a:ext cx="6742134" cy="248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8409" y="1296178"/>
            <a:ext cx="1150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indent="-22225" algn="ctr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997815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67484"/>
            <a:ext cx="12169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Природные семейства химических элементов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69913" y="1439054"/>
          <a:ext cx="10858576" cy="3500465"/>
        </p:xfrm>
        <a:graphic>
          <a:graphicData uri="http://schemas.openxmlformats.org/drawingml/2006/table">
            <a:tbl>
              <a:tblPr/>
              <a:tblGrid>
                <a:gridCol w="5357850"/>
                <a:gridCol w="1192095"/>
                <a:gridCol w="1113063"/>
                <a:gridCol w="1053681"/>
                <a:gridCol w="1034348"/>
                <a:gridCol w="1107539"/>
              </a:tblGrid>
              <a:tr h="7733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2"/>
                        </a:solidFill>
                        <a:latin typeface="Arial" pitchFamily="34" charset="0"/>
                        <a:ea typeface="Courier New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spc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Courier New"/>
                          <a:cs typeface="Arial" pitchFamily="34" charset="0"/>
                        </a:rPr>
                        <a:t>         Физические </a:t>
                      </a:r>
                      <a:r>
                        <a:rPr lang="ru-RU" sz="2000" b="1" i="0" u="none" strike="noStrike" spc="0" dirty="0">
                          <a:solidFill>
                            <a:schemeClr val="tx2"/>
                          </a:solidFill>
                          <a:latin typeface="Arial" pitchFamily="34" charset="0"/>
                          <a:ea typeface="Courier New"/>
                          <a:cs typeface="Arial" pitchFamily="34" charset="0"/>
                        </a:rPr>
                        <a:t>и химические свойства </a:t>
                      </a:r>
                      <a:endParaRPr lang="ru-RU" sz="2000" b="1" i="0" u="none" strike="noStrike" spc="0" dirty="0" smtClean="0">
                        <a:solidFill>
                          <a:schemeClr val="tx2"/>
                        </a:solidFill>
                        <a:latin typeface="Arial" pitchFamily="34" charset="0"/>
                        <a:ea typeface="Courier New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b="1" i="0" u="none" strike="noStrike" spc="0" dirty="0" smtClean="0">
                        <a:solidFill>
                          <a:schemeClr val="tx2"/>
                        </a:solidFill>
                        <a:latin typeface="Arial" pitchFamily="34" charset="0"/>
                        <a:ea typeface="Courier New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spc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Courier New"/>
                          <a:cs typeface="Arial" pitchFamily="34" charset="0"/>
                        </a:rPr>
                        <a:t>щелочных   металлов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Arial" pitchFamily="34" charset="0"/>
                        <a:ea typeface="Courier New"/>
                        <a:cs typeface="Arial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43"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Физические </a:t>
                      </a:r>
                      <a:r>
                        <a:rPr lang="ru-RU" sz="2000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химические свойства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651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524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R="1524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524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spc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Rb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524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Cs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081"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Относительная </a:t>
                      </a:r>
                      <a:r>
                        <a:rPr lang="ru-RU" sz="2000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атомная масса </a:t>
                      </a:r>
                      <a:r>
                        <a:rPr lang="en-US" sz="2000" i="1" spc="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r>
                        <a:rPr lang="en-US" sz="2000" i="1" spc="0" baseline="-250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905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6,9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524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39,1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524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85,5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524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132,9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895"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Температура </a:t>
                      </a:r>
                      <a:r>
                        <a:rPr lang="ru-RU" sz="2000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плавления, </a:t>
                      </a:r>
                      <a:r>
                        <a:rPr lang="en-US" sz="2000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°C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905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179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651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97,8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524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63,6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524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524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28,6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6673"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Температура </a:t>
                      </a:r>
                      <a:r>
                        <a:rPr lang="ru-RU" sz="2000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кипения, </a:t>
                      </a:r>
                      <a:r>
                        <a:rPr lang="en-US" sz="2000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°C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905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1370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651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883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524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760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524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696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524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685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6673"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Плотность</a:t>
                      </a:r>
                      <a:r>
                        <a:rPr lang="ru-RU" sz="2000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г/см</a:t>
                      </a:r>
                      <a:r>
                        <a:rPr lang="en-US" sz="2000" spc="1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905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0,53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651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0,92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524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0,85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524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1,52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524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1,87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6673"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Окисление </a:t>
                      </a:r>
                      <a:r>
                        <a:rPr lang="ru-RU" sz="2000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воздухе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Усиливается </a:t>
                      </a:r>
                      <a:r>
                        <a:rPr lang="ru-RU" sz="2000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^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081"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Растворимость </a:t>
                      </a:r>
                      <a:r>
                        <a:rPr lang="ru-RU" sz="2000" spc="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гидроксидов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Увеличивается </a:t>
                      </a:r>
                      <a:r>
                        <a:rPr lang="ru-RU" sz="2000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^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rot="5400000">
            <a:off x="5835648" y="1831169"/>
            <a:ext cx="78581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77798" y="1831169"/>
            <a:ext cx="78581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98475" y="1439054"/>
            <a:ext cx="542928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8409" y="1296178"/>
            <a:ext cx="1150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indent="-22225" algn="ctr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997815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67484"/>
            <a:ext cx="12169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Природные семейства химических элементов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47" y="1224740"/>
            <a:ext cx="11501518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8409" y="1296178"/>
            <a:ext cx="11501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Семейство галогенов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997815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67484"/>
            <a:ext cx="12169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Природные семейства химических элементов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4425" y="2296310"/>
            <a:ext cx="6877081" cy="408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8409" y="1296178"/>
            <a:ext cx="1150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indent="-22225" algn="ctr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997815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67484"/>
            <a:ext cx="12169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Природные семейства химических элементов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409" y="1367616"/>
            <a:ext cx="115729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Слово галогены означает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«солесодержащие». </a:t>
            </a:r>
          </a:p>
          <a:p>
            <a:pPr algn="just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В подгруппу галогенов входят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Cl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Br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At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Астат – радиоактивный элемент, мало изучен. Галогены образуют простые вещества, молекулы, которых состоят из двух атомов: 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lang="ru-RU" sz="2800" b="1" baseline="-30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ru-RU" sz="2800" b="1" baseline="-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</a:t>
            </a:r>
            <a:r>
              <a:rPr lang="ru-RU" sz="2800" b="1" baseline="-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800" b="1" baseline="-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фтор и хлор - газообразные вещества с резким запахом. Бром – жидкость, а йод – твердое вещество. </a:t>
            </a:r>
          </a:p>
        </p:txBody>
      </p:sp>
      <p:pic>
        <p:nvPicPr>
          <p:cNvPr id="9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0177" y="4225136"/>
            <a:ext cx="6442600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8409" y="1296178"/>
            <a:ext cx="1150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indent="-22225" algn="ctr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997815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67484"/>
            <a:ext cx="12169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Природные семейства химических элементов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847" y="1510492"/>
            <a:ext cx="7143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Все галогены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ЯДОВИТЫ!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Опыты с галогенами проводят обязательно в вытяжном шкафу. Галогены составляют группу активных типичных неметаллов. </a:t>
            </a:r>
          </a:p>
          <a:p>
            <a:pPr algn="just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С металлами они образуют соли: фториды, хлориды, бромиды и йодиды. </a:t>
            </a:r>
          </a:p>
          <a:p>
            <a:pPr algn="just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Водные растворы водородных соединений являются кислотами: Н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Н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Cl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Н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Br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Н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1241" y="1439054"/>
            <a:ext cx="4381562" cy="345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8409" y="1296178"/>
            <a:ext cx="1150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indent="-22225" algn="ctr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997815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67484"/>
            <a:ext cx="12169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Природные семейства химических элементов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oup 623"/>
          <p:cNvGraphicFramePr>
            <a:graphicFrameLocks noGrp="1"/>
          </p:cNvGraphicFramePr>
          <p:nvPr/>
        </p:nvGraphicFramePr>
        <p:xfrm>
          <a:off x="441285" y="2867814"/>
          <a:ext cx="11404938" cy="3396983"/>
        </p:xfrm>
        <a:graphic>
          <a:graphicData uri="http://schemas.openxmlformats.org/drawingml/2006/table">
            <a:tbl>
              <a:tblPr/>
              <a:tblGrid>
                <a:gridCol w="1724051"/>
                <a:gridCol w="1436710"/>
                <a:gridCol w="2013507"/>
                <a:gridCol w="2157176"/>
                <a:gridCol w="2062101"/>
                <a:gridCol w="2011393"/>
              </a:tblGrid>
              <a:tr h="1092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Название и символ элемента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Атомная масс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Высшая валентность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Химическая формула простого вещества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Водородные соединения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Активность в химической реакции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</a:tr>
              <a:tr h="5753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</a:t>
                      </a:r>
                      <a:endParaRPr kumimoji="0" lang="ru-RU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VII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</a:t>
                      </a:r>
                      <a:r>
                        <a:rPr kumimoji="0" lang="ru-RU" sz="27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HF</a:t>
                      </a:r>
                      <a:endParaRPr kumimoji="0" lang="ru-RU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Возрастает</a:t>
                      </a:r>
                      <a:endParaRPr kumimoji="0" lang="ru-RU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</a:tr>
              <a:tr h="57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Cl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35,5</a:t>
                      </a:r>
                      <a:endParaRPr kumimoji="0" lang="ru-RU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VII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Cl</a:t>
                      </a:r>
                      <a:r>
                        <a:rPr kumimoji="0" lang="ru-RU" sz="27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HCl</a:t>
                      </a:r>
                      <a:endParaRPr kumimoji="0" lang="ru-RU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53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Br</a:t>
                      </a:r>
                      <a:endParaRPr kumimoji="0" lang="ru-RU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80</a:t>
                      </a:r>
                      <a:endParaRPr kumimoji="0" lang="ru-RU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VII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Br</a:t>
                      </a:r>
                      <a:r>
                        <a:rPr kumimoji="0" lang="ru-RU" sz="27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HBr</a:t>
                      </a:r>
                      <a:endParaRPr kumimoji="0" lang="ru-RU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127</a:t>
                      </a:r>
                      <a:endParaRPr kumimoji="0" lang="ru-RU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VII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ru-RU" sz="27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HI</a:t>
                      </a:r>
                      <a:endParaRPr kumimoji="0" lang="ru-RU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41285" y="1653368"/>
            <a:ext cx="1143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Сравнительная характеристика семейства галогенов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8409" y="1296178"/>
            <a:ext cx="1150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indent="-22225" algn="ctr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997815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67484"/>
            <a:ext cx="12169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Природные семейства химических элементов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98408" y="1510492"/>
          <a:ext cx="11430081" cy="5198654"/>
        </p:xfrm>
        <a:graphic>
          <a:graphicData uri="http://schemas.openxmlformats.org/drawingml/2006/table">
            <a:tbl>
              <a:tblPr/>
              <a:tblGrid>
                <a:gridCol w="1285885"/>
                <a:gridCol w="1000132"/>
                <a:gridCol w="1881558"/>
                <a:gridCol w="2010848"/>
                <a:gridCol w="1608320"/>
                <a:gridCol w="1357322"/>
                <a:gridCol w="2286016"/>
              </a:tblGrid>
              <a:tr h="1425833">
                <a:tc>
                  <a:txBody>
                    <a:bodyPr/>
                    <a:lstStyle/>
                    <a:p>
                      <a:pPr marL="114300" indent="-1092200" algn="l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endParaRPr lang="ru-RU" sz="2400" spc="0" dirty="0" smtClean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14300" indent="-1092200" algn="l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endParaRPr lang="ru-RU" sz="2400" spc="0" dirty="0" smtClean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14300" indent="-1092200" algn="l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ru-RU" sz="2400" spc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Элемент</a:t>
                      </a:r>
                      <a:endParaRPr lang="ru-RU" sz="2400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70C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ru-RU" sz="2400" i="1" spc="0" dirty="0" smtClean="0">
                        <a:solidFill>
                          <a:srgbClr val="0070C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ru-RU" sz="2400" i="1" spc="0" dirty="0" smtClean="0">
                        <a:solidFill>
                          <a:srgbClr val="0070C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en-US" sz="2400" i="1" spc="0" dirty="0" err="1" smtClean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</a:t>
                      </a:r>
                      <a:endParaRPr lang="ru-RU" sz="2400" dirty="0">
                        <a:solidFill>
                          <a:srgbClr val="0070C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Формула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простого</a:t>
                      </a:r>
                      <a:endParaRPr lang="ru-RU" sz="2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вещества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Агрегатное </a:t>
                      </a:r>
                    </a:p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состояние </a:t>
                      </a:r>
                      <a:r>
                        <a:rPr lang="ru-RU" sz="2000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</a:t>
                      </a:r>
                      <a:r>
                        <a:rPr lang="ru-RU" sz="2000" spc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н.у.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Температура</a:t>
                      </a:r>
                    </a:p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кипения</a:t>
                      </a:r>
                      <a:r>
                        <a:rPr lang="ru-RU" sz="2000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°С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159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159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Плотность</a:t>
                      </a:r>
                      <a:r>
                        <a:rPr lang="ru-RU" sz="2000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г/см</a:t>
                      </a:r>
                      <a:r>
                        <a:rPr lang="ru-RU" sz="2000" spc="0" baseline="30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ru-RU" sz="18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ru-RU" sz="18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Тепловой </a:t>
                      </a:r>
                      <a:r>
                        <a:rPr lang="ru-RU" sz="1800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эффект </a:t>
                      </a:r>
                      <a:endParaRPr lang="ru-RU" sz="18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ru-RU" sz="18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ru-RU" sz="18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реакции соединения </a:t>
                      </a:r>
                    </a:p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ru-RU" sz="18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ru-RU" sz="18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</a:t>
                      </a:r>
                      <a:r>
                        <a:rPr lang="ru-RU" sz="1800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</a:t>
                      </a:r>
                      <a:r>
                        <a:rPr lang="ru-RU" sz="1800" spc="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1800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кДж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87715">
                <a:tc>
                  <a:txBody>
                    <a:bodyPr/>
                    <a:lstStyle/>
                    <a:p>
                      <a:pPr marL="114300" indent="-10922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14300" indent="-10922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14300" indent="-10922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Фтор</a:t>
                      </a:r>
                      <a:endParaRPr lang="ru-RU" sz="2400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70C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70C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  <a:endParaRPr lang="ru-RU" sz="2400" dirty="0">
                        <a:solidFill>
                          <a:srgbClr val="0070C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b="0" spc="0" baseline="300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b="0" spc="0" baseline="300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3200" b="0" spc="0" baseline="30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</a:t>
                      </a:r>
                      <a:r>
                        <a:rPr lang="ru-RU" sz="3200" b="0" spc="0" baseline="30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Светло­зеленый</a:t>
                      </a:r>
                      <a:r>
                        <a:rPr lang="ru-RU" sz="2000" spc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газ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2400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188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055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055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055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055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1,1 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552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1162">
                <a:tc>
                  <a:txBody>
                    <a:bodyPr/>
                    <a:lstStyle/>
                    <a:p>
                      <a:pPr marL="114300" indent="-10922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14300" indent="-10922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14300" indent="-10922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Хлор</a:t>
                      </a:r>
                      <a:endParaRPr lang="ru-RU" sz="2400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70C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70C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35,5</a:t>
                      </a:r>
                      <a:endParaRPr lang="ru-RU" sz="2400" dirty="0">
                        <a:solidFill>
                          <a:srgbClr val="0070C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b="0" spc="0" baseline="300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3200" b="0" spc="0" baseline="300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3200" b="0" spc="0" baseline="300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3200" b="0" spc="0" baseline="30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  <a:r>
                        <a:rPr lang="en-US" sz="3200" b="0" spc="0" baseline="30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</a:t>
                      </a:r>
                      <a:r>
                        <a:rPr lang="ru-RU" sz="2400" b="0" spc="0" baseline="30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Желтовато­зеле</a:t>
                      </a:r>
                      <a:endParaRPr lang="ru-RU" sz="2000" spc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ный</a:t>
                      </a:r>
                      <a:r>
                        <a:rPr lang="ru-RU" sz="2000" spc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000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газ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-34</a:t>
                      </a: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1,57 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184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87715">
                <a:tc>
                  <a:txBody>
                    <a:bodyPr/>
                    <a:lstStyle/>
                    <a:p>
                      <a:pPr marL="114300" indent="-10922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14300" indent="-10922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14300" indent="-10922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Бром</a:t>
                      </a:r>
                      <a:endParaRPr lang="ru-RU" sz="2400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70C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70C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79,9</a:t>
                      </a:r>
                      <a:endParaRPr lang="ru-RU" sz="2400" dirty="0">
                        <a:solidFill>
                          <a:srgbClr val="0070C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b="0" spc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b="0" spc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400" b="0" spc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Br</a:t>
                      </a:r>
                      <a:r>
                        <a:rPr lang="en-US" sz="1800" b="0" spc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en-US" sz="2000" spc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en-US" sz="2000" spc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Красновато­</a:t>
                      </a:r>
                      <a:endParaRPr lang="en-US" sz="2000" spc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бурая</a:t>
                      </a:r>
                      <a:endParaRPr lang="en-US" sz="2000" spc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ru-RU" sz="2000" spc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жидкость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 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3,12</a:t>
                      </a: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83120">
                <a:tc>
                  <a:txBody>
                    <a:bodyPr/>
                    <a:lstStyle/>
                    <a:p>
                      <a:pPr marL="114300" indent="-10922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14300" indent="-10922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14300" indent="-10922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Йод</a:t>
                      </a:r>
                      <a:endParaRPr lang="ru-RU" sz="2400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70C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70C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126,9</a:t>
                      </a:r>
                      <a:endParaRPr lang="ru-RU" sz="2400" dirty="0">
                        <a:solidFill>
                          <a:srgbClr val="0070C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b="0" spc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b="0" spc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3200" b="0" spc="0" baseline="-25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2000" b="0" spc="0" baseline="-25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en-US" sz="2000" spc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Темно-серый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en-US" sz="2000" spc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твердый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en-US" sz="2000" spc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кристалл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186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4,93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2400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8409" y="1296178"/>
            <a:ext cx="1150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indent="-22225" algn="ctr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997815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67484"/>
            <a:ext cx="12169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Природные семейства химических элементов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69775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369847" y="1724806"/>
            <a:ext cx="11501517" cy="39703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921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Галогены имеют следующие общие свойства: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92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  <a:t>Галогены образуют с водородом летучие гидриды.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92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  <a:t>Водные растворы гидридов галогенов являются кислотами.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92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  <a:t>В гидридах и солях, образованных с металлом, галогены одновалентны.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92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  <a:t>В высших оксидах, образованных с кислородом (кроме фтора), галогены семивалентны.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92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  <a:t>С увеличением атомных масс галогенов их физические и химические свойства изменяются периодически.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8409" y="1296178"/>
            <a:ext cx="1150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indent="-22225" algn="ctr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997815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67484"/>
            <a:ext cx="12169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Природные семейства химических элементов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47" y="1224740"/>
            <a:ext cx="11501518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98409" y="1296178"/>
            <a:ext cx="1150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indent="-22225" algn="ctr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997815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pic>
        <p:nvPicPr>
          <p:cNvPr id="9" name="Picture 4" descr="химия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799531" y="2869288"/>
            <a:ext cx="3098798" cy="388948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084491" y="367484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Повторение пройденной темы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1285" y="1367616"/>
            <a:ext cx="8286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Классифицируй вещества на металлы и неметаллы.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кальций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бром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железо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алюминий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сера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углерод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магний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фосфор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8409" y="1296178"/>
            <a:ext cx="1150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indent="-22225" algn="ctr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997815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67484"/>
            <a:ext cx="12169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Природные семейства химических элементов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409" y="1247806"/>
            <a:ext cx="116443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7469" indent="-327469" algn="just">
              <a:buNone/>
              <a:defRPr/>
            </a:pP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Кейс </a:t>
            </a:r>
          </a:p>
          <a:p>
            <a:pPr marL="327469" indent="-327469" algn="just">
              <a:buNone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  «Чудовище, лежащее пред нами, поистине могло, кого угодно испугать своими размерами и мощью. Его огромная пасть все еще светилась голубоватым пламенем, глубоко сидящие дикие глаза были обведены огненными кругами. Я дотронулся до этой светящейся головы и, отняв руку, увидел, что мои пальцы тоже засветились в темноте»</a:t>
            </a:r>
          </a:p>
          <a:p>
            <a:pPr marL="616860" indent="-616860" algn="just">
              <a:buFont typeface="Arial" pitchFamily="34" charset="0"/>
              <a:buAutoNum type="arabicPeriod"/>
              <a:defRPr/>
            </a:pP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Что это за неметалл?</a:t>
            </a:r>
          </a:p>
          <a:p>
            <a:pPr marL="616860" indent="-616860" algn="just">
              <a:buFont typeface="Arial" pitchFamily="34" charset="0"/>
              <a:buAutoNum type="arabicPeriod"/>
              <a:defRPr/>
            </a:pP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Расскажите об его </a:t>
            </a:r>
            <a:r>
              <a:rPr lang="ru-RU" altLang="ru-RU" sz="3200" dirty="0" err="1" smtClean="0">
                <a:latin typeface="Arial" pitchFamily="34" charset="0"/>
                <a:cs typeface="Arial" pitchFamily="34" charset="0"/>
              </a:rPr>
              <a:t>аллотропных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 модификациях? 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8409" y="1296178"/>
            <a:ext cx="1150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indent="-22225" algn="ctr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997815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67484"/>
            <a:ext cx="12169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Закрепление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409" y="1724806"/>
            <a:ext cx="114300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Разделите элементы на две группы: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А) металлы  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Б) неметаллы  </a:t>
            </a:r>
          </a:p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Se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Ca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Zn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Fr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As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Ar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Li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Rn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Sr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А) Металлы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: Ca, Zn, Fr, Li, Sr.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Б) Неметаллы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:  Se, As, Ar, Rn, N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b="1" u="sng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>
            <a:spLocks noGrp="1"/>
          </p:cNvSpPr>
          <p:nvPr>
            <p:ph idx="4294967295"/>
          </p:nvPr>
        </p:nvSpPr>
        <p:spPr>
          <a:xfrm>
            <a:off x="5656260" y="1224741"/>
            <a:ext cx="8229600" cy="32147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altLang="ru-RU" dirty="0" smtClean="0"/>
          </a:p>
          <a:p>
            <a:endParaRPr lang="ru-RU" altLang="ru-RU" dirty="0" smtClean="0"/>
          </a:p>
          <a:p>
            <a:pPr>
              <a:buNone/>
            </a:pPr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alt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971" y="296046"/>
            <a:ext cx="11787270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27104" y="1653369"/>
            <a:ext cx="10501386" cy="120032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1. Прочитать §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 (стр.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21 - 24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2. Ответить на вопросы 1-5 ( стр. 24)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972" y="224609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8409" y="1296178"/>
            <a:ext cx="1150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indent="-22225" algn="ctr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997815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67484"/>
            <a:ext cx="12169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Природные семейства химических элементов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47" y="1224740"/>
            <a:ext cx="11501518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8409" y="1296178"/>
            <a:ext cx="1150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indent="-22225" algn="ctr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997815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67484"/>
            <a:ext cx="12169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Природные семейства химических элементов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4227" y="1653368"/>
            <a:ext cx="102870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Группа элементов, объединенных по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физическим свойствам, называется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семейством сходных элементов или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естественным семейством</a:t>
            </a:r>
          </a:p>
        </p:txBody>
      </p:sp>
      <p:pic>
        <p:nvPicPr>
          <p:cNvPr id="8" name="Рисунок 33" descr="4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3119" y="4225136"/>
            <a:ext cx="20716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32" descr="3.jpeg"/>
          <p:cNvPicPr>
            <a:picLocks noChangeAspect="1"/>
          </p:cNvPicPr>
          <p:nvPr/>
        </p:nvPicPr>
        <p:blipFill>
          <a:blip r:embed="rId4"/>
          <a:srcRect t="17873"/>
          <a:stretch>
            <a:fillRect/>
          </a:stretch>
        </p:blipFill>
        <p:spPr bwMode="auto">
          <a:xfrm>
            <a:off x="7013581" y="4510888"/>
            <a:ext cx="1377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29" descr="1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85415" y="3510756"/>
            <a:ext cx="162718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D:\Химия\Уроки\картинки урок знаний\Неметаллы\Кремний\кремний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2723" y="3439318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8409" y="1296178"/>
            <a:ext cx="1150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indent="-22225" algn="ctr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997815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67484"/>
            <a:ext cx="12169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Природные семейства химических элементов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47" y="1224740"/>
            <a:ext cx="11501518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8409" y="1296178"/>
            <a:ext cx="1150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indent="-22225" algn="ctr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997815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67484"/>
            <a:ext cx="12169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Природные семейства химических элементов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8607" y="2510624"/>
            <a:ext cx="8771920" cy="408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441549" y="1439054"/>
            <a:ext cx="75710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Семейство щелочных металлов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8409" y="1296178"/>
            <a:ext cx="1150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indent="-22225" algn="ctr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997815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67484"/>
            <a:ext cx="12169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Природные семейства химических элементов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409" y="1940303"/>
            <a:ext cx="116443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Такие металлы, как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Li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Rb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Cs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реагируют с водой, образуются щелочи, поэтому эти металлы получили название щелочных металлов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+ 2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ru-RU" sz="2800" b="1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= 2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LiOH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+ Н</a:t>
            </a:r>
            <a:r>
              <a:rPr lang="ru-RU" sz="2800" b="1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pt-BR" sz="2800" b="1" baseline="-25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2Na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2H</a:t>
            </a:r>
            <a:r>
              <a:rPr lang="pt-BR" sz="2800" b="1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</a:t>
            </a:r>
            <a:r>
              <a:rPr lang="ru-RU" sz="2800" b="1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pt-BR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2K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2H</a:t>
            </a:r>
            <a:r>
              <a:rPr lang="pt-BR" sz="2800" b="1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</a:t>
            </a:r>
            <a:r>
              <a:rPr lang="ru-RU" sz="2800" b="1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ctr"/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Rb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2H</a:t>
            </a:r>
            <a:r>
              <a:rPr lang="pt-BR" sz="2800" b="1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Rb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</a:t>
            </a:r>
            <a:r>
              <a:rPr lang="ru-RU" sz="2800" b="1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pt-BR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Cs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+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2H</a:t>
            </a:r>
            <a:r>
              <a:rPr lang="pt-BR" sz="2800" b="1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Cs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</a:t>
            </a:r>
            <a:r>
              <a:rPr lang="ru-RU" sz="2800" b="1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8409" y="1296178"/>
            <a:ext cx="1150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indent="-22225" algn="ctr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997815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67484"/>
            <a:ext cx="12169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Природные семейства химических элементов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9847" y="1510492"/>
            <a:ext cx="115729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Щелочные металлы имеют много сходных свойств. Все они мягкие вещества, очень быстро окисляются кислородом воздуха. В соединениях щелочные металлы одновалентны. Они имеют одинаковые по составу и свойствам оксиды и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гидроксиды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Щелочные металлы относятся к наиболее активным металлам 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5995" y="4153698"/>
            <a:ext cx="457200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8409" y="1296178"/>
            <a:ext cx="1150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indent="-22225" algn="ctr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997815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67484"/>
            <a:ext cx="12169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Природные семейства химических элементов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oup 1176"/>
          <p:cNvGraphicFramePr>
            <a:graphicFrameLocks noGrp="1"/>
          </p:cNvGraphicFramePr>
          <p:nvPr/>
        </p:nvGraphicFramePr>
        <p:xfrm>
          <a:off x="584161" y="1581930"/>
          <a:ext cx="11212675" cy="3905068"/>
        </p:xfrm>
        <a:graphic>
          <a:graphicData uri="http://schemas.openxmlformats.org/drawingml/2006/table">
            <a:tbl>
              <a:tblPr/>
              <a:tblGrid>
                <a:gridCol w="1436710"/>
                <a:gridCol w="1341634"/>
                <a:gridCol w="1726164"/>
                <a:gridCol w="1724051"/>
                <a:gridCol w="1730391"/>
                <a:gridCol w="1624749"/>
                <a:gridCol w="1628976"/>
              </a:tblGrid>
              <a:tr h="1107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Название и символ элемента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Атомная масс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Высшая валентность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Водородные соединения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Химическая формула оксида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Химическая формула гидроксида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Активность в химической реакции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563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LiH</a:t>
                      </a:r>
                      <a:endParaRPr kumimoji="0" lang="ru-RU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</a:t>
                      </a:r>
                      <a:r>
                        <a:rPr kumimoji="0" lang="ru-RU" sz="27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endParaRPr kumimoji="0" lang="ru-RU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LiOH</a:t>
                      </a:r>
                      <a:endParaRPr kumimoji="0" lang="ru-RU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Возрастает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5428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NaH</a:t>
                      </a:r>
                      <a:endParaRPr kumimoji="0" lang="ru-RU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</a:t>
                      </a:r>
                      <a:r>
                        <a:rPr kumimoji="0" lang="ru-RU" sz="27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endParaRPr kumimoji="0" lang="ru-RU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NaOH</a:t>
                      </a:r>
                      <a:endParaRPr kumimoji="0" lang="ru-RU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2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39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KH</a:t>
                      </a:r>
                      <a:endParaRPr kumimoji="0" lang="ru-RU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</a:t>
                      </a:r>
                      <a:r>
                        <a:rPr kumimoji="0" lang="ru-RU" sz="27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endParaRPr kumimoji="0" lang="ru-RU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KOH</a:t>
                      </a:r>
                      <a:endParaRPr kumimoji="0" lang="ru-RU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3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Rb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85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RbH</a:t>
                      </a:r>
                      <a:endParaRPr kumimoji="0" lang="ru-RU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Rb</a:t>
                      </a:r>
                      <a:r>
                        <a:rPr kumimoji="0" lang="ru-RU" sz="27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endParaRPr kumimoji="0" lang="ru-RU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RbOH</a:t>
                      </a:r>
                      <a:endParaRPr kumimoji="0" lang="ru-RU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3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Cs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133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CsH</a:t>
                      </a:r>
                      <a:endParaRPr kumimoji="0" lang="ru-RU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Cs</a:t>
                      </a:r>
                      <a:r>
                        <a:rPr kumimoji="0" lang="ru-RU" sz="27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endParaRPr kumimoji="0" lang="ru-RU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CsOH</a:t>
                      </a:r>
                      <a:endParaRPr kumimoji="0" lang="ru-RU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969</Words>
  <PresentationFormat>Произвольный</PresentationFormat>
  <Paragraphs>443</Paragraphs>
  <Slides>22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7</cp:lastModifiedBy>
  <cp:revision>45</cp:revision>
  <dcterms:created xsi:type="dcterms:W3CDTF">2020-05-06T17:43:33Z</dcterms:created>
  <dcterms:modified xsi:type="dcterms:W3CDTF">2020-09-10T15:34:12Z</dcterms:modified>
</cp:coreProperties>
</file>