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57" r:id="rId2"/>
    <p:sldId id="312" r:id="rId3"/>
    <p:sldId id="371" r:id="rId4"/>
    <p:sldId id="313" r:id="rId5"/>
    <p:sldId id="372" r:id="rId6"/>
    <p:sldId id="373" r:id="rId7"/>
    <p:sldId id="375" r:id="rId8"/>
    <p:sldId id="376" r:id="rId9"/>
    <p:sldId id="374" r:id="rId10"/>
    <p:sldId id="378" r:id="rId11"/>
    <p:sldId id="379" r:id="rId12"/>
    <p:sldId id="384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69" r:id="rId21"/>
  </p:sldIdLst>
  <p:sldSz cx="12169775" cy="7021513"/>
  <p:notesSz cx="6858000" cy="9144000"/>
  <p:defaultTextStyle>
    <a:defPPr>
      <a:defRPr lang="ru-RU"/>
    </a:defPPr>
    <a:lvl1pPr marL="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8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60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9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2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5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18" y="-96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1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8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6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6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8" y="955711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9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7" y="1559662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4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8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0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0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1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20" indent="0">
              <a:buNone/>
              <a:defRPr sz="3400"/>
            </a:lvl2pPr>
            <a:lvl3pPr marL="1096640" indent="0">
              <a:buNone/>
              <a:defRPr sz="2900"/>
            </a:lvl3pPr>
            <a:lvl4pPr marL="1644960" indent="0">
              <a:buNone/>
              <a:defRPr sz="2400"/>
            </a:lvl4pPr>
            <a:lvl5pPr marL="2193280" indent="0">
              <a:buNone/>
              <a:defRPr sz="2400"/>
            </a:lvl5pPr>
            <a:lvl6pPr marL="2741600" indent="0">
              <a:buNone/>
              <a:defRPr sz="2400"/>
            </a:lvl6pPr>
            <a:lvl7pPr marL="3289920" indent="0">
              <a:buNone/>
              <a:defRPr sz="2400"/>
            </a:lvl7pPr>
            <a:lvl8pPr marL="3838240" indent="0">
              <a:buNone/>
              <a:defRPr sz="2400"/>
            </a:lvl8pPr>
            <a:lvl9pPr marL="438656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4" tIns="54832" rIns="109664" bIns="548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664" tIns="54832" rIns="109664" bIns="548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defTabSz="109664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40" indent="-411240" algn="l" defTabSz="10966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020" indent="-342700" algn="l" defTabSz="10966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120" indent="-274160" algn="l" defTabSz="109664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440" indent="-274160" algn="l" defTabSz="10966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76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8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4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72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8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60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9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2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5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38" y="10294"/>
            <a:ext cx="12153253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sz="2400" smtClean="0"/>
              <a:t>  </a:t>
            </a:r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950308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227367" y="488129"/>
            <a:ext cx="4166607" cy="1155007"/>
          </a:xfrm>
          <a:prstGeom prst="rect">
            <a:avLst/>
          </a:prstGeom>
        </p:spPr>
        <p:txBody>
          <a:bodyPr vert="horz" wrap="square" lIns="0" tIns="31317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234" defTabSz="1960839">
              <a:spcBef>
                <a:spcPts val="244"/>
              </a:spcBef>
              <a:defRPr/>
            </a:pPr>
            <a:r>
              <a:rPr lang="ru-RU" sz="7300" kern="0" spc="21" dirty="0" smtClean="0">
                <a:solidFill>
                  <a:sysClr val="window" lastClr="FFFFFF"/>
                </a:solidFill>
              </a:rPr>
              <a:t>Химия</a:t>
            </a:r>
            <a:endParaRPr lang="en-US" sz="73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0" y="2653500"/>
            <a:ext cx="7929618" cy="3107970"/>
          </a:xfrm>
          <a:prstGeom prst="rect">
            <a:avLst/>
          </a:prstGeom>
        </p:spPr>
        <p:txBody>
          <a:bodyPr vert="horz" wrap="square" lIns="0" tIns="29912" rIns="0" bIns="0" rtlCol="0">
            <a:spAutoFit/>
          </a:bodyPr>
          <a:lstStyle/>
          <a:p>
            <a:pPr marL="27193" algn="ctr">
              <a:lnSpc>
                <a:spcPts val="5985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Первоначальная классификация химических элементов.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Лабораторная работа №1.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spc="11" dirty="0" smtClean="0">
              <a:latin typeface="Arial" pitchFamily="34" charset="0"/>
              <a:cs typeface="Arial" pitchFamily="34" charset="0"/>
            </a:endParaRPr>
          </a:p>
          <a:p>
            <a:pPr marL="27193" algn="ctr">
              <a:lnSpc>
                <a:spcPts val="5985"/>
              </a:lnSpc>
            </a:pPr>
            <a:r>
              <a:rPr lang="ru-RU" sz="3200" spc="11" dirty="0" smtClean="0">
                <a:latin typeface="Arial" pitchFamily="34" charset="0"/>
                <a:cs typeface="Arial" pitchFamily="34" charset="0"/>
              </a:rPr>
              <a:t>Преподаватель: </a:t>
            </a:r>
            <a:r>
              <a:rPr lang="ru-RU" sz="3200" spc="11" dirty="0" err="1" smtClean="0">
                <a:latin typeface="Arial" pitchFamily="34" charset="0"/>
                <a:cs typeface="Arial" pitchFamily="34" charset="0"/>
              </a:rPr>
              <a:t>Цой</a:t>
            </a:r>
            <a:r>
              <a:rPr lang="ru-RU" sz="3200" spc="11" dirty="0" smtClean="0">
                <a:latin typeface="Arial" pitchFamily="34" charset="0"/>
                <a:cs typeface="Arial" pitchFamily="34" charset="0"/>
              </a:rPr>
              <a:t> Мария Сергеевна</a:t>
            </a:r>
          </a:p>
        </p:txBody>
      </p:sp>
      <p:pic>
        <p:nvPicPr>
          <p:cNvPr id="11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2041931" cy="17962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638" y="2224872"/>
            <a:ext cx="4529137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91241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Первоначальная классификация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199" y="1296178"/>
            <a:ext cx="11414165" cy="5500726"/>
          </a:xfrm>
          <a:prstGeom prst="rect">
            <a:avLst/>
          </a:prstGeom>
        </p:spPr>
        <p:txBody>
          <a:bodyPr/>
          <a:lstStyle/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441580" y="1412875"/>
            <a:ext cx="11430386" cy="5383971"/>
            <a:chOff x="573" y="890"/>
            <a:chExt cx="4541" cy="3149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1791" y="890"/>
              <a:ext cx="1943" cy="272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22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altLang="ru-RU" sz="2000" b="1" dirty="0">
                  <a:latin typeface="Arial" pitchFamily="34" charset="0"/>
                  <a:cs typeface="Arial" pitchFamily="34" charset="0"/>
                </a:rPr>
                <a:t>ХИМИЧЕКИЕ ЭЛЕМЕНТЫ</a:t>
              </a:r>
              <a:endParaRPr lang="ru-RU" alt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11"/>
            <p:cNvSpPr>
              <a:spLocks noChangeArrowheads="1"/>
            </p:cNvSpPr>
            <p:nvPr/>
          </p:nvSpPr>
          <p:spPr bwMode="auto">
            <a:xfrm>
              <a:off x="1020" y="1479"/>
              <a:ext cx="1361" cy="384"/>
            </a:xfrm>
            <a:prstGeom prst="flowChartAlternateProcess">
              <a:avLst/>
            </a:prstGeom>
            <a:solidFill>
              <a:srgbClr val="FFFF99"/>
            </a:solidFill>
            <a:ln w="2222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altLang="ru-RU" sz="2000" b="1" dirty="0">
                  <a:latin typeface="Arial" pitchFamily="34" charset="0"/>
                  <a:cs typeface="Arial" pitchFamily="34" charset="0"/>
                </a:rPr>
                <a:t>МЕТАЛЛИЧЕСКИЕ</a:t>
              </a:r>
              <a:endParaRPr lang="ru-RU" alt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>
              <a:off x="3107" y="1479"/>
              <a:ext cx="1406" cy="384"/>
            </a:xfrm>
            <a:prstGeom prst="flowChartAlternateProcess">
              <a:avLst/>
            </a:prstGeom>
            <a:solidFill>
              <a:srgbClr val="FFFF99"/>
            </a:solidFill>
            <a:ln w="2222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altLang="ru-RU" sz="2000" b="1" dirty="0">
                  <a:latin typeface="Arial" pitchFamily="34" charset="0"/>
                  <a:cs typeface="Arial" pitchFamily="34" charset="0"/>
                </a:rPr>
                <a:t>НЕМЕТАЛЛИЧЕСКИЕ</a:t>
              </a:r>
              <a:endParaRPr lang="ru-RU" alt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auto">
            <a:xfrm>
              <a:off x="573" y="2568"/>
              <a:ext cx="2013" cy="1471"/>
            </a:xfrm>
            <a:prstGeom prst="roundRect">
              <a:avLst>
                <a:gd name="adj" fmla="val 16667"/>
              </a:avLst>
            </a:prstGeom>
            <a:solidFill>
              <a:srgbClr val="FFEFEF"/>
            </a:solidFill>
            <a:ln w="222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buFontTx/>
                <a:buAutoNum type="arabicPeriod"/>
              </a:pPr>
              <a:r>
                <a:rPr lang="ru-RU" altLang="ru-RU" sz="2400" dirty="0">
                  <a:latin typeface="Arial" pitchFamily="34" charset="0"/>
                  <a:cs typeface="Arial" pitchFamily="34" charset="0"/>
                </a:rPr>
                <a:t>Твердые вещества</a:t>
              </a:r>
            </a:p>
            <a:p>
              <a:pPr marL="342900" indent="-342900" eaLnBrk="1" hangingPunct="1"/>
              <a:r>
                <a:rPr lang="ru-RU" altLang="ru-RU" sz="2400" dirty="0">
                  <a:latin typeface="Arial" pitchFamily="34" charset="0"/>
                  <a:cs typeface="Arial" pitchFamily="34" charset="0"/>
                </a:rPr>
                <a:t>(исключение ртуть)</a:t>
              </a:r>
            </a:p>
            <a:p>
              <a:pPr marL="342900" indent="-342900" eaLnBrk="1" hangingPunct="1"/>
              <a:r>
                <a:rPr lang="ru-RU" altLang="ru-RU" sz="2400" dirty="0">
                  <a:latin typeface="Arial" pitchFamily="34" charset="0"/>
                  <a:cs typeface="Arial" pitchFamily="34" charset="0"/>
                </a:rPr>
                <a:t>2. Металлический блеск</a:t>
              </a:r>
            </a:p>
            <a:p>
              <a:pPr marL="342900" indent="-342900" eaLnBrk="1" hangingPunct="1"/>
              <a:r>
                <a:rPr lang="ru-RU" altLang="ru-RU" sz="2400" dirty="0">
                  <a:latin typeface="Arial" pitchFamily="34" charset="0"/>
                  <a:cs typeface="Arial" pitchFamily="34" charset="0"/>
                </a:rPr>
                <a:t>3. Хорошие проводники</a:t>
              </a:r>
            </a:p>
            <a:p>
              <a:pPr marL="342900" indent="-342900" eaLnBrk="1" hangingPunct="1"/>
              <a:r>
                <a:rPr lang="ru-RU" altLang="ru-RU" sz="2400" dirty="0">
                  <a:latin typeface="Arial" pitchFamily="34" charset="0"/>
                  <a:cs typeface="Arial" pitchFamily="34" charset="0"/>
                </a:rPr>
                <a:t>теплоты и электричества</a:t>
              </a:r>
            </a:p>
            <a:p>
              <a:pPr marL="342900" indent="-342900" eaLnBrk="1" hangingPunct="1"/>
              <a:r>
                <a:rPr lang="ru-RU" altLang="ru-RU" sz="2400" dirty="0">
                  <a:latin typeface="Arial" pitchFamily="34" charset="0"/>
                  <a:cs typeface="Arial" pitchFamily="34" charset="0"/>
                </a:rPr>
                <a:t>4. Ковкие</a:t>
              </a:r>
            </a:p>
            <a:p>
              <a:pPr marL="342900" indent="-342900" algn="ctr" eaLnBrk="1" hangingPunct="1"/>
              <a:endParaRPr lang="ru-RU" altLang="ru-RU" sz="1800" dirty="0"/>
            </a:p>
          </p:txBody>
        </p:sp>
        <p:sp>
          <p:nvSpPr>
            <p:cNvPr id="27" name="AutoShape 17"/>
            <p:cNvSpPr>
              <a:spLocks noChangeArrowheads="1"/>
            </p:cNvSpPr>
            <p:nvPr/>
          </p:nvSpPr>
          <p:spPr bwMode="auto">
            <a:xfrm>
              <a:off x="2787" y="2568"/>
              <a:ext cx="2327" cy="1429"/>
            </a:xfrm>
            <a:prstGeom prst="roundRect">
              <a:avLst>
                <a:gd name="adj" fmla="val 16667"/>
              </a:avLst>
            </a:prstGeom>
            <a:solidFill>
              <a:srgbClr val="FFEFEF"/>
            </a:solidFill>
            <a:ln w="222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eaLnBrk="1" hangingPunct="1"/>
              <a:r>
                <a:rPr lang="ru-RU" altLang="ru-RU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altLang="ru-RU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ru-RU" altLang="ru-RU" dirty="0">
                  <a:latin typeface="Arial" pitchFamily="34" charset="0"/>
                  <a:cs typeface="Arial" pitchFamily="34" charset="0"/>
                </a:rPr>
                <a:t>Твердые </a:t>
              </a:r>
              <a:r>
                <a:rPr lang="ru-RU" altLang="ru-RU" dirty="0" smtClean="0">
                  <a:latin typeface="Arial" pitchFamily="34" charset="0"/>
                  <a:cs typeface="Arial" pitchFamily="34" charset="0"/>
                </a:rPr>
                <a:t>– сера.  </a:t>
              </a:r>
              <a:r>
                <a:rPr lang="ru-RU" altLang="ru-RU" dirty="0">
                  <a:latin typeface="Arial" pitchFamily="34" charset="0"/>
                  <a:cs typeface="Arial" pitchFamily="34" charset="0"/>
                </a:rPr>
                <a:t>Жидкие  - </a:t>
              </a:r>
              <a:r>
                <a:rPr lang="ru-RU" altLang="ru-RU" dirty="0" smtClean="0">
                  <a:latin typeface="Arial" pitchFamily="34" charset="0"/>
                  <a:cs typeface="Arial" pitchFamily="34" charset="0"/>
                </a:rPr>
                <a:t>бром. </a:t>
              </a:r>
              <a:r>
                <a:rPr lang="ru-RU" altLang="ru-RU" dirty="0">
                  <a:latin typeface="Arial" pitchFamily="34" charset="0"/>
                  <a:cs typeface="Arial" pitchFamily="34" charset="0"/>
                </a:rPr>
                <a:t>Газообразные вещества </a:t>
              </a:r>
              <a:r>
                <a:rPr lang="ru-RU" altLang="ru-RU" dirty="0" smtClean="0">
                  <a:latin typeface="Arial" pitchFamily="34" charset="0"/>
                  <a:cs typeface="Arial" pitchFamily="34" charset="0"/>
                </a:rPr>
                <a:t>– кислород.</a:t>
              </a:r>
              <a:endParaRPr lang="ru-RU" altLang="ru-RU" dirty="0">
                <a:latin typeface="Arial" pitchFamily="34" charset="0"/>
                <a:cs typeface="Arial" pitchFamily="34" charset="0"/>
              </a:endParaRPr>
            </a:p>
            <a:p>
              <a:pPr marL="342900" indent="-342900" eaLnBrk="1" hangingPunct="1"/>
              <a:r>
                <a:rPr lang="ru-RU" altLang="ru-RU" dirty="0">
                  <a:latin typeface="Arial" pitchFamily="34" charset="0"/>
                  <a:cs typeface="Arial" pitchFamily="34" charset="0"/>
                </a:rPr>
                <a:t>2. Металлическим </a:t>
              </a:r>
              <a:r>
                <a:rPr lang="ru-RU" altLang="ru-RU" dirty="0" smtClean="0">
                  <a:latin typeface="Arial" pitchFamily="34" charset="0"/>
                  <a:cs typeface="Arial" pitchFamily="34" charset="0"/>
                </a:rPr>
                <a:t>блеском не обладают </a:t>
              </a:r>
              <a:r>
                <a:rPr lang="ru-RU" altLang="ru-RU" dirty="0">
                  <a:latin typeface="Arial" pitchFamily="34" charset="0"/>
                  <a:cs typeface="Arial" pitchFamily="34" charset="0"/>
                </a:rPr>
                <a:t>(исключение </a:t>
              </a:r>
              <a:r>
                <a:rPr lang="ru-RU" altLang="ru-RU" dirty="0" err="1" smtClean="0">
                  <a:latin typeface="Arial" pitchFamily="34" charset="0"/>
                  <a:cs typeface="Arial" pitchFamily="34" charset="0"/>
                </a:rPr>
                <a:t>иод</a:t>
              </a:r>
              <a:r>
                <a:rPr lang="ru-RU" altLang="ru-RU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342900" indent="-342900" eaLnBrk="1" hangingPunct="1"/>
              <a:r>
                <a:rPr lang="ru-RU" altLang="ru-RU" dirty="0">
                  <a:latin typeface="Arial" pitchFamily="34" charset="0"/>
                  <a:cs typeface="Arial" pitchFamily="34" charset="0"/>
                </a:rPr>
                <a:t>3. Изоляторы</a:t>
              </a:r>
            </a:p>
            <a:p>
              <a:pPr marL="342900" indent="-342900" eaLnBrk="1" hangingPunct="1"/>
              <a:r>
                <a:rPr lang="ru-RU" altLang="ru-RU" dirty="0">
                  <a:latin typeface="Arial" pitchFamily="34" charset="0"/>
                  <a:cs typeface="Arial" pitchFamily="34" charset="0"/>
                </a:rPr>
                <a:t>4. Хрупкие</a:t>
              </a:r>
            </a:p>
            <a:p>
              <a:pPr marL="342900" indent="-342900" algn="ctr" eaLnBrk="1" hangingPunct="1"/>
              <a:endParaRPr lang="ru-RU" altLang="ru-RU" sz="1800" dirty="0"/>
            </a:p>
          </p:txBody>
        </p:sp>
        <p:sp>
          <p:nvSpPr>
            <p:cNvPr id="28" name="AutoShape 18"/>
            <p:cNvSpPr>
              <a:spLocks noChangeArrowheads="1"/>
            </p:cNvSpPr>
            <p:nvPr/>
          </p:nvSpPr>
          <p:spPr bwMode="auto">
            <a:xfrm>
              <a:off x="612" y="2024"/>
              <a:ext cx="2177" cy="469"/>
            </a:xfrm>
            <a:prstGeom prst="flowChartAlternateProcess">
              <a:avLst/>
            </a:prstGeom>
            <a:solidFill>
              <a:srgbClr val="FFFF99"/>
            </a:solidFill>
            <a:ln w="2222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altLang="ru-RU" sz="2000" b="1" dirty="0">
                  <a:latin typeface="Arial" pitchFamily="34" charset="0"/>
                  <a:cs typeface="Arial" pitchFamily="34" charset="0"/>
                </a:rPr>
                <a:t>ПО СТРУКТУРЕ </a:t>
              </a:r>
              <a:r>
                <a:rPr lang="ru-RU" altLang="ru-RU" sz="2000" dirty="0">
                  <a:latin typeface="Arial" pitchFamily="34" charset="0"/>
                  <a:cs typeface="Arial" pitchFamily="34" charset="0"/>
                </a:rPr>
                <a:t>И</a:t>
              </a:r>
              <a:r>
                <a:rPr lang="ru-RU" altLang="ru-RU" sz="2000" b="1" dirty="0">
                  <a:latin typeface="Arial" pitchFamily="34" charset="0"/>
                  <a:cs typeface="Arial" pitchFamily="34" charset="0"/>
                </a:rPr>
                <a:t> СОСТАВУ ВЕЩЕСТВА </a:t>
              </a:r>
            </a:p>
            <a:p>
              <a:pPr algn="ctr" eaLnBrk="1" hangingPunct="1"/>
              <a:r>
                <a:rPr lang="ru-RU" altLang="ru-RU" sz="2000" b="1" dirty="0">
                  <a:latin typeface="Arial" pitchFamily="34" charset="0"/>
                  <a:cs typeface="Arial" pitchFamily="34" charset="0"/>
                </a:rPr>
                <a:t>МЕТАЛЛЫ</a:t>
              </a:r>
              <a:endParaRPr lang="ru-RU" alt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880" y="2024"/>
              <a:ext cx="2177" cy="469"/>
            </a:xfrm>
            <a:prstGeom prst="flowChartAlternateProcess">
              <a:avLst/>
            </a:prstGeom>
            <a:solidFill>
              <a:srgbClr val="FFFF99"/>
            </a:solidFill>
            <a:ln w="2222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ru-RU" altLang="ru-RU" sz="2000" b="1" dirty="0">
                  <a:latin typeface="Arial" pitchFamily="34" charset="0"/>
                  <a:cs typeface="Arial" pitchFamily="34" charset="0"/>
                </a:rPr>
                <a:t>  ПО СТРУКТУРЕ </a:t>
              </a:r>
              <a:r>
                <a:rPr lang="ru-RU" altLang="ru-RU" sz="2000" dirty="0">
                  <a:latin typeface="Arial" pitchFamily="34" charset="0"/>
                  <a:cs typeface="Arial" pitchFamily="34" charset="0"/>
                </a:rPr>
                <a:t>И</a:t>
              </a:r>
              <a:r>
                <a:rPr lang="ru-RU" altLang="ru-RU" sz="2000" b="1" dirty="0">
                  <a:latin typeface="Arial" pitchFamily="34" charset="0"/>
                  <a:cs typeface="Arial" pitchFamily="34" charset="0"/>
                </a:rPr>
                <a:t> СОСТАВУ ВЕЩЕСТВА 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ru-RU" altLang="ru-RU" sz="2000" b="1" dirty="0">
                  <a:latin typeface="Arial" pitchFamily="34" charset="0"/>
                  <a:cs typeface="Arial" pitchFamily="34" charset="0"/>
                </a:rPr>
                <a:t>НЕМЕТАЛЛЫ</a:t>
              </a:r>
            </a:p>
          </p:txBody>
        </p:sp>
        <p:grpSp>
          <p:nvGrpSpPr>
            <p:cNvPr id="30" name="Group 41"/>
            <p:cNvGrpSpPr>
              <a:grpSpLocks/>
            </p:cNvGrpSpPr>
            <p:nvPr/>
          </p:nvGrpSpPr>
          <p:grpSpPr bwMode="auto">
            <a:xfrm>
              <a:off x="1705" y="1162"/>
              <a:ext cx="2173" cy="1406"/>
              <a:chOff x="1705" y="1162"/>
              <a:chExt cx="2173" cy="1406"/>
            </a:xfrm>
          </p:grpSpPr>
          <p:grpSp>
            <p:nvGrpSpPr>
              <p:cNvPr id="31" name="Group 32"/>
              <p:cNvGrpSpPr>
                <a:grpSpLocks/>
              </p:cNvGrpSpPr>
              <p:nvPr/>
            </p:nvGrpSpPr>
            <p:grpSpPr bwMode="auto">
              <a:xfrm>
                <a:off x="1705" y="1162"/>
                <a:ext cx="1943" cy="336"/>
                <a:chOff x="1837" y="1162"/>
                <a:chExt cx="1943" cy="336"/>
              </a:xfrm>
            </p:grpSpPr>
            <p:sp>
              <p:nvSpPr>
                <p:cNvPr id="36" name="Line 33"/>
                <p:cNvSpPr>
                  <a:spLocks noChangeShapeType="1"/>
                </p:cNvSpPr>
                <p:nvPr/>
              </p:nvSpPr>
              <p:spPr bwMode="auto">
                <a:xfrm>
                  <a:off x="1837" y="1370"/>
                  <a:ext cx="0" cy="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sm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Line 34"/>
                <p:cNvSpPr>
                  <a:spLocks noChangeShapeType="1"/>
                </p:cNvSpPr>
                <p:nvPr/>
              </p:nvSpPr>
              <p:spPr bwMode="auto">
                <a:xfrm>
                  <a:off x="3780" y="1370"/>
                  <a:ext cx="0" cy="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sm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Line 35"/>
                <p:cNvSpPr>
                  <a:spLocks noChangeShapeType="1"/>
                </p:cNvSpPr>
                <p:nvPr/>
              </p:nvSpPr>
              <p:spPr bwMode="auto">
                <a:xfrm>
                  <a:off x="1837" y="1370"/>
                  <a:ext cx="194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Line 36"/>
                <p:cNvSpPr>
                  <a:spLocks noChangeShapeType="1"/>
                </p:cNvSpPr>
                <p:nvPr/>
              </p:nvSpPr>
              <p:spPr bwMode="auto">
                <a:xfrm>
                  <a:off x="2773" y="1162"/>
                  <a:ext cx="0" cy="2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" name="Line 37"/>
              <p:cNvSpPr>
                <a:spLocks noChangeShapeType="1"/>
              </p:cNvSpPr>
              <p:nvPr/>
            </p:nvSpPr>
            <p:spPr bwMode="auto">
              <a:xfrm>
                <a:off x="1791" y="1888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38"/>
              <p:cNvSpPr>
                <a:spLocks noChangeShapeType="1"/>
              </p:cNvSpPr>
              <p:nvPr/>
            </p:nvSpPr>
            <p:spPr bwMode="auto">
              <a:xfrm>
                <a:off x="3832" y="1888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39"/>
              <p:cNvSpPr>
                <a:spLocks noChangeShapeType="1"/>
              </p:cNvSpPr>
              <p:nvPr/>
            </p:nvSpPr>
            <p:spPr bwMode="auto">
              <a:xfrm>
                <a:off x="3878" y="2432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40"/>
              <p:cNvSpPr>
                <a:spLocks noChangeShapeType="1"/>
              </p:cNvSpPr>
              <p:nvPr/>
            </p:nvSpPr>
            <p:spPr bwMode="auto">
              <a:xfrm>
                <a:off x="1791" y="2432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Первоначальная классификация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199" y="1296178"/>
            <a:ext cx="11414165" cy="5500726"/>
          </a:xfrm>
          <a:prstGeom prst="rect">
            <a:avLst/>
          </a:prstGeom>
        </p:spPr>
        <p:txBody>
          <a:bodyPr/>
          <a:lstStyle/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8409" y="1296178"/>
            <a:ext cx="67151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Металлические элементы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– это вещества, обычно ковкие, пластичные, имеют характерный блеск, хорошо проводят электрический ток и тепло, окрашены в серебристо-серые цвета.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5" descr="Свин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2209" y="1296178"/>
            <a:ext cx="431224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7" descr="Алмаз с дис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847" y="3867946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4370375" y="3725070"/>
            <a:ext cx="7500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u="sng" dirty="0" smtClean="0"/>
          </a:p>
          <a:p>
            <a:pPr algn="just"/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alt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Неметаллические элементы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образуют простые вещества, существующие в различных агрегатных состояниях. Они имеют различную окраску и различные свойства.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Первоначальная классификация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199" y="1296178"/>
            <a:ext cx="11414165" cy="5500726"/>
          </a:xfrm>
          <a:prstGeom prst="rect">
            <a:avLst/>
          </a:prstGeom>
        </p:spPr>
        <p:txBody>
          <a:bodyPr/>
          <a:lstStyle/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Безымянный"/>
          <p:cNvPicPr>
            <a:picLocks noChangeAspect="1" noChangeArrowheads="1"/>
          </p:cNvPicPr>
          <p:nvPr/>
        </p:nvPicPr>
        <p:blipFill>
          <a:blip r:embed="rId3"/>
          <a:srcRect r="18353" b="8316"/>
          <a:stretch>
            <a:fillRect/>
          </a:stretch>
        </p:blipFill>
        <p:spPr bwMode="auto">
          <a:xfrm>
            <a:off x="226972" y="1224740"/>
            <a:ext cx="542928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99135" y="1367616"/>
            <a:ext cx="6083300" cy="43581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  Если на Периодической системе химических элементов Д. И. Менделеева провести диагональ от бора к астату, то в правой верхней части Периодической системы будут находиться неметаллы (исключая элементы побочных подгрупп), а в левой нижней части - металлы (к ним также относятся элементы побочных подгрупп). 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Первоначальная классификация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199" y="1296178"/>
            <a:ext cx="11414165" cy="5500726"/>
          </a:xfrm>
          <a:prstGeom prst="rect">
            <a:avLst/>
          </a:prstGeom>
        </p:spPr>
        <p:txBody>
          <a:bodyPr/>
          <a:lstStyle/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Безымянный"/>
          <p:cNvPicPr>
            <a:picLocks noChangeAspect="1" noChangeArrowheads="1"/>
          </p:cNvPicPr>
          <p:nvPr/>
        </p:nvPicPr>
        <p:blipFill>
          <a:blip r:embed="rId3"/>
          <a:srcRect r="18353" b="8316"/>
          <a:stretch>
            <a:fillRect/>
          </a:stretch>
        </p:blipFill>
        <p:spPr bwMode="auto">
          <a:xfrm>
            <a:off x="226972" y="1224740"/>
            <a:ext cx="542928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799135" y="1510492"/>
            <a:ext cx="60833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ru-RU" sz="2800" b="1" dirty="0" smtClean="0"/>
              <a:t>  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Элементы, расположенные вблизи диагонали (например, алюминий </a:t>
            </a:r>
            <a:r>
              <a:rPr lang="pt-BR" altLang="ru-RU" sz="2800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, титан </a:t>
            </a:r>
            <a:r>
              <a:rPr lang="pt-BR" altLang="ru-RU" sz="28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, германий </a:t>
            </a:r>
            <a:r>
              <a:rPr lang="pt-BR" altLang="ru-RU" sz="2800" dirty="0" smtClean="0">
                <a:latin typeface="Arial" pitchFamily="34" charset="0"/>
                <a:cs typeface="Arial" pitchFamily="34" charset="0"/>
              </a:rPr>
              <a:t>Ge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, ниобий </a:t>
            </a:r>
            <a:r>
              <a:rPr lang="pt-BR" altLang="ru-RU" sz="2800" dirty="0" smtClean="0">
                <a:latin typeface="Arial" pitchFamily="34" charset="0"/>
                <a:cs typeface="Arial" pitchFamily="34" charset="0"/>
              </a:rPr>
              <a:t>Nb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, сурьма </a:t>
            </a:r>
            <a:r>
              <a:rPr lang="pt-BR" altLang="ru-RU" sz="2800" dirty="0" smtClean="0">
                <a:latin typeface="Arial" pitchFamily="34" charset="0"/>
                <a:cs typeface="Arial" pitchFamily="34" charset="0"/>
              </a:rPr>
              <a:t>Sb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и др.), обладают двойственным характером.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70573" y="4153698"/>
            <a:ext cx="60833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Например, цинк и алюминий. По физическим свойствам — это металлы, а по химическим свойствам они схожи как с металлами, так и с неметаллами.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Первоначальная классификация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199" y="1296178"/>
            <a:ext cx="11414165" cy="5500726"/>
          </a:xfrm>
          <a:prstGeom prst="rect">
            <a:avLst/>
          </a:prstGeom>
        </p:spPr>
        <p:txBody>
          <a:bodyPr/>
          <a:lstStyle/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12723" y="1367616"/>
          <a:ext cx="11144328" cy="3828700"/>
        </p:xfrm>
        <a:graphic>
          <a:graphicData uri="http://schemas.openxmlformats.org/drawingml/2006/table">
            <a:tbl>
              <a:tblPr/>
              <a:tblGrid>
                <a:gridCol w="3618398"/>
                <a:gridCol w="3914550"/>
                <a:gridCol w="3611380"/>
              </a:tblGrid>
              <a:tr h="688899"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Металлы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Амфотерные</a:t>
                      </a: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элементы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Неметаллы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114"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Zn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3451"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Основный </a:t>
                      </a:r>
                      <a:r>
                        <a:rPr lang="ru-RU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оксид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Амфотерный</a:t>
                      </a: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оксид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Кислотный </a:t>
                      </a:r>
                      <a:r>
                        <a:rPr lang="ru-RU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оксид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114"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</a:t>
                      </a:r>
                      <a:r>
                        <a:rPr lang="en-US" sz="2400" spc="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spc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ZnO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2400" spc="1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2400" spc="100" baseline="-250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114"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Основание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Кислота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2522"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spc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NaOH</a:t>
                      </a:r>
                      <a:r>
                        <a:rPr lang="en-US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 Zn(OH</a:t>
                      </a:r>
                      <a:r>
                        <a:rPr lang="en-US" sz="2400" spc="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en-US" sz="2400" spc="1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2400" spc="1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ZnO</a:t>
                      </a:r>
                      <a:r>
                        <a:rPr lang="en-US" sz="2400" spc="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 H</a:t>
                      </a:r>
                      <a:r>
                        <a:rPr lang="en-US" sz="2400" spc="1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2400" spc="1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rot="10800000" flipV="1">
            <a:off x="4513251" y="4082260"/>
            <a:ext cx="135732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299201" y="4082260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Первоначальная классификация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199" y="1296178"/>
            <a:ext cx="11414165" cy="5500726"/>
          </a:xfrm>
          <a:prstGeom prst="rect">
            <a:avLst/>
          </a:prstGeom>
        </p:spPr>
        <p:txBody>
          <a:bodyPr/>
          <a:lstStyle/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971" y="1439054"/>
            <a:ext cx="11715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Низковалентные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оксиды отдельных элементов обладают основными,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высоковалентные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оксиды — кислотными, а оксиды с переменной валентностью —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амфотерными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свойствами . Например, оксид хрома(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CrO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является основным, оксид хрома(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Cr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aмфотерным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а оксид хрома(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VI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CrO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— кислотным.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Следовательно, такое разделение химических элементов на металлы и неметаллы является неполным и неточным.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Купрум(ІІ)оксид"/>
          <p:cNvPicPr/>
          <p:nvPr/>
        </p:nvPicPr>
        <p:blipFill>
          <a:blip r:embed="rId3"/>
          <a:srcRect l="13015" t="22664" r="16162" b="9038"/>
          <a:stretch>
            <a:fillRect/>
          </a:stretch>
        </p:blipFill>
        <p:spPr bwMode="auto">
          <a:xfrm>
            <a:off x="798475" y="4439450"/>
            <a:ext cx="2933385" cy="228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Хром(ІІІ)оксид"/>
          <p:cNvPicPr/>
          <p:nvPr/>
        </p:nvPicPr>
        <p:blipFill>
          <a:blip r:embed="rId4"/>
          <a:srcRect l="17005" t="23733" r="14196" b="3456"/>
          <a:stretch>
            <a:fillRect/>
          </a:stretch>
        </p:blipFill>
        <p:spPr bwMode="auto">
          <a:xfrm>
            <a:off x="4441813" y="4510888"/>
            <a:ext cx="2975701" cy="2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Хром (VI) оксид"/>
          <p:cNvPicPr/>
          <p:nvPr/>
        </p:nvPicPr>
        <p:blipFill>
          <a:blip r:embed="rId5"/>
          <a:srcRect l="13877" t="23502" r="14784" b="7834"/>
          <a:stretch>
            <a:fillRect/>
          </a:stretch>
        </p:blipFill>
        <p:spPr bwMode="auto">
          <a:xfrm>
            <a:off x="8156589" y="4510888"/>
            <a:ext cx="3403110" cy="20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1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199" y="1296178"/>
            <a:ext cx="11414165" cy="5500726"/>
          </a:xfrm>
          <a:prstGeom prst="rect">
            <a:avLst/>
          </a:prstGeom>
        </p:spPr>
        <p:txBody>
          <a:bodyPr/>
          <a:lstStyle/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26971" y="1867682"/>
            <a:ext cx="117158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Тема: «Получение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гидроксида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цинка и воздействие на него кислотных и щелочных растворов»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3053" y="3582194"/>
            <a:ext cx="6143668" cy="284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1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199" y="1296178"/>
            <a:ext cx="11414165" cy="5500726"/>
          </a:xfrm>
          <a:prstGeom prst="rect">
            <a:avLst/>
          </a:prstGeom>
        </p:spPr>
        <p:txBody>
          <a:bodyPr/>
          <a:lstStyle/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9847" y="1296178"/>
            <a:ext cx="115015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Цель работы: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получить </a:t>
            </a: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гидроксид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цинка и провести опыты, подтверждающие его свойства.</a:t>
            </a:r>
          </a:p>
          <a:p>
            <a:pPr algn="just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Оборудование и реактивы: 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штатив с пробирками, </a:t>
            </a: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гидроксид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натрия, хлорид цинка, серная кислота.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739" y="4010822"/>
            <a:ext cx="59293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12169775" cy="1081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1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199" y="1296178"/>
            <a:ext cx="11414165" cy="5500726"/>
          </a:xfrm>
          <a:prstGeom prst="rect">
            <a:avLst/>
          </a:prstGeom>
        </p:spPr>
        <p:txBody>
          <a:bodyPr/>
          <a:lstStyle/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1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199" y="1296178"/>
            <a:ext cx="11414165" cy="5500726"/>
          </a:xfrm>
          <a:prstGeom prst="rect">
            <a:avLst/>
          </a:prstGeom>
        </p:spPr>
        <p:txBody>
          <a:bodyPr/>
          <a:lstStyle/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9847" y="1296178"/>
            <a:ext cx="11501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409" y="1439054"/>
            <a:ext cx="115015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Задание</a:t>
            </a:r>
          </a:p>
          <a:p>
            <a:pPr lvl="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1. Объясните причину изменений, происшедших на каждом этапе опыта.</a:t>
            </a:r>
          </a:p>
          <a:p>
            <a:pPr lvl="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2. Повторите указанные опыты с раствором хлорида меди.</a:t>
            </a:r>
          </a:p>
          <a:p>
            <a:pPr lvl="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3. Запишите уравнения химических реакций, протекающих в ходе опытов</a:t>
            </a:r>
            <a:r>
              <a:rPr lang="ru-RU" b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6971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 пройденной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темы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971" y="1224740"/>
            <a:ext cx="11572956" cy="1095620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Установите соответствие между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формулами соединений и их названиями.</a:t>
            </a:r>
            <a:endParaRPr lang="ru-RU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55599" y="2296310"/>
          <a:ext cx="10930014" cy="4539234"/>
        </p:xfrm>
        <a:graphic>
          <a:graphicData uri="http://schemas.openxmlformats.org/drawingml/2006/table">
            <a:tbl>
              <a:tblPr/>
              <a:tblGrid>
                <a:gridCol w="5086244"/>
                <a:gridCol w="5843770"/>
              </a:tblGrid>
              <a:tr h="50242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Формулы</a:t>
                      </a:r>
                    </a:p>
                  </a:txBody>
                  <a:tcPr marL="91273" marR="91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Названия</a:t>
                      </a:r>
                    </a:p>
                  </a:txBody>
                  <a:tcPr marL="91273" marR="91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765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  <a:r>
                        <a:rPr lang="en-US" sz="2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HCl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</a:t>
                      </a:r>
                      <a:r>
                        <a:rPr lang="en-US" sz="2500" b="1" dirty="0" err="1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MgO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</a:t>
                      </a:r>
                      <a:r>
                        <a:rPr lang="en-US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Al(NO</a:t>
                      </a:r>
                      <a:r>
                        <a:rPr lang="en-US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r>
                        <a:rPr lang="en-US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</a:t>
                      </a:r>
                      <a:r>
                        <a:rPr lang="en-US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</a:t>
                      </a:r>
                      <a:r>
                        <a:rPr lang="en-US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 </a:t>
                      </a:r>
                      <a:r>
                        <a:rPr lang="en-US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</a:t>
                      </a:r>
                      <a:r>
                        <a:rPr lang="en-US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SiO</a:t>
                      </a:r>
                      <a:r>
                        <a:rPr lang="en-US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 </a:t>
                      </a:r>
                      <a:r>
                        <a:rPr lang="en-US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Fe(OH)</a:t>
                      </a:r>
                      <a:r>
                        <a:rPr lang="en-US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 </a:t>
                      </a:r>
                      <a:r>
                        <a:rPr lang="en-US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</a:t>
                      </a:r>
                      <a:r>
                        <a:rPr lang="en-US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</a:t>
                      </a:r>
                      <a:r>
                        <a:rPr lang="en-US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 </a:t>
                      </a:r>
                      <a:r>
                        <a:rPr lang="ru-RU" sz="2500" b="1" dirty="0" err="1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</a:t>
                      </a:r>
                      <a:r>
                        <a:rPr lang="ru-RU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(OH)</a:t>
                      </a:r>
                      <a:r>
                        <a:rPr lang="ru-RU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273" marR="91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  <a:r>
                        <a:rPr lang="ru-RU" sz="23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23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оксид серы (VI)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Б.  </a:t>
                      </a:r>
                      <a:r>
                        <a:rPr lang="ru-RU" sz="2300" b="1" dirty="0" err="1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гидроксид</a:t>
                      </a:r>
                      <a:r>
                        <a:rPr lang="ru-RU" sz="2300" b="1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железа (III)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В. </a:t>
                      </a:r>
                      <a:r>
                        <a:rPr lang="ru-RU" sz="23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кремниевая кислота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  </a:t>
                      </a:r>
                      <a:r>
                        <a:rPr lang="ru-RU" sz="23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оксид магния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Д. </a:t>
                      </a:r>
                      <a:r>
                        <a:rPr lang="ru-RU" sz="2300" b="1" kern="1200" dirty="0" err="1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гидроксид</a:t>
                      </a:r>
                      <a:r>
                        <a:rPr lang="ru-RU" sz="23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бария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Е. </a:t>
                      </a:r>
                      <a:r>
                        <a:rPr lang="ru-RU" sz="23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нитрат алюминия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Ж. </a:t>
                      </a:r>
                      <a:r>
                        <a:rPr lang="ru-RU" sz="2300" b="1" kern="1200" dirty="0" err="1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гидроксид</a:t>
                      </a:r>
                      <a:r>
                        <a:rPr lang="ru-RU" sz="23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железа (II)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З. </a:t>
                      </a:r>
                      <a:r>
                        <a:rPr lang="ru-RU" sz="23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сульфат натрия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И. </a:t>
                      </a:r>
                      <a:r>
                        <a:rPr lang="ru-RU" sz="23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соляная кислота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К. </a:t>
                      </a:r>
                      <a:r>
                        <a:rPr lang="ru-RU" sz="23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сульфит натрия</a:t>
                      </a:r>
                    </a:p>
                  </a:txBody>
                  <a:tcPr marL="91273" marR="91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Домашнее задание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533" y="1581930"/>
            <a:ext cx="120142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/>
            <a:r>
              <a:rPr lang="ru-RU" sz="3200" dirty="0" smtClean="0">
                <a:latin typeface="Arial" pitchFamily="34" charset="0"/>
                <a:cs typeface="Arial" pitchFamily="34" charset="0"/>
              </a:rPr>
              <a:t>1. Прочитать § 3 ( стр. 17 – 20).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2. Письменно ответить на вопросы 1 – 5 (стр. 20).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3. Написать выводы к лабораторной работе № 1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(стр.200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6971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 пройденной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темы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69979" y="1224740"/>
          <a:ext cx="9679400" cy="4696968"/>
        </p:xfrm>
        <a:graphic>
          <a:graphicData uri="http://schemas.openxmlformats.org/drawingml/2006/table">
            <a:tbl>
              <a:tblPr/>
              <a:tblGrid>
                <a:gridCol w="4312604"/>
                <a:gridCol w="5366796"/>
              </a:tblGrid>
              <a:tr h="42428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Формулы</a:t>
                      </a:r>
                    </a:p>
                  </a:txBody>
                  <a:tcPr marL="91273" marR="91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Названия</a:t>
                      </a:r>
                    </a:p>
                  </a:txBody>
                  <a:tcPr marL="91273" marR="91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055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  <a:r>
                        <a:rPr lang="en-US" sz="2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HCl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</a:t>
                      </a:r>
                      <a:r>
                        <a:rPr lang="en-US" sz="2500" b="1" dirty="0" err="1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MgO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</a:t>
                      </a:r>
                      <a:r>
                        <a:rPr lang="en-US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Al(NO</a:t>
                      </a:r>
                      <a:r>
                        <a:rPr lang="en-US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r>
                        <a:rPr lang="en-US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</a:t>
                      </a:r>
                      <a:r>
                        <a:rPr lang="en-US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</a:t>
                      </a:r>
                      <a:r>
                        <a:rPr lang="en-US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 </a:t>
                      </a:r>
                      <a:r>
                        <a:rPr lang="en-US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</a:t>
                      </a:r>
                      <a:r>
                        <a:rPr lang="en-US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SiO</a:t>
                      </a:r>
                      <a:r>
                        <a:rPr lang="en-US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 </a:t>
                      </a:r>
                      <a:r>
                        <a:rPr lang="en-US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Fe(OH)</a:t>
                      </a:r>
                      <a:r>
                        <a:rPr lang="en-US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 </a:t>
                      </a:r>
                      <a:r>
                        <a:rPr lang="en-US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</a:t>
                      </a:r>
                      <a:r>
                        <a:rPr lang="en-US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</a:t>
                      </a:r>
                      <a:r>
                        <a:rPr lang="en-US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 </a:t>
                      </a:r>
                      <a:r>
                        <a:rPr lang="ru-RU" sz="2500" b="1" dirty="0" err="1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</a:t>
                      </a:r>
                      <a:r>
                        <a:rPr lang="ru-RU" sz="25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(OH)</a:t>
                      </a:r>
                      <a:r>
                        <a:rPr lang="ru-RU" sz="2500" b="1" baseline="-250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273" marR="91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021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45021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И. </a:t>
                      </a:r>
                      <a:r>
                        <a:rPr lang="ru-RU" sz="25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соляная кислота</a:t>
                      </a:r>
                    </a:p>
                    <a:p>
                      <a:pPr marL="0" marR="0" indent="45021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  </a:t>
                      </a:r>
                      <a:r>
                        <a:rPr lang="ru-RU" sz="25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оксид магния</a:t>
                      </a:r>
                    </a:p>
                    <a:p>
                      <a:pPr marL="0" marR="0" indent="45021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Е. </a:t>
                      </a:r>
                      <a:r>
                        <a:rPr lang="ru-RU" sz="25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нитрат алюминия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А. </a:t>
                      </a:r>
                      <a:r>
                        <a:rPr lang="ru-RU" sz="25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оксид серы (VI)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В. </a:t>
                      </a:r>
                      <a:r>
                        <a:rPr lang="ru-RU" sz="25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кремниевая кислота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Ж. </a:t>
                      </a:r>
                      <a:r>
                        <a:rPr lang="ru-RU" sz="2500" b="1" kern="1200" dirty="0" err="1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гидроксид</a:t>
                      </a:r>
                      <a:r>
                        <a:rPr lang="ru-RU" sz="25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железа (II)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К. </a:t>
                      </a:r>
                      <a:r>
                        <a:rPr lang="ru-RU" sz="25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сульфит натрия</a:t>
                      </a:r>
                    </a:p>
                    <a:p>
                      <a:pPr marL="0" marR="0" indent="45021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Д. </a:t>
                      </a:r>
                      <a:r>
                        <a:rPr lang="ru-RU" sz="2500" b="1" kern="1200" dirty="0" err="1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гидроксид</a:t>
                      </a:r>
                      <a:r>
                        <a:rPr lang="ru-RU" sz="2500" b="1" kern="120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бария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b="1" kern="1200" dirty="0" smtClean="0">
                        <a:solidFill>
                          <a:srgbClr val="CC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273" marR="91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84359" y="5868210"/>
          <a:ext cx="8113183" cy="876300"/>
        </p:xfrm>
        <a:graphic>
          <a:graphicData uri="http://schemas.openxmlformats.org/drawingml/2006/table">
            <a:tbl>
              <a:tblPr/>
              <a:tblGrid>
                <a:gridCol w="1013686"/>
                <a:gridCol w="1013686"/>
                <a:gridCol w="1013686"/>
                <a:gridCol w="1014425"/>
                <a:gridCol w="1014425"/>
                <a:gridCol w="1014425"/>
                <a:gridCol w="1014425"/>
                <a:gridCol w="1014425"/>
              </a:tblGrid>
              <a:tr h="430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rgbClr val="CC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500" dirty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37" marR="7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rgbClr val="CC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500" dirty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37" marR="7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rgbClr val="CC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500" dirty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37" marR="7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rgbClr val="CC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500" dirty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37" marR="7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rgbClr val="CC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500" dirty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37" marR="7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rgbClr val="CC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500" dirty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37" marR="7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rgbClr val="CC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500" dirty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37" marR="7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rgbClr val="CC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500" dirty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37" marR="7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737" marR="7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737" marR="7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737" marR="7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737" marR="7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737" marR="7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737" marR="7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737" marR="7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500" b="1" dirty="0">
                        <a:solidFill>
                          <a:srgbClr val="0066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737" marR="7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Первоначальная классификация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6971" y="1296178"/>
            <a:ext cx="71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Абу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Бакр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Мухаммад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ар-Рази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2209" y="1224740"/>
            <a:ext cx="4357718" cy="403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69847" y="2153434"/>
            <a:ext cx="6858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Ар-Рази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была высказана мысль о существовании атома — самой маленькой единицы материальных элементов, которая в свою очередь делится на еще более мелкие частицы.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Первоначальная классификация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13" y="1296178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13" y="3867946"/>
            <a:ext cx="307183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370375" y="1581930"/>
            <a:ext cx="7572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Arial" pitchFamily="34" charset="0"/>
                <a:cs typeface="Arial" pitchFamily="34" charset="0"/>
              </a:rPr>
              <a:t>   В трудах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Фараби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Беруни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приводятся сведения о составных компонентах материального мира, о классификации минералов и драгоценных камней.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Первоначальная классификация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971" y="1510492"/>
            <a:ext cx="4418026" cy="441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870441" y="1367616"/>
            <a:ext cx="67262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Великий целитель Востока Абу Али ибн Сина разработал классификацию всех известных в тот период лекарственных веществ по их составу и свойствам. Эти первоначальные научные знания, без сомнения, послужили основой для последующих попыток классифицировать химические элементы.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69847" y="1439054"/>
            <a:ext cx="11501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endParaRPr lang="ru-RU" sz="4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" y="153170"/>
            <a:ext cx="12169774" cy="9604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БЕРЦЕЛИУС </a:t>
            </a:r>
            <a:r>
              <a:rPr lang="ru-RU" altLang="ru-R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Йёнс</a:t>
            </a:r>
            <a:r>
              <a:rPr lang="ru-RU" alt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Якоб</a:t>
            </a:r>
            <a:r>
              <a:rPr lang="ru-RU" alt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esktop\p_1.e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7" y="1556792"/>
            <a:ext cx="3816424" cy="4780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4"/>
          <p:cNvSpPr>
            <a:spLocks noGrp="1"/>
          </p:cNvSpPr>
          <p:nvPr>
            <p:ph sz="half" idx="2"/>
          </p:nvPr>
        </p:nvSpPr>
        <p:spPr>
          <a:xfrm>
            <a:off x="4013185" y="1367616"/>
            <a:ext cx="7786741" cy="5357850"/>
          </a:xfrm>
        </p:spPr>
        <p:txBody>
          <a:bodyPr>
            <a:noAutofit/>
          </a:bodyPr>
          <a:lstStyle/>
          <a:p>
            <a:pPr algn="just" eaLnBrk="1" hangingPunct="1">
              <a:buNone/>
            </a:pPr>
            <a:r>
              <a:rPr lang="ru-RU" alt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Ввёл современные обозначения химических элементов и </a:t>
            </a:r>
            <a:r>
              <a:rPr lang="ru-RU" alt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формулы химических </a:t>
            </a:r>
            <a:r>
              <a:rPr lang="ru-RU" alt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соединений</a:t>
            </a:r>
          </a:p>
          <a:p>
            <a:pPr algn="just" eaLnBrk="1" hangingPunct="1"/>
            <a:endParaRPr lang="ru-RU" alt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None/>
            </a:pP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Разделил </a:t>
            </a:r>
            <a:r>
              <a:rPr 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 элементы на металлы и неметаллы на основе различий в свойствах образованных ими простых веществ и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соединений</a:t>
            </a:r>
            <a:endParaRPr lang="ru-RU" alt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строение ато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409" y="4153698"/>
            <a:ext cx="11430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 algn="just">
              <a:tabLst>
                <a:tab pos="9418638" algn="l"/>
              </a:tabLs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Немецкий химик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И.В.Дёберейнер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разделил элементы по три на основе сходства в свойствах образуемых веществ и так, чтобы величина, которую  мы сейчас понимаем как относительную атомную массу, среднего элемента была равна среднему арифметическому двух крайних.         </a:t>
            </a:r>
          </a:p>
          <a:p>
            <a:pPr indent="715963" algn="just">
              <a:tabLst>
                <a:tab pos="9418638" algn="l"/>
              </a:tabLs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		1816 г.</a:t>
            </a:r>
          </a:p>
        </p:txBody>
      </p:sp>
      <p:pic>
        <p:nvPicPr>
          <p:cNvPr id="10" name="Picture 2" descr="Дёберейнер, Иоганн Вольфганг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673" y="1296179"/>
            <a:ext cx="2553132" cy="2786082"/>
          </a:xfrm>
          <a:prstGeom prst="rect">
            <a:avLst/>
          </a:prstGeom>
          <a:noFill/>
        </p:spPr>
      </p:pic>
      <p:pic>
        <p:nvPicPr>
          <p:cNvPr id="11" name="Picture 2" descr="C:\Users\Люба\Desktop\рор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63" r="14843" b="58084"/>
          <a:stretch>
            <a:fillRect/>
          </a:stretch>
        </p:blipFill>
        <p:spPr bwMode="auto">
          <a:xfrm>
            <a:off x="3798871" y="1224740"/>
            <a:ext cx="7958763" cy="2786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296046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Иоганн-Вольфганг </a:t>
            </a:r>
            <a:r>
              <a:rPr lang="ru-R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Дёберейнер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4" descr="строение ато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Первоначальная классификация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8489" y="1296178"/>
            <a:ext cx="10952798" cy="5458778"/>
          </a:xfrm>
          <a:prstGeom prst="rect">
            <a:avLst/>
          </a:prstGeom>
        </p:spPr>
        <p:txBody>
          <a:bodyPr/>
          <a:lstStyle/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основании характерных свойств элементы можно разделить на группы</a:t>
            </a: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8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8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80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80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80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80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80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80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80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1012789" y="2724938"/>
            <a:ext cx="10160495" cy="3096292"/>
            <a:chOff x="476" y="1389"/>
            <a:chExt cx="4809" cy="1905"/>
          </a:xfrm>
        </p:grpSpPr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1287" y="1389"/>
              <a:ext cx="3047" cy="741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22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ru-RU" altLang="ru-RU" sz="1700" b="1" dirty="0">
                <a:latin typeface="Arial" pitchFamily="34" charset="0"/>
                <a:cs typeface="Arial" pitchFamily="34" charset="0"/>
              </a:endParaRPr>
            </a:p>
            <a:p>
              <a:pPr algn="ctr" eaLnBrk="1" hangingPunct="1"/>
              <a:r>
                <a:rPr lang="ru-RU" altLang="ru-RU" sz="2900" b="1" dirty="0">
                  <a:latin typeface="Arial" pitchFamily="34" charset="0"/>
                  <a:cs typeface="Arial" pitchFamily="34" charset="0"/>
                </a:rPr>
                <a:t>ХИМИЧЕСКИЕ ЭЛЕМЕНТЫ</a:t>
              </a:r>
              <a:endParaRPr lang="ru-RU" altLang="ru-RU" sz="29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1289" y="2130"/>
              <a:ext cx="3047" cy="529"/>
              <a:chOff x="1289" y="2175"/>
              <a:chExt cx="3047" cy="529"/>
            </a:xfrm>
          </p:grpSpPr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 flipH="1">
                <a:off x="2744" y="2175"/>
                <a:ext cx="12" cy="303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" name="Group 18"/>
              <p:cNvGrpSpPr>
                <a:grpSpLocks/>
              </p:cNvGrpSpPr>
              <p:nvPr/>
            </p:nvGrpSpPr>
            <p:grpSpPr bwMode="auto">
              <a:xfrm>
                <a:off x="1289" y="2492"/>
                <a:ext cx="3047" cy="212"/>
                <a:chOff x="1289" y="2492"/>
                <a:chExt cx="3047" cy="212"/>
              </a:xfrm>
            </p:grpSpPr>
            <p:sp>
              <p:nvSpPr>
                <p:cNvPr id="19" name="Line 10"/>
                <p:cNvSpPr>
                  <a:spLocks noChangeShapeType="1"/>
                </p:cNvSpPr>
                <p:nvPr/>
              </p:nvSpPr>
              <p:spPr bwMode="auto">
                <a:xfrm>
                  <a:off x="1289" y="2492"/>
                  <a:ext cx="3047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Line 11"/>
                <p:cNvSpPr>
                  <a:spLocks noChangeShapeType="1"/>
                </p:cNvSpPr>
                <p:nvPr/>
              </p:nvSpPr>
              <p:spPr bwMode="auto">
                <a:xfrm>
                  <a:off x="1289" y="2492"/>
                  <a:ext cx="0" cy="212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Line 12"/>
                <p:cNvSpPr>
                  <a:spLocks noChangeShapeType="1"/>
                </p:cNvSpPr>
                <p:nvPr/>
              </p:nvSpPr>
              <p:spPr bwMode="auto">
                <a:xfrm>
                  <a:off x="4336" y="2492"/>
                  <a:ext cx="0" cy="212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476" y="2659"/>
              <a:ext cx="1740" cy="635"/>
            </a:xfrm>
            <a:prstGeom prst="flowChartAlternateProcess">
              <a:avLst/>
            </a:prstGeom>
            <a:solidFill>
              <a:srgbClr val="FFFF99"/>
            </a:solidFill>
            <a:ln w="2222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ru-RU" altLang="ru-RU" sz="1400" dirty="0"/>
            </a:p>
            <a:p>
              <a:pPr algn="ctr" eaLnBrk="1" hangingPunct="1"/>
              <a:r>
                <a:rPr lang="ru-RU" altLang="ru-RU" sz="2400" b="1" dirty="0" smtClean="0">
                  <a:latin typeface="Arial" pitchFamily="34" charset="0"/>
                  <a:cs typeface="Arial" pitchFamily="34" charset="0"/>
                </a:rPr>
                <a:t>МЕТАЛЛЫ</a:t>
              </a:r>
              <a:endParaRPr lang="ru-RU" alt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3334" y="2659"/>
              <a:ext cx="1951" cy="635"/>
            </a:xfrm>
            <a:prstGeom prst="flowChartAlternateProcess">
              <a:avLst/>
            </a:prstGeom>
            <a:solidFill>
              <a:srgbClr val="FFFF99"/>
            </a:solidFill>
            <a:ln w="2222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 sz="1400" dirty="0">
                <a:latin typeface="Arial" pitchFamily="34" charset="0"/>
                <a:cs typeface="Arial" pitchFamily="34" charset="0"/>
              </a:endParaRPr>
            </a:p>
            <a:p>
              <a:pPr algn="ctr" eaLnBrk="1" hangingPunct="1"/>
              <a:r>
                <a:rPr lang="ru-RU" altLang="ru-RU" sz="2400" b="1" dirty="0" smtClean="0">
                  <a:latin typeface="Arial" pitchFamily="34" charset="0"/>
                  <a:cs typeface="Arial" pitchFamily="34" charset="0"/>
                </a:rPr>
                <a:t>НЕМЕТАЛЛЫ</a:t>
              </a:r>
              <a:endParaRPr lang="ru-RU" alt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832</Words>
  <PresentationFormat>Произвольный</PresentationFormat>
  <Paragraphs>218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       БЕРЦЕЛИУС Йёнс Якоб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105</cp:revision>
  <dcterms:created xsi:type="dcterms:W3CDTF">2020-05-06T17:43:33Z</dcterms:created>
  <dcterms:modified xsi:type="dcterms:W3CDTF">2020-09-07T07:01:29Z</dcterms:modified>
</cp:coreProperties>
</file>