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22"/>
  </p:notesMasterIdLst>
  <p:sldIdLst>
    <p:sldId id="257" r:id="rId2"/>
    <p:sldId id="312" r:id="rId3"/>
    <p:sldId id="371" r:id="rId4"/>
    <p:sldId id="313" r:id="rId5"/>
    <p:sldId id="372" r:id="rId6"/>
    <p:sldId id="373" r:id="rId7"/>
    <p:sldId id="375" r:id="rId8"/>
    <p:sldId id="376" r:id="rId9"/>
    <p:sldId id="374" r:id="rId10"/>
    <p:sldId id="378" r:id="rId11"/>
    <p:sldId id="379" r:id="rId12"/>
    <p:sldId id="384" r:id="rId13"/>
    <p:sldId id="387" r:id="rId14"/>
    <p:sldId id="388" r:id="rId15"/>
    <p:sldId id="389" r:id="rId16"/>
    <p:sldId id="390" r:id="rId17"/>
    <p:sldId id="391" r:id="rId18"/>
    <p:sldId id="392" r:id="rId19"/>
    <p:sldId id="393" r:id="rId20"/>
    <p:sldId id="369" r:id="rId21"/>
  </p:sldIdLst>
  <p:sldSz cx="12169775" cy="7021513"/>
  <p:notesSz cx="6858000" cy="9144000"/>
  <p:defaultTextStyle>
    <a:defPPr>
      <a:defRPr lang="ru-RU"/>
    </a:defPPr>
    <a:lvl1pPr marL="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4832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09664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4496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19328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74160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28992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83824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38656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918" y="-96"/>
      </p:cViewPr>
      <p:guideLst>
        <p:guide orient="horz" pos="2212"/>
        <p:guide pos="383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688813-52B9-43E3-8D26-487D677443D8}" type="datetimeFigureOut">
              <a:rPr lang="ru-RU" smtClean="0"/>
              <a:pPr/>
              <a:t>07.09.2020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685800"/>
            <a:ext cx="59404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4C7D7E-D05D-41A6-BE46-D5DFA5AE9DD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2733" y="2181221"/>
            <a:ext cx="10344309" cy="150507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5466" y="3978857"/>
            <a:ext cx="8518843" cy="179438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8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6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4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3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89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38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6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23087" y="281187"/>
            <a:ext cx="2738199" cy="599104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8489" y="281187"/>
            <a:ext cx="8011769" cy="599104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8" y="286638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6" y="1430311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5" y="1430311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5" y="1430311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6" y="5099320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3" indent="-153513">
              <a:buFont typeface="Arial" panose="020B0604020202020204" pitchFamily="34" charset="0"/>
              <a:buChar char="•"/>
              <a:defRPr sz="1400"/>
            </a:lvl2pPr>
            <a:lvl3pPr marL="307023" indent="-153513">
              <a:defRPr sz="1400"/>
            </a:lvl3pPr>
            <a:lvl4pPr marL="537292" indent="-230268">
              <a:defRPr sz="1400"/>
            </a:lvl4pPr>
            <a:lvl5pPr marL="767560" indent="-23026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5" y="5099320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3" indent="-153513">
              <a:buFont typeface="Arial" panose="020B0604020202020204" pitchFamily="34" charset="0"/>
              <a:buChar char="•"/>
              <a:defRPr sz="1400"/>
            </a:lvl2pPr>
            <a:lvl3pPr marL="307023" indent="-153513">
              <a:defRPr sz="1400"/>
            </a:lvl3pPr>
            <a:lvl4pPr marL="537292" indent="-230268">
              <a:defRPr sz="1400"/>
            </a:lvl4pPr>
            <a:lvl5pPr marL="767560" indent="-23026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5" y="5099320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3" indent="-153513">
              <a:buFont typeface="Arial" panose="020B0604020202020204" pitchFamily="34" charset="0"/>
              <a:buChar char="•"/>
              <a:defRPr sz="1400"/>
            </a:lvl2pPr>
            <a:lvl3pPr marL="307023" indent="-153513">
              <a:defRPr sz="1400"/>
            </a:lvl3pPr>
            <a:lvl4pPr marL="537292" indent="-230268">
              <a:defRPr sz="1400"/>
            </a:lvl4pPr>
            <a:lvl5pPr marL="767560" indent="-23026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8" y="955711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234869266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5" cy="57326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7" name="bg object 17"/>
          <p:cNvSpPr/>
          <p:nvPr/>
        </p:nvSpPr>
        <p:spPr>
          <a:xfrm>
            <a:off x="141099" y="153987"/>
            <a:ext cx="11927185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7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3687" y="1559662"/>
            <a:ext cx="3850635" cy="4661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44" y="1614947"/>
            <a:ext cx="5293853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70735107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1328" y="4511973"/>
            <a:ext cx="10344309" cy="139455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1328" y="2976018"/>
            <a:ext cx="10344309" cy="1535955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832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9664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496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328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4160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899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3824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656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8489" y="1638354"/>
            <a:ext cx="5374984" cy="4633874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86302" y="1638354"/>
            <a:ext cx="5374984" cy="4633874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571714"/>
            <a:ext cx="5377097" cy="65501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320" indent="0">
              <a:buNone/>
              <a:defRPr sz="2400" b="1"/>
            </a:lvl2pPr>
            <a:lvl3pPr marL="1096640" indent="0">
              <a:buNone/>
              <a:defRPr sz="2200" b="1"/>
            </a:lvl3pPr>
            <a:lvl4pPr marL="1644960" indent="0">
              <a:buNone/>
              <a:defRPr sz="1900" b="1"/>
            </a:lvl4pPr>
            <a:lvl5pPr marL="2193280" indent="0">
              <a:buNone/>
              <a:defRPr sz="1900" b="1"/>
            </a:lvl5pPr>
            <a:lvl6pPr marL="2741600" indent="0">
              <a:buNone/>
              <a:defRPr sz="1900" b="1"/>
            </a:lvl6pPr>
            <a:lvl7pPr marL="3289920" indent="0">
              <a:buNone/>
              <a:defRPr sz="1900" b="1"/>
            </a:lvl7pPr>
            <a:lvl8pPr marL="3838240" indent="0">
              <a:buNone/>
              <a:defRPr sz="1900" b="1"/>
            </a:lvl8pPr>
            <a:lvl9pPr marL="4386560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8489" y="2226730"/>
            <a:ext cx="5377097" cy="4045497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82077" y="1571714"/>
            <a:ext cx="5379210" cy="65501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320" indent="0">
              <a:buNone/>
              <a:defRPr sz="2400" b="1"/>
            </a:lvl2pPr>
            <a:lvl3pPr marL="1096640" indent="0">
              <a:buNone/>
              <a:defRPr sz="2200" b="1"/>
            </a:lvl3pPr>
            <a:lvl4pPr marL="1644960" indent="0">
              <a:buNone/>
              <a:defRPr sz="1900" b="1"/>
            </a:lvl4pPr>
            <a:lvl5pPr marL="2193280" indent="0">
              <a:buNone/>
              <a:defRPr sz="1900" b="1"/>
            </a:lvl5pPr>
            <a:lvl6pPr marL="2741600" indent="0">
              <a:buNone/>
              <a:defRPr sz="1900" b="1"/>
            </a:lvl6pPr>
            <a:lvl7pPr marL="3289920" indent="0">
              <a:buNone/>
              <a:defRPr sz="1900" b="1"/>
            </a:lvl7pPr>
            <a:lvl8pPr marL="3838240" indent="0">
              <a:buNone/>
              <a:defRPr sz="1900" b="1"/>
            </a:lvl8pPr>
            <a:lvl9pPr marL="4386560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82077" y="2226730"/>
            <a:ext cx="5379210" cy="4045497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79560"/>
            <a:ext cx="4003772" cy="1189756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58044" y="279561"/>
            <a:ext cx="6803242" cy="5992667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489" y="1469317"/>
            <a:ext cx="4003772" cy="4802910"/>
          </a:xfrm>
        </p:spPr>
        <p:txBody>
          <a:bodyPr/>
          <a:lstStyle>
            <a:lvl1pPr marL="0" indent="0">
              <a:buNone/>
              <a:defRPr sz="1700"/>
            </a:lvl1pPr>
            <a:lvl2pPr marL="548320" indent="0">
              <a:buNone/>
              <a:defRPr sz="1400"/>
            </a:lvl2pPr>
            <a:lvl3pPr marL="1096640" indent="0">
              <a:buNone/>
              <a:defRPr sz="1200"/>
            </a:lvl3pPr>
            <a:lvl4pPr marL="1644960" indent="0">
              <a:buNone/>
              <a:defRPr sz="1100"/>
            </a:lvl4pPr>
            <a:lvl5pPr marL="2193280" indent="0">
              <a:buNone/>
              <a:defRPr sz="1100"/>
            </a:lvl5pPr>
            <a:lvl6pPr marL="2741600" indent="0">
              <a:buNone/>
              <a:defRPr sz="1100"/>
            </a:lvl6pPr>
            <a:lvl7pPr marL="3289920" indent="0">
              <a:buNone/>
              <a:defRPr sz="1100"/>
            </a:lvl7pPr>
            <a:lvl8pPr marL="3838240" indent="0">
              <a:buNone/>
              <a:defRPr sz="1100"/>
            </a:lvl8pPr>
            <a:lvl9pPr marL="4386560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5361" y="4915059"/>
            <a:ext cx="7301865" cy="580251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5361" y="627385"/>
            <a:ext cx="7301865" cy="4212908"/>
          </a:xfrm>
        </p:spPr>
        <p:txBody>
          <a:bodyPr/>
          <a:lstStyle>
            <a:lvl1pPr marL="0" indent="0">
              <a:buNone/>
              <a:defRPr sz="3800"/>
            </a:lvl1pPr>
            <a:lvl2pPr marL="548320" indent="0">
              <a:buNone/>
              <a:defRPr sz="3400"/>
            </a:lvl2pPr>
            <a:lvl3pPr marL="1096640" indent="0">
              <a:buNone/>
              <a:defRPr sz="2900"/>
            </a:lvl3pPr>
            <a:lvl4pPr marL="1644960" indent="0">
              <a:buNone/>
              <a:defRPr sz="2400"/>
            </a:lvl4pPr>
            <a:lvl5pPr marL="2193280" indent="0">
              <a:buNone/>
              <a:defRPr sz="2400"/>
            </a:lvl5pPr>
            <a:lvl6pPr marL="2741600" indent="0">
              <a:buNone/>
              <a:defRPr sz="2400"/>
            </a:lvl6pPr>
            <a:lvl7pPr marL="3289920" indent="0">
              <a:buNone/>
              <a:defRPr sz="2400"/>
            </a:lvl7pPr>
            <a:lvl8pPr marL="3838240" indent="0">
              <a:buNone/>
              <a:defRPr sz="2400"/>
            </a:lvl8pPr>
            <a:lvl9pPr marL="4386560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5361" y="5495310"/>
            <a:ext cx="7301865" cy="824052"/>
          </a:xfrm>
        </p:spPr>
        <p:txBody>
          <a:bodyPr/>
          <a:lstStyle>
            <a:lvl1pPr marL="0" indent="0">
              <a:buNone/>
              <a:defRPr sz="1700"/>
            </a:lvl1pPr>
            <a:lvl2pPr marL="548320" indent="0">
              <a:buNone/>
              <a:defRPr sz="1400"/>
            </a:lvl2pPr>
            <a:lvl3pPr marL="1096640" indent="0">
              <a:buNone/>
              <a:defRPr sz="1200"/>
            </a:lvl3pPr>
            <a:lvl4pPr marL="1644960" indent="0">
              <a:buNone/>
              <a:defRPr sz="1100"/>
            </a:lvl4pPr>
            <a:lvl5pPr marL="2193280" indent="0">
              <a:buNone/>
              <a:defRPr sz="1100"/>
            </a:lvl5pPr>
            <a:lvl6pPr marL="2741600" indent="0">
              <a:buNone/>
              <a:defRPr sz="1100"/>
            </a:lvl6pPr>
            <a:lvl7pPr marL="3289920" indent="0">
              <a:buNone/>
              <a:defRPr sz="1100"/>
            </a:lvl7pPr>
            <a:lvl8pPr marL="3838240" indent="0">
              <a:buNone/>
              <a:defRPr sz="1100"/>
            </a:lvl8pPr>
            <a:lvl9pPr marL="4386560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81186"/>
            <a:ext cx="10952798" cy="1170252"/>
          </a:xfrm>
          <a:prstGeom prst="rect">
            <a:avLst/>
          </a:prstGeom>
        </p:spPr>
        <p:txBody>
          <a:bodyPr vert="horz" lIns="109664" tIns="54832" rIns="109664" bIns="54832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638354"/>
            <a:ext cx="10952798" cy="4633874"/>
          </a:xfrm>
          <a:prstGeom prst="rect">
            <a:avLst/>
          </a:prstGeom>
        </p:spPr>
        <p:txBody>
          <a:bodyPr vert="horz" lIns="109664" tIns="54832" rIns="109664" bIns="54832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8489" y="6507903"/>
            <a:ext cx="2839614" cy="373831"/>
          </a:xfrm>
          <a:prstGeom prst="rect">
            <a:avLst/>
          </a:prstGeom>
        </p:spPr>
        <p:txBody>
          <a:bodyPr vert="horz" lIns="109664" tIns="54832" rIns="109664" bIns="54832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58007" y="6507903"/>
            <a:ext cx="3853762" cy="373831"/>
          </a:xfrm>
          <a:prstGeom prst="rect">
            <a:avLst/>
          </a:prstGeom>
        </p:spPr>
        <p:txBody>
          <a:bodyPr vert="horz" lIns="109664" tIns="54832" rIns="109664" bIns="54832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21672" y="6507903"/>
            <a:ext cx="2839614" cy="373831"/>
          </a:xfrm>
          <a:prstGeom prst="rect">
            <a:avLst/>
          </a:prstGeom>
        </p:spPr>
        <p:txBody>
          <a:bodyPr vert="horz" lIns="109664" tIns="54832" rIns="109664" bIns="54832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/>
  <p:txStyles>
    <p:titleStyle>
      <a:lvl1pPr algn="ctr" defTabSz="1096640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1240" indent="-411240" algn="l" defTabSz="1096640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91020" indent="-342700" algn="l" defTabSz="1096640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70800" indent="-274160" algn="l" defTabSz="1096640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19120" indent="-274160" algn="l" defTabSz="109664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7440" indent="-274160" algn="l" defTabSz="1096640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5760" indent="-274160" algn="l" defTabSz="109664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4080" indent="-274160" algn="l" defTabSz="109664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2400" indent="-274160" algn="l" defTabSz="109664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60720" indent="-274160" algn="l" defTabSz="109664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832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664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496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328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4160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8992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3824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656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238" y="10294"/>
            <a:ext cx="12153253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r>
              <a:rPr lang="ru-RU" sz="2400" smtClean="0"/>
              <a:t>  </a:t>
            </a:r>
            <a:endParaRPr sz="24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923028" y="493595"/>
            <a:ext cx="1274143" cy="130674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923028" y="493595"/>
            <a:ext cx="1274143" cy="130674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391864" y="538863"/>
            <a:ext cx="365764" cy="772989"/>
          </a:xfrm>
          <a:prstGeom prst="rect">
            <a:avLst/>
          </a:prstGeom>
        </p:spPr>
        <p:txBody>
          <a:bodyPr vert="horz" wrap="square" lIns="0" tIns="33993" rIns="0" bIns="0" rtlCol="0">
            <a:spAutoFit/>
          </a:bodyPr>
          <a:lstStyle/>
          <a:p>
            <a:pPr>
              <a:spcBef>
                <a:spcPts val="268"/>
              </a:spcBef>
            </a:pPr>
            <a:r>
              <a:rPr lang="en-US" sz="4800" b="1" spc="21" dirty="0" smtClean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0085415" y="1172723"/>
            <a:ext cx="950308" cy="456973"/>
          </a:xfrm>
          <a:prstGeom prst="rect">
            <a:avLst/>
          </a:prstGeom>
        </p:spPr>
        <p:txBody>
          <a:bodyPr vert="horz" wrap="square" lIns="0" tIns="25834" rIns="0" bIns="0" rtlCol="0">
            <a:spAutoFit/>
          </a:bodyPr>
          <a:lstStyle/>
          <a:p>
            <a:pPr>
              <a:spcBef>
                <a:spcPts val="204"/>
              </a:spcBef>
            </a:pPr>
            <a:r>
              <a:rPr lang="ru-RU" sz="2800" spc="-11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xmlns="" id="{50CC696B-C45C-4477-8EB6-9C8A17C566AC}"/>
              </a:ext>
            </a:extLst>
          </p:cNvPr>
          <p:cNvSpPr txBox="1">
            <a:spLocks/>
          </p:cNvSpPr>
          <p:nvPr/>
        </p:nvSpPr>
        <p:spPr>
          <a:xfrm>
            <a:off x="3227367" y="488129"/>
            <a:ext cx="4166607" cy="1155007"/>
          </a:xfrm>
          <a:prstGeom prst="rect">
            <a:avLst/>
          </a:prstGeom>
        </p:spPr>
        <p:txBody>
          <a:bodyPr vert="horz" wrap="square" lIns="0" tIns="31317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7234" defTabSz="1960839">
              <a:spcBef>
                <a:spcPts val="244"/>
              </a:spcBef>
              <a:defRPr/>
            </a:pPr>
            <a:r>
              <a:rPr lang="ru-RU" sz="7300" kern="0" spc="21" dirty="0" smtClean="0">
                <a:solidFill>
                  <a:sysClr val="window" lastClr="FFFFFF"/>
                </a:solidFill>
              </a:rPr>
              <a:t>Химия</a:t>
            </a:r>
            <a:endParaRPr lang="en-US" sz="73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18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0" y="2653500"/>
            <a:ext cx="7929618" cy="3107970"/>
          </a:xfrm>
          <a:prstGeom prst="rect">
            <a:avLst/>
          </a:prstGeom>
        </p:spPr>
        <p:txBody>
          <a:bodyPr vert="horz" wrap="square" lIns="0" tIns="29912" rIns="0" bIns="0" rtlCol="0">
            <a:spAutoFit/>
          </a:bodyPr>
          <a:lstStyle/>
          <a:p>
            <a:pPr marL="27193" algn="ctr">
              <a:lnSpc>
                <a:spcPts val="5985"/>
              </a:lnSpc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Первоначальная классификация химических элементов.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Лабораторная работа №1.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endParaRPr lang="en-US" sz="3600" spc="11" dirty="0" smtClean="0">
              <a:latin typeface="Arial" pitchFamily="34" charset="0"/>
              <a:cs typeface="Arial" pitchFamily="34" charset="0"/>
            </a:endParaRPr>
          </a:p>
          <a:p>
            <a:pPr marL="27193" algn="ctr">
              <a:lnSpc>
                <a:spcPts val="5985"/>
              </a:lnSpc>
            </a:pPr>
            <a:r>
              <a:rPr lang="ru-RU" sz="3200" spc="11" dirty="0" smtClean="0">
                <a:latin typeface="Arial" pitchFamily="34" charset="0"/>
                <a:cs typeface="Arial" pitchFamily="34" charset="0"/>
              </a:rPr>
              <a:t>Преподаватель: </a:t>
            </a:r>
            <a:r>
              <a:rPr lang="ru-RU" sz="3200" spc="11" dirty="0" err="1" smtClean="0">
                <a:latin typeface="Arial" pitchFamily="34" charset="0"/>
                <a:cs typeface="Arial" pitchFamily="34" charset="0"/>
              </a:rPr>
              <a:t>Цой</a:t>
            </a:r>
            <a:r>
              <a:rPr lang="ru-RU" sz="3200" spc="11" dirty="0" smtClean="0">
                <a:latin typeface="Arial" pitchFamily="34" charset="0"/>
                <a:cs typeface="Arial" pitchFamily="34" charset="0"/>
              </a:rPr>
              <a:t> Мария Сергеевна</a:t>
            </a:r>
          </a:p>
        </p:txBody>
      </p:sp>
      <p:pic>
        <p:nvPicPr>
          <p:cNvPr id="11" name="Picture 4" descr="строение атом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26971" y="224608"/>
            <a:ext cx="2041931" cy="1796244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40638" y="2224872"/>
            <a:ext cx="4529137" cy="301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99124191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657" y="280515"/>
            <a:ext cx="121697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ru-RU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4" descr="строение атом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26971" y="224608"/>
            <a:ext cx="841405" cy="740166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98409" y="367484"/>
            <a:ext cx="1164439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Первоначальная классификация  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>
          <a:xfrm>
            <a:off x="457199" y="1296178"/>
            <a:ext cx="11414165" cy="5500726"/>
          </a:xfrm>
          <a:prstGeom prst="rect">
            <a:avLst/>
          </a:prstGeom>
        </p:spPr>
        <p:txBody>
          <a:bodyPr/>
          <a:lstStyle/>
          <a:p>
            <a:pPr marL="411240" marR="0" lvl="0" indent="-411240" algn="ctr" defTabSz="10966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</a:t>
            </a:r>
            <a:endParaRPr kumimoji="0" lang="ru-RU" altLang="ru-RU" sz="3200" b="1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411240" marR="0" lvl="0" indent="-411240" algn="ctr" defTabSz="10966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3200" b="1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2" name="Group 42"/>
          <p:cNvGrpSpPr>
            <a:grpSpLocks/>
          </p:cNvGrpSpPr>
          <p:nvPr/>
        </p:nvGrpSpPr>
        <p:grpSpPr bwMode="auto">
          <a:xfrm>
            <a:off x="441580" y="1412875"/>
            <a:ext cx="11430386" cy="5383971"/>
            <a:chOff x="573" y="890"/>
            <a:chExt cx="4541" cy="3149"/>
          </a:xfrm>
        </p:grpSpPr>
        <p:sp>
          <p:nvSpPr>
            <p:cNvPr id="23" name="AutoShape 7"/>
            <p:cNvSpPr>
              <a:spLocks noChangeArrowheads="1"/>
            </p:cNvSpPr>
            <p:nvPr/>
          </p:nvSpPr>
          <p:spPr bwMode="auto">
            <a:xfrm>
              <a:off x="1791" y="890"/>
              <a:ext cx="1943" cy="272"/>
            </a:xfrm>
            <a:prstGeom prst="roundRect">
              <a:avLst>
                <a:gd name="adj" fmla="val 16667"/>
              </a:avLst>
            </a:prstGeom>
            <a:solidFill>
              <a:srgbClr val="CCFFCC"/>
            </a:solidFill>
            <a:ln w="22225">
              <a:solidFill>
                <a:srgbClr val="003300"/>
              </a:solidFill>
              <a:round/>
              <a:headEnd/>
              <a:tailEnd/>
            </a:ln>
          </p:spPr>
          <p:txBody>
            <a:bodyPr/>
            <a:lstStyle/>
            <a:p>
              <a:pPr algn="ctr" eaLnBrk="1" hangingPunct="1"/>
              <a:r>
                <a:rPr lang="ru-RU" altLang="ru-RU" sz="2000" b="1" dirty="0">
                  <a:latin typeface="Arial" pitchFamily="34" charset="0"/>
                  <a:cs typeface="Arial" pitchFamily="34" charset="0"/>
                </a:rPr>
                <a:t>ХИМИЧЕКИЕ ЭЛЕМЕНТЫ</a:t>
              </a:r>
              <a:endParaRPr lang="ru-RU" altLang="ru-RU" sz="2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AutoShape 11"/>
            <p:cNvSpPr>
              <a:spLocks noChangeArrowheads="1"/>
            </p:cNvSpPr>
            <p:nvPr/>
          </p:nvSpPr>
          <p:spPr bwMode="auto">
            <a:xfrm>
              <a:off x="1020" y="1479"/>
              <a:ext cx="1361" cy="384"/>
            </a:xfrm>
            <a:prstGeom prst="flowChartAlternateProcess">
              <a:avLst/>
            </a:prstGeom>
            <a:solidFill>
              <a:srgbClr val="FFFF99"/>
            </a:solidFill>
            <a:ln w="22225">
              <a:solidFill>
                <a:srgbClr val="0033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1" hangingPunct="1"/>
              <a:r>
                <a:rPr lang="ru-RU" altLang="ru-RU" sz="2000" b="1" dirty="0">
                  <a:latin typeface="Arial" pitchFamily="34" charset="0"/>
                  <a:cs typeface="Arial" pitchFamily="34" charset="0"/>
                </a:rPr>
                <a:t>МЕТАЛЛИЧЕСКИЕ</a:t>
              </a:r>
              <a:endParaRPr lang="ru-RU" altLang="ru-RU" sz="2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AutoShape 12"/>
            <p:cNvSpPr>
              <a:spLocks noChangeArrowheads="1"/>
            </p:cNvSpPr>
            <p:nvPr/>
          </p:nvSpPr>
          <p:spPr bwMode="auto">
            <a:xfrm>
              <a:off x="3107" y="1479"/>
              <a:ext cx="1406" cy="384"/>
            </a:xfrm>
            <a:prstGeom prst="flowChartAlternateProcess">
              <a:avLst/>
            </a:prstGeom>
            <a:solidFill>
              <a:srgbClr val="FFFF99"/>
            </a:solidFill>
            <a:ln w="22225">
              <a:solidFill>
                <a:srgbClr val="0033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1" hangingPunct="1"/>
              <a:r>
                <a:rPr lang="ru-RU" altLang="ru-RU" sz="2000" b="1" dirty="0">
                  <a:latin typeface="Arial" pitchFamily="34" charset="0"/>
                  <a:cs typeface="Arial" pitchFamily="34" charset="0"/>
                </a:rPr>
                <a:t>НЕМЕТАЛЛИЧЕСКИЕ</a:t>
              </a:r>
              <a:endParaRPr lang="ru-RU" altLang="ru-RU" sz="2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AutoShape 16"/>
            <p:cNvSpPr>
              <a:spLocks noChangeArrowheads="1"/>
            </p:cNvSpPr>
            <p:nvPr/>
          </p:nvSpPr>
          <p:spPr bwMode="auto">
            <a:xfrm>
              <a:off x="573" y="2568"/>
              <a:ext cx="2013" cy="1471"/>
            </a:xfrm>
            <a:prstGeom prst="roundRect">
              <a:avLst>
                <a:gd name="adj" fmla="val 16667"/>
              </a:avLst>
            </a:prstGeom>
            <a:solidFill>
              <a:srgbClr val="FFEFEF"/>
            </a:solidFill>
            <a:ln w="22225">
              <a:solidFill>
                <a:srgbClr val="003300"/>
              </a:solidFill>
              <a:round/>
              <a:headEnd/>
              <a:tailEnd/>
            </a:ln>
          </p:spPr>
          <p:txBody>
            <a:bodyPr/>
            <a:lstStyle/>
            <a:p>
              <a:pPr marL="342900" indent="-342900" eaLnBrk="1" hangingPunct="1">
                <a:buFontTx/>
                <a:buAutoNum type="arabicPeriod"/>
              </a:pPr>
              <a:r>
                <a:rPr lang="ru-RU" altLang="ru-RU" sz="2400" dirty="0">
                  <a:latin typeface="Arial" pitchFamily="34" charset="0"/>
                  <a:cs typeface="Arial" pitchFamily="34" charset="0"/>
                </a:rPr>
                <a:t>Твердые вещества</a:t>
              </a:r>
            </a:p>
            <a:p>
              <a:pPr marL="342900" indent="-342900" eaLnBrk="1" hangingPunct="1"/>
              <a:r>
                <a:rPr lang="ru-RU" altLang="ru-RU" sz="2400" dirty="0">
                  <a:latin typeface="Arial" pitchFamily="34" charset="0"/>
                  <a:cs typeface="Arial" pitchFamily="34" charset="0"/>
                </a:rPr>
                <a:t>(исключение ртуть)</a:t>
              </a:r>
            </a:p>
            <a:p>
              <a:pPr marL="342900" indent="-342900" eaLnBrk="1" hangingPunct="1"/>
              <a:r>
                <a:rPr lang="ru-RU" altLang="ru-RU" sz="2400" dirty="0">
                  <a:latin typeface="Arial" pitchFamily="34" charset="0"/>
                  <a:cs typeface="Arial" pitchFamily="34" charset="0"/>
                </a:rPr>
                <a:t>2. Металлический блеск</a:t>
              </a:r>
            </a:p>
            <a:p>
              <a:pPr marL="342900" indent="-342900" eaLnBrk="1" hangingPunct="1"/>
              <a:r>
                <a:rPr lang="ru-RU" altLang="ru-RU" sz="2400" dirty="0">
                  <a:latin typeface="Arial" pitchFamily="34" charset="0"/>
                  <a:cs typeface="Arial" pitchFamily="34" charset="0"/>
                </a:rPr>
                <a:t>3. Хорошие проводники</a:t>
              </a:r>
            </a:p>
            <a:p>
              <a:pPr marL="342900" indent="-342900" eaLnBrk="1" hangingPunct="1"/>
              <a:r>
                <a:rPr lang="ru-RU" altLang="ru-RU" sz="2400" dirty="0">
                  <a:latin typeface="Arial" pitchFamily="34" charset="0"/>
                  <a:cs typeface="Arial" pitchFamily="34" charset="0"/>
                </a:rPr>
                <a:t>теплоты и электричества</a:t>
              </a:r>
            </a:p>
            <a:p>
              <a:pPr marL="342900" indent="-342900" eaLnBrk="1" hangingPunct="1"/>
              <a:r>
                <a:rPr lang="ru-RU" altLang="ru-RU" sz="2400" dirty="0">
                  <a:latin typeface="Arial" pitchFamily="34" charset="0"/>
                  <a:cs typeface="Arial" pitchFamily="34" charset="0"/>
                </a:rPr>
                <a:t>4. Ковкие</a:t>
              </a:r>
            </a:p>
            <a:p>
              <a:pPr marL="342900" indent="-342900" algn="ctr" eaLnBrk="1" hangingPunct="1"/>
              <a:endParaRPr lang="ru-RU" altLang="ru-RU" sz="1800" dirty="0"/>
            </a:p>
          </p:txBody>
        </p:sp>
        <p:sp>
          <p:nvSpPr>
            <p:cNvPr id="27" name="AutoShape 17"/>
            <p:cNvSpPr>
              <a:spLocks noChangeArrowheads="1"/>
            </p:cNvSpPr>
            <p:nvPr/>
          </p:nvSpPr>
          <p:spPr bwMode="auto">
            <a:xfrm>
              <a:off x="2787" y="2568"/>
              <a:ext cx="2327" cy="1429"/>
            </a:xfrm>
            <a:prstGeom prst="roundRect">
              <a:avLst>
                <a:gd name="adj" fmla="val 16667"/>
              </a:avLst>
            </a:prstGeom>
            <a:solidFill>
              <a:srgbClr val="FFEFEF"/>
            </a:solidFill>
            <a:ln w="22225">
              <a:solidFill>
                <a:srgbClr val="003300"/>
              </a:solidFill>
              <a:round/>
              <a:headEnd/>
              <a:tailEnd/>
            </a:ln>
          </p:spPr>
          <p:txBody>
            <a:bodyPr/>
            <a:lstStyle/>
            <a:p>
              <a:pPr marL="342900" indent="-342900" eaLnBrk="1" hangingPunct="1"/>
              <a:r>
                <a:rPr lang="ru-RU" altLang="ru-RU" dirty="0">
                  <a:latin typeface="Arial" pitchFamily="34" charset="0"/>
                  <a:cs typeface="Arial" pitchFamily="34" charset="0"/>
                </a:rPr>
                <a:t>1</a:t>
              </a:r>
              <a:r>
                <a:rPr lang="ru-RU" altLang="ru-RU" dirty="0" smtClean="0">
                  <a:latin typeface="Arial" pitchFamily="34" charset="0"/>
                  <a:cs typeface="Arial" pitchFamily="34" charset="0"/>
                </a:rPr>
                <a:t>. </a:t>
              </a:r>
              <a:r>
                <a:rPr lang="ru-RU" altLang="ru-RU" dirty="0">
                  <a:latin typeface="Arial" pitchFamily="34" charset="0"/>
                  <a:cs typeface="Arial" pitchFamily="34" charset="0"/>
                </a:rPr>
                <a:t>Твердые </a:t>
              </a:r>
              <a:r>
                <a:rPr lang="ru-RU" altLang="ru-RU" dirty="0" smtClean="0">
                  <a:latin typeface="Arial" pitchFamily="34" charset="0"/>
                  <a:cs typeface="Arial" pitchFamily="34" charset="0"/>
                </a:rPr>
                <a:t>– сера.  </a:t>
              </a:r>
              <a:r>
                <a:rPr lang="ru-RU" altLang="ru-RU" dirty="0">
                  <a:latin typeface="Arial" pitchFamily="34" charset="0"/>
                  <a:cs typeface="Arial" pitchFamily="34" charset="0"/>
                </a:rPr>
                <a:t>Жидкие  - </a:t>
              </a:r>
              <a:r>
                <a:rPr lang="ru-RU" altLang="ru-RU" dirty="0" smtClean="0">
                  <a:latin typeface="Arial" pitchFamily="34" charset="0"/>
                  <a:cs typeface="Arial" pitchFamily="34" charset="0"/>
                </a:rPr>
                <a:t>бром. </a:t>
              </a:r>
              <a:r>
                <a:rPr lang="ru-RU" altLang="ru-RU" dirty="0">
                  <a:latin typeface="Arial" pitchFamily="34" charset="0"/>
                  <a:cs typeface="Arial" pitchFamily="34" charset="0"/>
                </a:rPr>
                <a:t>Газообразные вещества </a:t>
              </a:r>
              <a:r>
                <a:rPr lang="ru-RU" altLang="ru-RU" dirty="0" smtClean="0">
                  <a:latin typeface="Arial" pitchFamily="34" charset="0"/>
                  <a:cs typeface="Arial" pitchFamily="34" charset="0"/>
                </a:rPr>
                <a:t>– кислород.</a:t>
              </a:r>
              <a:endParaRPr lang="ru-RU" altLang="ru-RU" dirty="0">
                <a:latin typeface="Arial" pitchFamily="34" charset="0"/>
                <a:cs typeface="Arial" pitchFamily="34" charset="0"/>
              </a:endParaRPr>
            </a:p>
            <a:p>
              <a:pPr marL="342900" indent="-342900" eaLnBrk="1" hangingPunct="1"/>
              <a:r>
                <a:rPr lang="ru-RU" altLang="ru-RU" dirty="0">
                  <a:latin typeface="Arial" pitchFamily="34" charset="0"/>
                  <a:cs typeface="Arial" pitchFamily="34" charset="0"/>
                </a:rPr>
                <a:t>2. Металлическим </a:t>
              </a:r>
              <a:r>
                <a:rPr lang="ru-RU" altLang="ru-RU" dirty="0" smtClean="0">
                  <a:latin typeface="Arial" pitchFamily="34" charset="0"/>
                  <a:cs typeface="Arial" pitchFamily="34" charset="0"/>
                </a:rPr>
                <a:t>блеском не обладают </a:t>
              </a:r>
              <a:r>
                <a:rPr lang="ru-RU" altLang="ru-RU" dirty="0">
                  <a:latin typeface="Arial" pitchFamily="34" charset="0"/>
                  <a:cs typeface="Arial" pitchFamily="34" charset="0"/>
                </a:rPr>
                <a:t>(исключение </a:t>
              </a:r>
              <a:r>
                <a:rPr lang="ru-RU" altLang="ru-RU" dirty="0" err="1" smtClean="0">
                  <a:latin typeface="Arial" pitchFamily="34" charset="0"/>
                  <a:cs typeface="Arial" pitchFamily="34" charset="0"/>
                </a:rPr>
                <a:t>иод</a:t>
              </a:r>
              <a:r>
                <a:rPr lang="ru-RU" altLang="ru-RU" dirty="0">
                  <a:latin typeface="Arial" pitchFamily="34" charset="0"/>
                  <a:cs typeface="Arial" pitchFamily="34" charset="0"/>
                </a:rPr>
                <a:t>)</a:t>
              </a:r>
            </a:p>
            <a:p>
              <a:pPr marL="342900" indent="-342900" eaLnBrk="1" hangingPunct="1"/>
              <a:r>
                <a:rPr lang="ru-RU" altLang="ru-RU" dirty="0">
                  <a:latin typeface="Arial" pitchFamily="34" charset="0"/>
                  <a:cs typeface="Arial" pitchFamily="34" charset="0"/>
                </a:rPr>
                <a:t>3. Изоляторы</a:t>
              </a:r>
            </a:p>
            <a:p>
              <a:pPr marL="342900" indent="-342900" eaLnBrk="1" hangingPunct="1"/>
              <a:r>
                <a:rPr lang="ru-RU" altLang="ru-RU" dirty="0">
                  <a:latin typeface="Arial" pitchFamily="34" charset="0"/>
                  <a:cs typeface="Arial" pitchFamily="34" charset="0"/>
                </a:rPr>
                <a:t>4. Хрупкие</a:t>
              </a:r>
            </a:p>
            <a:p>
              <a:pPr marL="342900" indent="-342900" algn="ctr" eaLnBrk="1" hangingPunct="1"/>
              <a:endParaRPr lang="ru-RU" altLang="ru-RU" sz="1800" dirty="0"/>
            </a:p>
          </p:txBody>
        </p:sp>
        <p:sp>
          <p:nvSpPr>
            <p:cNvPr id="28" name="AutoShape 18"/>
            <p:cNvSpPr>
              <a:spLocks noChangeArrowheads="1"/>
            </p:cNvSpPr>
            <p:nvPr/>
          </p:nvSpPr>
          <p:spPr bwMode="auto">
            <a:xfrm>
              <a:off x="612" y="2024"/>
              <a:ext cx="2177" cy="469"/>
            </a:xfrm>
            <a:prstGeom prst="flowChartAlternateProcess">
              <a:avLst/>
            </a:prstGeom>
            <a:solidFill>
              <a:srgbClr val="FFFF99"/>
            </a:solidFill>
            <a:ln w="22225">
              <a:solidFill>
                <a:srgbClr val="0033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1" hangingPunct="1"/>
              <a:r>
                <a:rPr lang="ru-RU" altLang="ru-RU" sz="2000" b="1" dirty="0">
                  <a:latin typeface="Arial" pitchFamily="34" charset="0"/>
                  <a:cs typeface="Arial" pitchFamily="34" charset="0"/>
                </a:rPr>
                <a:t>ПО СТРУКТУРЕ </a:t>
              </a:r>
              <a:r>
                <a:rPr lang="ru-RU" altLang="ru-RU" sz="2000" dirty="0">
                  <a:latin typeface="Arial" pitchFamily="34" charset="0"/>
                  <a:cs typeface="Arial" pitchFamily="34" charset="0"/>
                </a:rPr>
                <a:t>И</a:t>
              </a:r>
              <a:r>
                <a:rPr lang="ru-RU" altLang="ru-RU" sz="2000" b="1" dirty="0">
                  <a:latin typeface="Arial" pitchFamily="34" charset="0"/>
                  <a:cs typeface="Arial" pitchFamily="34" charset="0"/>
                </a:rPr>
                <a:t> СОСТАВУ ВЕЩЕСТВА </a:t>
              </a:r>
            </a:p>
            <a:p>
              <a:pPr algn="ctr" eaLnBrk="1" hangingPunct="1"/>
              <a:r>
                <a:rPr lang="ru-RU" altLang="ru-RU" sz="2000" b="1" dirty="0">
                  <a:latin typeface="Arial" pitchFamily="34" charset="0"/>
                  <a:cs typeface="Arial" pitchFamily="34" charset="0"/>
                </a:rPr>
                <a:t>МЕТАЛЛЫ</a:t>
              </a:r>
              <a:endParaRPr lang="ru-RU" altLang="ru-RU" sz="2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" name="AutoShape 20"/>
            <p:cNvSpPr>
              <a:spLocks noChangeArrowheads="1"/>
            </p:cNvSpPr>
            <p:nvPr/>
          </p:nvSpPr>
          <p:spPr bwMode="auto">
            <a:xfrm>
              <a:off x="2880" y="2024"/>
              <a:ext cx="2177" cy="469"/>
            </a:xfrm>
            <a:prstGeom prst="flowChartAlternateProcess">
              <a:avLst/>
            </a:prstGeom>
            <a:solidFill>
              <a:srgbClr val="FFFF99"/>
            </a:solidFill>
            <a:ln w="22225">
              <a:solidFill>
                <a:srgbClr val="0033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1" hangingPunct="1">
                <a:spcBef>
                  <a:spcPct val="20000"/>
                </a:spcBef>
              </a:pPr>
              <a:r>
                <a:rPr lang="ru-RU" altLang="ru-RU" sz="2000" b="1" dirty="0">
                  <a:latin typeface="Arial" pitchFamily="34" charset="0"/>
                  <a:cs typeface="Arial" pitchFamily="34" charset="0"/>
                </a:rPr>
                <a:t>  ПО СТРУКТУРЕ </a:t>
              </a:r>
              <a:r>
                <a:rPr lang="ru-RU" altLang="ru-RU" sz="2000" dirty="0">
                  <a:latin typeface="Arial" pitchFamily="34" charset="0"/>
                  <a:cs typeface="Arial" pitchFamily="34" charset="0"/>
                </a:rPr>
                <a:t>И</a:t>
              </a:r>
              <a:r>
                <a:rPr lang="ru-RU" altLang="ru-RU" sz="2000" b="1" dirty="0">
                  <a:latin typeface="Arial" pitchFamily="34" charset="0"/>
                  <a:cs typeface="Arial" pitchFamily="34" charset="0"/>
                </a:rPr>
                <a:t> СОСТАВУ ВЕЩЕСТВА </a:t>
              </a:r>
            </a:p>
            <a:p>
              <a:pPr algn="ctr" eaLnBrk="1" hangingPunct="1">
                <a:spcBef>
                  <a:spcPct val="20000"/>
                </a:spcBef>
              </a:pPr>
              <a:r>
                <a:rPr lang="ru-RU" altLang="ru-RU" sz="2000" b="1" dirty="0">
                  <a:latin typeface="Arial" pitchFamily="34" charset="0"/>
                  <a:cs typeface="Arial" pitchFamily="34" charset="0"/>
                </a:rPr>
                <a:t>НЕМЕТАЛЛЫ</a:t>
              </a:r>
            </a:p>
          </p:txBody>
        </p:sp>
        <p:grpSp>
          <p:nvGrpSpPr>
            <p:cNvPr id="30" name="Group 41"/>
            <p:cNvGrpSpPr>
              <a:grpSpLocks/>
            </p:cNvGrpSpPr>
            <p:nvPr/>
          </p:nvGrpSpPr>
          <p:grpSpPr bwMode="auto">
            <a:xfrm>
              <a:off x="1705" y="1162"/>
              <a:ext cx="2173" cy="1406"/>
              <a:chOff x="1705" y="1162"/>
              <a:chExt cx="2173" cy="1406"/>
            </a:xfrm>
          </p:grpSpPr>
          <p:grpSp>
            <p:nvGrpSpPr>
              <p:cNvPr id="31" name="Group 32"/>
              <p:cNvGrpSpPr>
                <a:grpSpLocks/>
              </p:cNvGrpSpPr>
              <p:nvPr/>
            </p:nvGrpSpPr>
            <p:grpSpPr bwMode="auto">
              <a:xfrm>
                <a:off x="1705" y="1162"/>
                <a:ext cx="1943" cy="336"/>
                <a:chOff x="1837" y="1162"/>
                <a:chExt cx="1943" cy="336"/>
              </a:xfrm>
            </p:grpSpPr>
            <p:sp>
              <p:nvSpPr>
                <p:cNvPr id="36" name="Line 33"/>
                <p:cNvSpPr>
                  <a:spLocks noChangeShapeType="1"/>
                </p:cNvSpPr>
                <p:nvPr/>
              </p:nvSpPr>
              <p:spPr bwMode="auto">
                <a:xfrm>
                  <a:off x="1837" y="1370"/>
                  <a:ext cx="0" cy="128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 type="arrow" w="sm" len="lg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7" name="Line 34"/>
                <p:cNvSpPr>
                  <a:spLocks noChangeShapeType="1"/>
                </p:cNvSpPr>
                <p:nvPr/>
              </p:nvSpPr>
              <p:spPr bwMode="auto">
                <a:xfrm>
                  <a:off x="3780" y="1370"/>
                  <a:ext cx="0" cy="128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 type="arrow" w="sm" len="lg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8" name="Line 35"/>
                <p:cNvSpPr>
                  <a:spLocks noChangeShapeType="1"/>
                </p:cNvSpPr>
                <p:nvPr/>
              </p:nvSpPr>
              <p:spPr bwMode="auto">
                <a:xfrm>
                  <a:off x="1837" y="1370"/>
                  <a:ext cx="1943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9" name="Line 36"/>
                <p:cNvSpPr>
                  <a:spLocks noChangeShapeType="1"/>
                </p:cNvSpPr>
                <p:nvPr/>
              </p:nvSpPr>
              <p:spPr bwMode="auto">
                <a:xfrm>
                  <a:off x="2773" y="1162"/>
                  <a:ext cx="0" cy="216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32" name="Line 37"/>
              <p:cNvSpPr>
                <a:spLocks noChangeShapeType="1"/>
              </p:cNvSpPr>
              <p:nvPr/>
            </p:nvSpPr>
            <p:spPr bwMode="auto">
              <a:xfrm>
                <a:off x="1791" y="1888"/>
                <a:ext cx="0" cy="13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 type="arrow" w="sm" len="lg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" name="Line 38"/>
              <p:cNvSpPr>
                <a:spLocks noChangeShapeType="1"/>
              </p:cNvSpPr>
              <p:nvPr/>
            </p:nvSpPr>
            <p:spPr bwMode="auto">
              <a:xfrm>
                <a:off x="3832" y="1888"/>
                <a:ext cx="0" cy="13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 type="triangle" w="sm" len="lg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4" name="Line 39"/>
              <p:cNvSpPr>
                <a:spLocks noChangeShapeType="1"/>
              </p:cNvSpPr>
              <p:nvPr/>
            </p:nvSpPr>
            <p:spPr bwMode="auto">
              <a:xfrm>
                <a:off x="3878" y="2432"/>
                <a:ext cx="0" cy="13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 type="arrow" w="sm" len="lg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5" name="Line 40"/>
              <p:cNvSpPr>
                <a:spLocks noChangeShapeType="1"/>
              </p:cNvSpPr>
              <p:nvPr/>
            </p:nvSpPr>
            <p:spPr bwMode="auto">
              <a:xfrm>
                <a:off x="1791" y="2432"/>
                <a:ext cx="0" cy="13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 type="arrow" w="sm" len="lg"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657" y="280515"/>
            <a:ext cx="121697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ru-RU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4" descr="строение атом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26971" y="224608"/>
            <a:ext cx="841405" cy="740166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98409" y="367484"/>
            <a:ext cx="1164439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Первоначальная классификация  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>
          <a:xfrm>
            <a:off x="457199" y="1296178"/>
            <a:ext cx="11414165" cy="5500726"/>
          </a:xfrm>
          <a:prstGeom prst="rect">
            <a:avLst/>
          </a:prstGeom>
        </p:spPr>
        <p:txBody>
          <a:bodyPr/>
          <a:lstStyle/>
          <a:p>
            <a:pPr marL="411240" marR="0" lvl="0" indent="-411240" algn="ctr" defTabSz="10966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</a:t>
            </a:r>
            <a:endParaRPr kumimoji="0" lang="ru-RU" altLang="ru-RU" sz="3200" b="1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411240" marR="0" lvl="0" indent="-411240" algn="ctr" defTabSz="10966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3200" b="1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298409" y="1296178"/>
            <a:ext cx="671517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2800" b="1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Металлические элементы </a:t>
            </a:r>
            <a:r>
              <a:rPr lang="ru-RU" altLang="ru-RU" sz="2800" dirty="0" smtClean="0">
                <a:latin typeface="Arial" pitchFamily="34" charset="0"/>
                <a:cs typeface="Arial" pitchFamily="34" charset="0"/>
              </a:rPr>
              <a:t>– это вещества, обычно ковкие, пластичные, имеют характерный блеск, хорошо проводят электрический ток и тепло, окрашены в серебристо-серые цвета.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1" name="Picture 5" descr="Свинец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42209" y="1296178"/>
            <a:ext cx="4312241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" name="Picture 7" descr="Алмаз с диска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9847" y="3867946"/>
            <a:ext cx="3857652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" name="Прямоугольник 40"/>
          <p:cNvSpPr/>
          <p:nvPr/>
        </p:nvSpPr>
        <p:spPr>
          <a:xfrm>
            <a:off x="4370375" y="3725070"/>
            <a:ext cx="750099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altLang="ru-RU" b="1" u="sng" dirty="0" smtClean="0"/>
          </a:p>
          <a:p>
            <a:pPr algn="just"/>
            <a:r>
              <a:rPr lang="ru-RU" altLang="ru-RU" sz="28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altLang="ru-RU" sz="2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Неметаллические элементы </a:t>
            </a:r>
            <a:r>
              <a:rPr lang="ru-RU" altLang="ru-RU" sz="2800" dirty="0" smtClean="0">
                <a:latin typeface="Arial" pitchFamily="34" charset="0"/>
                <a:cs typeface="Arial" pitchFamily="34" charset="0"/>
              </a:rPr>
              <a:t>образуют простые вещества, существующие в различных агрегатных состояниях. Они имеют различную окраску и различные свойства.</a:t>
            </a: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657" y="280515"/>
            <a:ext cx="121697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ru-RU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4" descr="строение атом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26971" y="224608"/>
            <a:ext cx="841405" cy="740166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98409" y="367484"/>
            <a:ext cx="1164439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Первоначальная классификация  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>
          <a:xfrm>
            <a:off x="457199" y="1296178"/>
            <a:ext cx="11414165" cy="5500726"/>
          </a:xfrm>
          <a:prstGeom prst="rect">
            <a:avLst/>
          </a:prstGeom>
        </p:spPr>
        <p:txBody>
          <a:bodyPr/>
          <a:lstStyle/>
          <a:p>
            <a:pPr marL="411240" marR="0" lvl="0" indent="-411240" algn="ctr" defTabSz="10966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</a:t>
            </a:r>
            <a:endParaRPr kumimoji="0" lang="ru-RU" altLang="ru-RU" sz="3200" b="1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411240" marR="0" lvl="0" indent="-411240" algn="ctr" defTabSz="10966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3200" b="1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4" descr="Безымянный"/>
          <p:cNvPicPr>
            <a:picLocks noChangeAspect="1" noChangeArrowheads="1"/>
          </p:cNvPicPr>
          <p:nvPr/>
        </p:nvPicPr>
        <p:blipFill>
          <a:blip r:embed="rId3"/>
          <a:srcRect r="18353" b="8316"/>
          <a:stretch>
            <a:fillRect/>
          </a:stretch>
        </p:blipFill>
        <p:spPr bwMode="auto">
          <a:xfrm>
            <a:off x="226972" y="1224740"/>
            <a:ext cx="5429287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5799135" y="1367616"/>
            <a:ext cx="6083300" cy="4358116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90000"/>
              </a:lnSpc>
            </a:pPr>
            <a:r>
              <a:rPr lang="ru-RU" altLang="ru-RU" sz="2800" dirty="0" smtClean="0">
                <a:latin typeface="Arial" pitchFamily="34" charset="0"/>
                <a:cs typeface="Arial" pitchFamily="34" charset="0"/>
              </a:rPr>
              <a:t>   Если на Периодической системе химических элементов Д. И. Менделеева провести диагональ от бора к астату, то в правой верхней части Периодической системы будут находиться неметаллы (исключая элементы побочных подгрупп), а в левой нижней части - металлы (к ним также относятся элементы побочных подгрупп). </a:t>
            </a: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657" y="280515"/>
            <a:ext cx="121697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ru-RU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4" descr="строение атом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26971" y="224608"/>
            <a:ext cx="841405" cy="740166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98409" y="367484"/>
            <a:ext cx="1164439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Первоначальная классификация  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>
          <a:xfrm>
            <a:off x="457199" y="1296178"/>
            <a:ext cx="11414165" cy="5500726"/>
          </a:xfrm>
          <a:prstGeom prst="rect">
            <a:avLst/>
          </a:prstGeom>
        </p:spPr>
        <p:txBody>
          <a:bodyPr/>
          <a:lstStyle/>
          <a:p>
            <a:pPr marL="411240" marR="0" lvl="0" indent="-411240" algn="ctr" defTabSz="10966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</a:t>
            </a:r>
            <a:endParaRPr kumimoji="0" lang="ru-RU" altLang="ru-RU" sz="3200" b="1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411240" marR="0" lvl="0" indent="-411240" algn="ctr" defTabSz="10966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3200" b="1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4" descr="Безымянный"/>
          <p:cNvPicPr>
            <a:picLocks noChangeAspect="1" noChangeArrowheads="1"/>
          </p:cNvPicPr>
          <p:nvPr/>
        </p:nvPicPr>
        <p:blipFill>
          <a:blip r:embed="rId3"/>
          <a:srcRect r="18353" b="8316"/>
          <a:stretch>
            <a:fillRect/>
          </a:stretch>
        </p:blipFill>
        <p:spPr bwMode="auto">
          <a:xfrm>
            <a:off x="226972" y="1224740"/>
            <a:ext cx="5429287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5799135" y="1510492"/>
            <a:ext cx="60833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altLang="ru-RU" sz="2800" b="1" dirty="0" smtClean="0"/>
              <a:t>   </a:t>
            </a:r>
            <a:r>
              <a:rPr lang="ru-RU" altLang="ru-RU" sz="2800" dirty="0" smtClean="0">
                <a:latin typeface="Arial" pitchFamily="34" charset="0"/>
                <a:cs typeface="Arial" pitchFamily="34" charset="0"/>
              </a:rPr>
              <a:t>Элементы, расположенные вблизи диагонали (например, алюминий </a:t>
            </a:r>
            <a:r>
              <a:rPr lang="pt-BR" altLang="ru-RU" sz="2800" dirty="0" smtClean="0">
                <a:latin typeface="Arial" pitchFamily="34" charset="0"/>
                <a:cs typeface="Arial" pitchFamily="34" charset="0"/>
              </a:rPr>
              <a:t>Al</a:t>
            </a:r>
            <a:r>
              <a:rPr lang="ru-RU" altLang="ru-RU" sz="2800" dirty="0" smtClean="0">
                <a:latin typeface="Arial" pitchFamily="34" charset="0"/>
                <a:cs typeface="Arial" pitchFamily="34" charset="0"/>
              </a:rPr>
              <a:t>, титан </a:t>
            </a:r>
            <a:r>
              <a:rPr lang="pt-BR" altLang="ru-RU" sz="2800" dirty="0" smtClean="0">
                <a:latin typeface="Arial" pitchFamily="34" charset="0"/>
                <a:cs typeface="Arial" pitchFamily="34" charset="0"/>
              </a:rPr>
              <a:t>Ti</a:t>
            </a:r>
            <a:r>
              <a:rPr lang="ru-RU" altLang="ru-RU" sz="2800" dirty="0" smtClean="0">
                <a:latin typeface="Arial" pitchFamily="34" charset="0"/>
                <a:cs typeface="Arial" pitchFamily="34" charset="0"/>
              </a:rPr>
              <a:t>, германий </a:t>
            </a:r>
            <a:r>
              <a:rPr lang="pt-BR" altLang="ru-RU" sz="2800" dirty="0" smtClean="0">
                <a:latin typeface="Arial" pitchFamily="34" charset="0"/>
                <a:cs typeface="Arial" pitchFamily="34" charset="0"/>
              </a:rPr>
              <a:t>Ge</a:t>
            </a:r>
            <a:r>
              <a:rPr lang="ru-RU" altLang="ru-RU" sz="2800" dirty="0" smtClean="0">
                <a:latin typeface="Arial" pitchFamily="34" charset="0"/>
                <a:cs typeface="Arial" pitchFamily="34" charset="0"/>
              </a:rPr>
              <a:t>, ниобий </a:t>
            </a:r>
            <a:r>
              <a:rPr lang="pt-BR" altLang="ru-RU" sz="2800" dirty="0" smtClean="0">
                <a:latin typeface="Arial" pitchFamily="34" charset="0"/>
                <a:cs typeface="Arial" pitchFamily="34" charset="0"/>
              </a:rPr>
              <a:t>Nb</a:t>
            </a:r>
            <a:r>
              <a:rPr lang="ru-RU" altLang="ru-RU" sz="2800" dirty="0" smtClean="0">
                <a:latin typeface="Arial" pitchFamily="34" charset="0"/>
                <a:cs typeface="Arial" pitchFamily="34" charset="0"/>
              </a:rPr>
              <a:t>, сурьма </a:t>
            </a:r>
            <a:r>
              <a:rPr lang="pt-BR" altLang="ru-RU" sz="2800" dirty="0" smtClean="0">
                <a:latin typeface="Arial" pitchFamily="34" charset="0"/>
                <a:cs typeface="Arial" pitchFamily="34" charset="0"/>
              </a:rPr>
              <a:t>Sb</a:t>
            </a:r>
            <a:r>
              <a:rPr lang="ru-RU" altLang="ru-RU" sz="2800" dirty="0" smtClean="0">
                <a:latin typeface="Arial" pitchFamily="34" charset="0"/>
                <a:cs typeface="Arial" pitchFamily="34" charset="0"/>
              </a:rPr>
              <a:t> и др.), обладают двойственным характером.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870573" y="4153698"/>
            <a:ext cx="60833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2800" dirty="0" smtClean="0">
                <a:latin typeface="Arial" pitchFamily="34" charset="0"/>
                <a:cs typeface="Arial" pitchFamily="34" charset="0"/>
              </a:rPr>
              <a:t>   Например, цинк и алюминий. По физическим свойствам — это металлы, а по химическим свойствам они схожи как с металлами, так и с неметаллами.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657" y="280515"/>
            <a:ext cx="121697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ru-RU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4" descr="строение атом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26971" y="224608"/>
            <a:ext cx="841405" cy="740166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98409" y="367484"/>
            <a:ext cx="1164439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Первоначальная классификация  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>
          <a:xfrm>
            <a:off x="457199" y="1296178"/>
            <a:ext cx="11414165" cy="5500726"/>
          </a:xfrm>
          <a:prstGeom prst="rect">
            <a:avLst/>
          </a:prstGeom>
        </p:spPr>
        <p:txBody>
          <a:bodyPr/>
          <a:lstStyle/>
          <a:p>
            <a:pPr marL="411240" marR="0" lvl="0" indent="-411240" algn="ctr" defTabSz="10966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</a:t>
            </a:r>
            <a:endParaRPr kumimoji="0" lang="ru-RU" altLang="ru-RU" sz="3200" b="1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411240" marR="0" lvl="0" indent="-411240" algn="ctr" defTabSz="10966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3200" b="1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512723" y="1367616"/>
          <a:ext cx="11144328" cy="3828700"/>
        </p:xfrm>
        <a:graphic>
          <a:graphicData uri="http://schemas.openxmlformats.org/drawingml/2006/table">
            <a:tbl>
              <a:tblPr/>
              <a:tblGrid>
                <a:gridCol w="3618398"/>
                <a:gridCol w="3914550"/>
                <a:gridCol w="3611380"/>
              </a:tblGrid>
              <a:tr h="688899">
                <a:tc>
                  <a:txBody>
                    <a:bodyPr/>
                    <a:lstStyle/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4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4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24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Металлы</a:t>
                      </a:r>
                      <a:endParaRPr lang="ru-RU" sz="2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4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4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2400" spc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Амфотерные</a:t>
                      </a:r>
                      <a:r>
                        <a:rPr lang="ru-RU" sz="24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2400" spc="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элементы</a:t>
                      </a:r>
                      <a:endParaRPr lang="ru-RU" sz="2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4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4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24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Неметаллы</a:t>
                      </a:r>
                      <a:endParaRPr lang="ru-RU" sz="2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67114">
                <a:tc>
                  <a:txBody>
                    <a:bodyPr/>
                    <a:lstStyle/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4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4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24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Na</a:t>
                      </a:r>
                      <a:endParaRPr lang="ru-RU" sz="2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4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4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24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Zn</a:t>
                      </a:r>
                      <a:endParaRPr lang="ru-RU" sz="2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4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4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24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S</a:t>
                      </a:r>
                      <a:endParaRPr lang="ru-RU" sz="2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63451">
                <a:tc>
                  <a:txBody>
                    <a:bodyPr/>
                    <a:lstStyle/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4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4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24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Основный </a:t>
                      </a:r>
                      <a:r>
                        <a:rPr lang="ru-RU" sz="2400" spc="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оксид</a:t>
                      </a:r>
                      <a:endParaRPr lang="ru-RU" sz="2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4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4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2400" spc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Амфотерный</a:t>
                      </a:r>
                      <a:r>
                        <a:rPr lang="ru-RU" sz="24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2400" spc="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оксид</a:t>
                      </a:r>
                      <a:endParaRPr lang="ru-RU" sz="2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4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4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24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Кислотный </a:t>
                      </a:r>
                      <a:r>
                        <a:rPr lang="ru-RU" sz="2400" spc="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оксид</a:t>
                      </a:r>
                      <a:endParaRPr lang="ru-RU" sz="2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67114">
                <a:tc>
                  <a:txBody>
                    <a:bodyPr/>
                    <a:lstStyle/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4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4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24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Na</a:t>
                      </a:r>
                      <a:r>
                        <a:rPr lang="en-US" sz="2400" spc="0" baseline="-250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  <a:r>
                        <a:rPr lang="en-US" sz="24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O</a:t>
                      </a:r>
                      <a:endParaRPr lang="ru-RU" sz="2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4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4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4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4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2400" spc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ZnO</a:t>
                      </a:r>
                      <a:endParaRPr lang="ru-RU" sz="2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4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4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24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SO</a:t>
                      </a:r>
                      <a:r>
                        <a:rPr lang="en-US" sz="2400" spc="100" baseline="-250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  <a:endParaRPr lang="ru-RU" sz="2400" spc="100" baseline="-2500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67114">
                <a:tc>
                  <a:txBody>
                    <a:bodyPr/>
                    <a:lstStyle/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4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4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24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Основание</a:t>
                      </a:r>
                      <a:endParaRPr lang="ru-RU" sz="2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4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4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24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Кислота</a:t>
                      </a:r>
                      <a:endParaRPr lang="ru-RU" sz="2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32522">
                <a:tc>
                  <a:txBody>
                    <a:bodyPr/>
                    <a:lstStyle/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4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4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2400" spc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NaOH</a:t>
                      </a:r>
                      <a:r>
                        <a:rPr lang="en-US" sz="2400" spc="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; Zn(OH</a:t>
                      </a:r>
                      <a:r>
                        <a:rPr lang="en-US" sz="2400" spc="1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)</a:t>
                      </a:r>
                      <a:r>
                        <a:rPr lang="en-US" sz="2400" spc="100" baseline="-250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  <a:endParaRPr lang="ru-RU" sz="2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4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4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24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H</a:t>
                      </a:r>
                      <a:r>
                        <a:rPr lang="en-US" sz="2400" spc="100" baseline="-250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  <a:r>
                        <a:rPr lang="en-US" sz="24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ZnO</a:t>
                      </a:r>
                      <a:r>
                        <a:rPr lang="en-US" sz="2400" spc="0" baseline="-250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  <a:r>
                        <a:rPr lang="en-US" sz="2400" spc="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; H</a:t>
                      </a:r>
                      <a:r>
                        <a:rPr lang="en-US" sz="2400" spc="100" baseline="-250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  <a:r>
                        <a:rPr lang="en-US" sz="2400" spc="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SO</a:t>
                      </a:r>
                      <a:r>
                        <a:rPr lang="en-US" sz="2400" spc="100" baseline="-250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</a:t>
                      </a:r>
                      <a:endParaRPr lang="ru-RU" sz="2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cxnSp>
        <p:nvCxnSpPr>
          <p:cNvPr id="15" name="Прямая со стрелкой 14"/>
          <p:cNvCxnSpPr/>
          <p:nvPr/>
        </p:nvCxnSpPr>
        <p:spPr>
          <a:xfrm rot="10800000" flipV="1">
            <a:off x="4513251" y="4082260"/>
            <a:ext cx="1357322" cy="8572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6299201" y="4082260"/>
            <a:ext cx="1500198" cy="7858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657" y="280515"/>
            <a:ext cx="121697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ru-RU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4" descr="строение атом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26971" y="224608"/>
            <a:ext cx="841405" cy="740166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98409" y="367484"/>
            <a:ext cx="1164439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Первоначальная классификация  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>
          <a:xfrm>
            <a:off x="457199" y="1296178"/>
            <a:ext cx="11414165" cy="5500726"/>
          </a:xfrm>
          <a:prstGeom prst="rect">
            <a:avLst/>
          </a:prstGeom>
        </p:spPr>
        <p:txBody>
          <a:bodyPr/>
          <a:lstStyle/>
          <a:p>
            <a:pPr marL="411240" marR="0" lvl="0" indent="-411240" algn="ctr" defTabSz="10966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</a:t>
            </a:r>
            <a:endParaRPr kumimoji="0" lang="ru-RU" altLang="ru-RU" sz="3200" b="1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411240" marR="0" lvl="0" indent="-411240" algn="ctr" defTabSz="10966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3200" b="1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26971" y="1439054"/>
            <a:ext cx="1171583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Низковалентные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оксиды отдельных элементов обладают основными,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высоковалентные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оксиды — кислотными, а оксиды с переменной валентностью —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амфотерными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свойствами . Например, оксид хрома(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II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CrO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является основным, оксид хрома(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III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Cr</a:t>
            </a:r>
            <a:r>
              <a:rPr lang="en-US" sz="28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en-US" sz="2800" baseline="-25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—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aмфотерным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а оксид хрома(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VI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CrO</a:t>
            </a:r>
            <a:r>
              <a:rPr lang="en-US" sz="2800" baseline="-25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— кислотным.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28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Следовательно, такое разделение химических элементов на металлы и неметаллы является неполным и неточным.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Рисунок 11" descr="Купрум(ІІ)оксид"/>
          <p:cNvPicPr/>
          <p:nvPr/>
        </p:nvPicPr>
        <p:blipFill>
          <a:blip r:embed="rId3"/>
          <a:srcRect l="13015" t="22664" r="16162" b="9038"/>
          <a:stretch>
            <a:fillRect/>
          </a:stretch>
        </p:blipFill>
        <p:spPr bwMode="auto">
          <a:xfrm>
            <a:off x="798475" y="4439450"/>
            <a:ext cx="2933385" cy="2287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Хром(ІІІ)оксид"/>
          <p:cNvPicPr/>
          <p:nvPr/>
        </p:nvPicPr>
        <p:blipFill>
          <a:blip r:embed="rId4"/>
          <a:srcRect l="17005" t="23733" r="14196" b="3456"/>
          <a:stretch>
            <a:fillRect/>
          </a:stretch>
        </p:blipFill>
        <p:spPr bwMode="auto">
          <a:xfrm>
            <a:off x="4441813" y="4510888"/>
            <a:ext cx="2975701" cy="218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Хром (VI) оксид"/>
          <p:cNvPicPr/>
          <p:nvPr/>
        </p:nvPicPr>
        <p:blipFill>
          <a:blip r:embed="rId5"/>
          <a:srcRect l="13877" t="23502" r="14784" b="7834"/>
          <a:stretch>
            <a:fillRect/>
          </a:stretch>
        </p:blipFill>
        <p:spPr bwMode="auto">
          <a:xfrm>
            <a:off x="8156589" y="4510888"/>
            <a:ext cx="3403110" cy="20309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657" y="280515"/>
            <a:ext cx="121697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ru-RU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4" descr="строение атом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26971" y="224608"/>
            <a:ext cx="841405" cy="740166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98409" y="367484"/>
            <a:ext cx="1164439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Лабораторная работа № 1  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>
          <a:xfrm>
            <a:off x="457199" y="1296178"/>
            <a:ext cx="11414165" cy="5500726"/>
          </a:xfrm>
          <a:prstGeom prst="rect">
            <a:avLst/>
          </a:prstGeom>
        </p:spPr>
        <p:txBody>
          <a:bodyPr/>
          <a:lstStyle/>
          <a:p>
            <a:pPr marL="411240" marR="0" lvl="0" indent="-411240" algn="ctr" defTabSz="10966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</a:t>
            </a:r>
            <a:endParaRPr kumimoji="0" lang="ru-RU" altLang="ru-RU" sz="3200" b="1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411240" marR="0" lvl="0" indent="-411240" algn="ctr" defTabSz="10966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3200" b="1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53249" name="Rectangle 1"/>
          <p:cNvSpPr>
            <a:spLocks noChangeArrowheads="1"/>
          </p:cNvSpPr>
          <p:nvPr/>
        </p:nvSpPr>
        <p:spPr bwMode="auto">
          <a:xfrm>
            <a:off x="226971" y="1867682"/>
            <a:ext cx="11715832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Тема: «Получение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гидроксида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цинка и воздействие на него кислотных и щелочных растворов»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13053" y="3582194"/>
            <a:ext cx="6143668" cy="2848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657" y="280515"/>
            <a:ext cx="121697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ru-RU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4" descr="строение атом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26971" y="224608"/>
            <a:ext cx="841405" cy="740166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98409" y="367484"/>
            <a:ext cx="1164439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Лабораторная работа № 1  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>
          <a:xfrm>
            <a:off x="457199" y="1296178"/>
            <a:ext cx="11414165" cy="5500726"/>
          </a:xfrm>
          <a:prstGeom prst="rect">
            <a:avLst/>
          </a:prstGeom>
        </p:spPr>
        <p:txBody>
          <a:bodyPr/>
          <a:lstStyle/>
          <a:p>
            <a:pPr marL="411240" marR="0" lvl="0" indent="-411240" algn="ctr" defTabSz="10966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</a:t>
            </a:r>
            <a:endParaRPr kumimoji="0" lang="ru-RU" altLang="ru-RU" sz="3200" b="1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411240" marR="0" lvl="0" indent="-411240" algn="ctr" defTabSz="10966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3200" b="1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69847" y="1296178"/>
            <a:ext cx="1150151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Цель работы: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ru-RU" sz="3200" i="1" dirty="0" smtClean="0">
                <a:latin typeface="Arial" pitchFamily="34" charset="0"/>
                <a:cs typeface="Arial" pitchFamily="34" charset="0"/>
              </a:rPr>
              <a:t>получить </a:t>
            </a:r>
            <a:r>
              <a:rPr lang="ru-RU" sz="3200" i="1" dirty="0" err="1" smtClean="0">
                <a:latin typeface="Arial" pitchFamily="34" charset="0"/>
                <a:cs typeface="Arial" pitchFamily="34" charset="0"/>
              </a:rPr>
              <a:t>гидроксид</a:t>
            </a:r>
            <a:r>
              <a:rPr lang="ru-RU" sz="3200" i="1" dirty="0" smtClean="0">
                <a:latin typeface="Arial" pitchFamily="34" charset="0"/>
                <a:cs typeface="Arial" pitchFamily="34" charset="0"/>
              </a:rPr>
              <a:t> цинка и провести опыты, подтверждающие его свойства.</a:t>
            </a:r>
          </a:p>
          <a:p>
            <a:pPr algn="just"/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Оборудование и реактивы: </a:t>
            </a:r>
            <a:r>
              <a:rPr lang="ru-RU" sz="3200" i="1" dirty="0" smtClean="0">
                <a:latin typeface="Arial" pitchFamily="34" charset="0"/>
                <a:cs typeface="Arial" pitchFamily="34" charset="0"/>
              </a:rPr>
              <a:t>штатив с пробирками, </a:t>
            </a:r>
            <a:r>
              <a:rPr lang="ru-RU" sz="3200" i="1" dirty="0" err="1" smtClean="0">
                <a:latin typeface="Arial" pitchFamily="34" charset="0"/>
                <a:cs typeface="Arial" pitchFamily="34" charset="0"/>
              </a:rPr>
              <a:t>гидроксид</a:t>
            </a:r>
            <a:r>
              <a:rPr lang="ru-RU" sz="3200" i="1" dirty="0" smtClean="0">
                <a:latin typeface="Arial" pitchFamily="34" charset="0"/>
                <a:cs typeface="Arial" pitchFamily="34" charset="0"/>
              </a:rPr>
              <a:t> натрия, хлорид цинка, серная кислота.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98739" y="4010822"/>
            <a:ext cx="5929354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0" y="0"/>
            <a:ext cx="12169775" cy="10818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00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657" y="280515"/>
            <a:ext cx="121697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ru-RU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4" descr="строение атом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26971" y="224608"/>
            <a:ext cx="841405" cy="740166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98409" y="367484"/>
            <a:ext cx="1164439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Лабораторная работа № 1  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>
          <a:xfrm>
            <a:off x="457199" y="1296178"/>
            <a:ext cx="11414165" cy="5500726"/>
          </a:xfrm>
          <a:prstGeom prst="rect">
            <a:avLst/>
          </a:prstGeom>
        </p:spPr>
        <p:txBody>
          <a:bodyPr/>
          <a:lstStyle/>
          <a:p>
            <a:pPr marL="411240" marR="0" lvl="0" indent="-411240" algn="ctr" defTabSz="10966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</a:t>
            </a:r>
            <a:endParaRPr kumimoji="0" lang="ru-RU" altLang="ru-RU" sz="3200" b="1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411240" marR="0" lvl="0" indent="-411240" algn="ctr" defTabSz="10966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3200" b="1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одержимое 1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657" y="280515"/>
            <a:ext cx="121697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ru-RU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4" descr="строение атом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26971" y="224608"/>
            <a:ext cx="841405" cy="740166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98409" y="367484"/>
            <a:ext cx="1164439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Лабораторная работа № 1  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>
          <a:xfrm>
            <a:off x="457199" y="1296178"/>
            <a:ext cx="11414165" cy="5500726"/>
          </a:xfrm>
          <a:prstGeom prst="rect">
            <a:avLst/>
          </a:prstGeom>
        </p:spPr>
        <p:txBody>
          <a:bodyPr/>
          <a:lstStyle/>
          <a:p>
            <a:pPr marL="411240" marR="0" lvl="0" indent="-411240" algn="ctr" defTabSz="10966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</a:t>
            </a:r>
            <a:endParaRPr kumimoji="0" lang="ru-RU" altLang="ru-RU" sz="3200" b="1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411240" marR="0" lvl="0" indent="-411240" algn="ctr" defTabSz="10966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3200" b="1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69847" y="1296178"/>
            <a:ext cx="115015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  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98409" y="1439054"/>
            <a:ext cx="1150151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Задание</a:t>
            </a:r>
          </a:p>
          <a:p>
            <a:pPr lvl="0"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   1. Объясните причину изменений, происшедших на каждом этапе опыта.</a:t>
            </a:r>
          </a:p>
          <a:p>
            <a:pPr lvl="0"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   2. Повторите указанные опыты с раствором хлорида меди.</a:t>
            </a:r>
          </a:p>
          <a:p>
            <a:pPr lvl="0"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   3. Запишите уравнения химических реакций, протекающих в ходе опытов</a:t>
            </a:r>
            <a:r>
              <a:rPr lang="ru-RU" b="1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226971" y="367484"/>
            <a:ext cx="1164439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Повторение пройденной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темы  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4" descr="строение атом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26971" y="224608"/>
            <a:ext cx="841405" cy="74016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26971" y="1224740"/>
            <a:ext cx="11572956" cy="1095620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Установите соответствие между </a:t>
            </a:r>
          </a:p>
          <a:p>
            <a:pPr algn="ctr"/>
            <a:r>
              <a:rPr lang="ru-RU" sz="32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формулами соединений и их названиями.</a:t>
            </a:r>
            <a:endParaRPr lang="ru-RU" sz="32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655599" y="2296310"/>
          <a:ext cx="10930014" cy="4539234"/>
        </p:xfrm>
        <a:graphic>
          <a:graphicData uri="http://schemas.openxmlformats.org/drawingml/2006/table">
            <a:tbl>
              <a:tblPr/>
              <a:tblGrid>
                <a:gridCol w="5086244"/>
                <a:gridCol w="5843770"/>
              </a:tblGrid>
              <a:tr h="502428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900" b="1" dirty="0">
                          <a:solidFill>
                            <a:srgbClr val="00009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Формулы</a:t>
                      </a:r>
                    </a:p>
                  </a:txBody>
                  <a:tcPr marL="91273" marR="912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900" b="1" dirty="0">
                          <a:solidFill>
                            <a:srgbClr val="00009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Названия</a:t>
                      </a:r>
                    </a:p>
                  </a:txBody>
                  <a:tcPr marL="91273" marR="912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47651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500" b="1" dirty="0">
                          <a:solidFill>
                            <a:srgbClr val="CC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1.</a:t>
                      </a:r>
                      <a:r>
                        <a:rPr lang="en-US" sz="2500" b="1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en-US" sz="2500" b="1" dirty="0" err="1">
                          <a:solidFill>
                            <a:srgbClr val="0066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HCl</a:t>
                      </a:r>
                      <a:endParaRPr lang="ru-RU" sz="2500" b="1" dirty="0">
                        <a:solidFill>
                          <a:srgbClr val="0066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500" b="1" dirty="0">
                          <a:solidFill>
                            <a:srgbClr val="CC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2. </a:t>
                      </a:r>
                      <a:r>
                        <a:rPr lang="en-US" sz="2500" b="1" dirty="0" err="1">
                          <a:solidFill>
                            <a:srgbClr val="0066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MgO</a:t>
                      </a:r>
                      <a:endParaRPr lang="ru-RU" sz="2500" b="1" dirty="0">
                        <a:solidFill>
                          <a:srgbClr val="0066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500" b="1" dirty="0">
                          <a:solidFill>
                            <a:srgbClr val="CC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3. </a:t>
                      </a:r>
                      <a:r>
                        <a:rPr lang="en-US" sz="2500" b="1" dirty="0">
                          <a:solidFill>
                            <a:srgbClr val="0066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Al(NO</a:t>
                      </a:r>
                      <a:r>
                        <a:rPr lang="en-US" sz="2500" b="1" baseline="-25000" dirty="0">
                          <a:solidFill>
                            <a:srgbClr val="0066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</a:t>
                      </a:r>
                      <a:r>
                        <a:rPr lang="en-US" sz="2500" b="1" dirty="0">
                          <a:solidFill>
                            <a:srgbClr val="0066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)</a:t>
                      </a:r>
                      <a:r>
                        <a:rPr lang="en-US" sz="2500" b="1" baseline="-25000" dirty="0">
                          <a:solidFill>
                            <a:srgbClr val="0066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</a:t>
                      </a:r>
                      <a:endParaRPr lang="ru-RU" sz="2500" b="1" dirty="0">
                        <a:solidFill>
                          <a:srgbClr val="0066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500" b="1" dirty="0">
                          <a:solidFill>
                            <a:srgbClr val="CC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4. </a:t>
                      </a:r>
                      <a:r>
                        <a:rPr lang="en-US" sz="2500" b="1" dirty="0">
                          <a:solidFill>
                            <a:srgbClr val="0066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SO</a:t>
                      </a:r>
                      <a:r>
                        <a:rPr lang="en-US" sz="2500" b="1" baseline="-25000" dirty="0">
                          <a:solidFill>
                            <a:srgbClr val="0066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</a:t>
                      </a:r>
                      <a:endParaRPr lang="ru-RU" sz="2500" b="1" dirty="0">
                        <a:solidFill>
                          <a:srgbClr val="0066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500" b="1" dirty="0">
                          <a:solidFill>
                            <a:srgbClr val="CC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5. </a:t>
                      </a:r>
                      <a:r>
                        <a:rPr lang="en-US" sz="2500" b="1" dirty="0">
                          <a:solidFill>
                            <a:srgbClr val="0066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H</a:t>
                      </a:r>
                      <a:r>
                        <a:rPr lang="en-US" sz="2500" b="1" baseline="-25000" dirty="0">
                          <a:solidFill>
                            <a:srgbClr val="0066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</a:t>
                      </a:r>
                      <a:r>
                        <a:rPr lang="en-US" sz="2500" b="1" dirty="0">
                          <a:solidFill>
                            <a:srgbClr val="0066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SiO</a:t>
                      </a:r>
                      <a:r>
                        <a:rPr lang="en-US" sz="2500" b="1" baseline="-25000" dirty="0">
                          <a:solidFill>
                            <a:srgbClr val="0066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</a:t>
                      </a:r>
                      <a:endParaRPr lang="ru-RU" sz="2500" b="1" dirty="0">
                        <a:solidFill>
                          <a:srgbClr val="0066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500" b="1" dirty="0">
                          <a:solidFill>
                            <a:srgbClr val="CC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6. </a:t>
                      </a:r>
                      <a:r>
                        <a:rPr lang="en-US" sz="2500" b="1" dirty="0">
                          <a:solidFill>
                            <a:srgbClr val="0066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Fe(OH)</a:t>
                      </a:r>
                      <a:r>
                        <a:rPr lang="en-US" sz="2500" b="1" baseline="-25000" dirty="0">
                          <a:solidFill>
                            <a:srgbClr val="0066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</a:t>
                      </a:r>
                      <a:endParaRPr lang="ru-RU" sz="2500" b="1" dirty="0">
                        <a:solidFill>
                          <a:srgbClr val="0066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500" b="1" dirty="0">
                          <a:solidFill>
                            <a:srgbClr val="CC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7. </a:t>
                      </a:r>
                      <a:r>
                        <a:rPr lang="en-US" sz="2500" b="1" dirty="0">
                          <a:solidFill>
                            <a:srgbClr val="0066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Na</a:t>
                      </a:r>
                      <a:r>
                        <a:rPr lang="en-US" sz="2500" b="1" baseline="-25000" dirty="0">
                          <a:solidFill>
                            <a:srgbClr val="0066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</a:t>
                      </a:r>
                      <a:r>
                        <a:rPr lang="en-US" sz="2500" b="1" dirty="0">
                          <a:solidFill>
                            <a:srgbClr val="0066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SO</a:t>
                      </a:r>
                      <a:r>
                        <a:rPr lang="en-US" sz="2500" b="1" baseline="-25000" dirty="0">
                          <a:solidFill>
                            <a:srgbClr val="0066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</a:t>
                      </a:r>
                      <a:endParaRPr lang="ru-RU" sz="2500" b="1" dirty="0">
                        <a:solidFill>
                          <a:srgbClr val="0066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500" b="1" dirty="0">
                          <a:solidFill>
                            <a:srgbClr val="CC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8. </a:t>
                      </a:r>
                      <a:r>
                        <a:rPr lang="ru-RU" sz="2500" b="1" dirty="0" err="1">
                          <a:solidFill>
                            <a:srgbClr val="0066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Ba</a:t>
                      </a:r>
                      <a:r>
                        <a:rPr lang="ru-RU" sz="2500" b="1" dirty="0">
                          <a:solidFill>
                            <a:srgbClr val="0066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(OH)</a:t>
                      </a:r>
                      <a:r>
                        <a:rPr lang="ru-RU" sz="2500" b="1" baseline="-25000" dirty="0">
                          <a:solidFill>
                            <a:srgbClr val="0066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</a:t>
                      </a:r>
                      <a:endParaRPr lang="ru-RU" sz="2500" b="1" dirty="0">
                        <a:solidFill>
                          <a:srgbClr val="0066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91273" marR="912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66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А</a:t>
                      </a:r>
                      <a:r>
                        <a:rPr lang="ru-RU" sz="2300" b="1" dirty="0" smtClean="0">
                          <a:solidFill>
                            <a:srgbClr val="0066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. </a:t>
                      </a:r>
                      <a:r>
                        <a:rPr lang="ru-RU" sz="2300" b="1" kern="1200" dirty="0" smtClean="0">
                          <a:solidFill>
                            <a:srgbClr val="CC009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оксид серы (VI)</a:t>
                      </a:r>
                    </a:p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300" b="1" dirty="0" smtClean="0">
                          <a:solidFill>
                            <a:srgbClr val="0066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Б.  </a:t>
                      </a:r>
                      <a:r>
                        <a:rPr lang="ru-RU" sz="2300" b="1" dirty="0" err="1" smtClean="0">
                          <a:solidFill>
                            <a:srgbClr val="CC009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гидроксид</a:t>
                      </a:r>
                      <a:r>
                        <a:rPr lang="ru-RU" sz="2300" b="1" dirty="0" smtClean="0">
                          <a:solidFill>
                            <a:srgbClr val="CC009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железа (III)</a:t>
                      </a:r>
                    </a:p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300" b="1" dirty="0" smtClean="0">
                          <a:solidFill>
                            <a:srgbClr val="0066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В. </a:t>
                      </a:r>
                      <a:r>
                        <a:rPr lang="ru-RU" sz="2300" b="1" kern="1200" dirty="0" smtClean="0">
                          <a:solidFill>
                            <a:srgbClr val="CC009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кремниевая кислота</a:t>
                      </a:r>
                    </a:p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300" b="1" dirty="0" smtClean="0">
                          <a:solidFill>
                            <a:srgbClr val="0066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Г.  </a:t>
                      </a:r>
                      <a:r>
                        <a:rPr lang="ru-RU" sz="2300" b="1" kern="1200" dirty="0" smtClean="0">
                          <a:solidFill>
                            <a:srgbClr val="CC009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оксид магния</a:t>
                      </a:r>
                    </a:p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300" b="1" dirty="0" smtClean="0">
                          <a:solidFill>
                            <a:srgbClr val="0066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Д. </a:t>
                      </a:r>
                      <a:r>
                        <a:rPr lang="ru-RU" sz="2300" b="1" kern="1200" dirty="0" err="1" smtClean="0">
                          <a:solidFill>
                            <a:srgbClr val="CC009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гидроксид</a:t>
                      </a:r>
                      <a:r>
                        <a:rPr lang="ru-RU" sz="2300" b="1" kern="1200" dirty="0" smtClean="0">
                          <a:solidFill>
                            <a:srgbClr val="CC009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бария</a:t>
                      </a:r>
                    </a:p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300" b="1" dirty="0" smtClean="0">
                          <a:solidFill>
                            <a:srgbClr val="0066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Е. </a:t>
                      </a:r>
                      <a:r>
                        <a:rPr lang="ru-RU" sz="2300" b="1" kern="1200" dirty="0" smtClean="0">
                          <a:solidFill>
                            <a:srgbClr val="CC009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нитрат алюминия</a:t>
                      </a:r>
                    </a:p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300" b="1" dirty="0" smtClean="0">
                          <a:solidFill>
                            <a:srgbClr val="0066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Ж. </a:t>
                      </a:r>
                      <a:r>
                        <a:rPr lang="ru-RU" sz="2300" b="1" kern="1200" dirty="0" err="1" smtClean="0">
                          <a:solidFill>
                            <a:srgbClr val="CC009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гидроксид</a:t>
                      </a:r>
                      <a:r>
                        <a:rPr lang="ru-RU" sz="2300" b="1" kern="1200" dirty="0" smtClean="0">
                          <a:solidFill>
                            <a:srgbClr val="CC009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железа (II)</a:t>
                      </a:r>
                    </a:p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300" b="1" dirty="0" smtClean="0">
                          <a:solidFill>
                            <a:srgbClr val="0066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З. </a:t>
                      </a:r>
                      <a:r>
                        <a:rPr lang="ru-RU" sz="2300" b="1" kern="1200" dirty="0" smtClean="0">
                          <a:solidFill>
                            <a:srgbClr val="CC009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сульфат натрия</a:t>
                      </a:r>
                    </a:p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300" b="1" dirty="0" smtClean="0">
                          <a:solidFill>
                            <a:srgbClr val="0066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И. </a:t>
                      </a:r>
                      <a:r>
                        <a:rPr lang="ru-RU" sz="2300" b="1" kern="1200" dirty="0" smtClean="0">
                          <a:solidFill>
                            <a:srgbClr val="CC009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соляная кислота</a:t>
                      </a:r>
                    </a:p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300" b="1" dirty="0" smtClean="0">
                          <a:solidFill>
                            <a:srgbClr val="0066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К. </a:t>
                      </a:r>
                      <a:r>
                        <a:rPr lang="ru-RU" sz="2300" b="1" kern="1200" dirty="0" smtClean="0">
                          <a:solidFill>
                            <a:srgbClr val="CC009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сульфит натрия</a:t>
                      </a:r>
                    </a:p>
                  </a:txBody>
                  <a:tcPr marL="91273" marR="912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657" y="280515"/>
            <a:ext cx="121697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ru-RU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4" descr="строение атом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26971" y="224608"/>
            <a:ext cx="841405" cy="740166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98409" y="367484"/>
            <a:ext cx="1164439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Домашнее задание 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5533" y="1581930"/>
            <a:ext cx="1201424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075"/>
            <a:r>
              <a:rPr lang="ru-RU" sz="3200" dirty="0" smtClean="0">
                <a:latin typeface="Arial" pitchFamily="34" charset="0"/>
                <a:cs typeface="Arial" pitchFamily="34" charset="0"/>
              </a:rPr>
              <a:t>1. Прочитать § 3 ( стр. 17 – 20).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 2. Письменно ответить на вопросы 1 – 5 (стр. 20).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 3. Написать выводы к лабораторной работе № 1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(стр.200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-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201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). 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  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226971" y="367484"/>
            <a:ext cx="1164439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Повторение пройденной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темы  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4" descr="строение атом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26971" y="224608"/>
            <a:ext cx="841405" cy="740166"/>
          </a:xfrm>
          <a:prstGeom prst="rect">
            <a:avLst/>
          </a:prstGeom>
          <a:noFill/>
        </p:spPr>
      </p:pic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369979" y="1224740"/>
          <a:ext cx="9679400" cy="4696968"/>
        </p:xfrm>
        <a:graphic>
          <a:graphicData uri="http://schemas.openxmlformats.org/drawingml/2006/table">
            <a:tbl>
              <a:tblPr/>
              <a:tblGrid>
                <a:gridCol w="4312604"/>
                <a:gridCol w="5366796"/>
              </a:tblGrid>
              <a:tr h="424283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900" b="1" dirty="0">
                          <a:solidFill>
                            <a:srgbClr val="00009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Формулы</a:t>
                      </a:r>
                    </a:p>
                  </a:txBody>
                  <a:tcPr marL="91273" marR="912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900" b="1" dirty="0">
                          <a:solidFill>
                            <a:srgbClr val="00009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Названия</a:t>
                      </a:r>
                    </a:p>
                  </a:txBody>
                  <a:tcPr marL="91273" marR="912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90559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500" b="1" dirty="0">
                          <a:solidFill>
                            <a:srgbClr val="CC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1.</a:t>
                      </a:r>
                      <a:r>
                        <a:rPr lang="en-US" sz="2500" b="1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en-US" sz="2500" b="1" dirty="0" err="1">
                          <a:solidFill>
                            <a:srgbClr val="0066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HCl</a:t>
                      </a:r>
                      <a:endParaRPr lang="ru-RU" sz="2500" b="1" dirty="0">
                        <a:solidFill>
                          <a:srgbClr val="0066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500" b="1" dirty="0">
                          <a:solidFill>
                            <a:srgbClr val="CC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2. </a:t>
                      </a:r>
                      <a:r>
                        <a:rPr lang="en-US" sz="2500" b="1" dirty="0" err="1">
                          <a:solidFill>
                            <a:srgbClr val="0066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MgO</a:t>
                      </a:r>
                      <a:endParaRPr lang="ru-RU" sz="2500" b="1" dirty="0">
                        <a:solidFill>
                          <a:srgbClr val="0066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500" b="1" dirty="0">
                          <a:solidFill>
                            <a:srgbClr val="CC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3. </a:t>
                      </a:r>
                      <a:r>
                        <a:rPr lang="en-US" sz="2500" b="1" dirty="0">
                          <a:solidFill>
                            <a:srgbClr val="0066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Al(NO</a:t>
                      </a:r>
                      <a:r>
                        <a:rPr lang="en-US" sz="2500" b="1" baseline="-25000" dirty="0">
                          <a:solidFill>
                            <a:srgbClr val="0066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</a:t>
                      </a:r>
                      <a:r>
                        <a:rPr lang="en-US" sz="2500" b="1" dirty="0">
                          <a:solidFill>
                            <a:srgbClr val="0066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)</a:t>
                      </a:r>
                      <a:r>
                        <a:rPr lang="en-US" sz="2500" b="1" baseline="-25000" dirty="0">
                          <a:solidFill>
                            <a:srgbClr val="0066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</a:t>
                      </a:r>
                      <a:endParaRPr lang="ru-RU" sz="2500" b="1" dirty="0">
                        <a:solidFill>
                          <a:srgbClr val="0066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500" b="1" dirty="0">
                          <a:solidFill>
                            <a:srgbClr val="CC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4. </a:t>
                      </a:r>
                      <a:r>
                        <a:rPr lang="en-US" sz="2500" b="1" dirty="0">
                          <a:solidFill>
                            <a:srgbClr val="0066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SO</a:t>
                      </a:r>
                      <a:r>
                        <a:rPr lang="en-US" sz="2500" b="1" baseline="-25000" dirty="0">
                          <a:solidFill>
                            <a:srgbClr val="0066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</a:t>
                      </a:r>
                      <a:endParaRPr lang="ru-RU" sz="2500" b="1" dirty="0">
                        <a:solidFill>
                          <a:srgbClr val="0066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500" b="1" dirty="0">
                          <a:solidFill>
                            <a:srgbClr val="CC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5. </a:t>
                      </a:r>
                      <a:r>
                        <a:rPr lang="en-US" sz="2500" b="1" dirty="0">
                          <a:solidFill>
                            <a:srgbClr val="0066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H</a:t>
                      </a:r>
                      <a:r>
                        <a:rPr lang="en-US" sz="2500" b="1" baseline="-25000" dirty="0">
                          <a:solidFill>
                            <a:srgbClr val="0066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</a:t>
                      </a:r>
                      <a:r>
                        <a:rPr lang="en-US" sz="2500" b="1" dirty="0">
                          <a:solidFill>
                            <a:srgbClr val="0066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SiO</a:t>
                      </a:r>
                      <a:r>
                        <a:rPr lang="en-US" sz="2500" b="1" baseline="-25000" dirty="0">
                          <a:solidFill>
                            <a:srgbClr val="0066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</a:t>
                      </a:r>
                      <a:endParaRPr lang="ru-RU" sz="2500" b="1" dirty="0">
                        <a:solidFill>
                          <a:srgbClr val="0066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500" b="1" dirty="0">
                          <a:solidFill>
                            <a:srgbClr val="CC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6. </a:t>
                      </a:r>
                      <a:r>
                        <a:rPr lang="en-US" sz="2500" b="1" dirty="0">
                          <a:solidFill>
                            <a:srgbClr val="0066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Fe(OH)</a:t>
                      </a:r>
                      <a:r>
                        <a:rPr lang="en-US" sz="2500" b="1" baseline="-25000" dirty="0">
                          <a:solidFill>
                            <a:srgbClr val="0066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</a:t>
                      </a:r>
                      <a:endParaRPr lang="ru-RU" sz="2500" b="1" dirty="0">
                        <a:solidFill>
                          <a:srgbClr val="0066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500" b="1" dirty="0">
                          <a:solidFill>
                            <a:srgbClr val="CC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7. </a:t>
                      </a:r>
                      <a:r>
                        <a:rPr lang="en-US" sz="2500" b="1" dirty="0">
                          <a:solidFill>
                            <a:srgbClr val="0066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Na</a:t>
                      </a:r>
                      <a:r>
                        <a:rPr lang="en-US" sz="2500" b="1" baseline="-25000" dirty="0">
                          <a:solidFill>
                            <a:srgbClr val="0066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</a:t>
                      </a:r>
                      <a:r>
                        <a:rPr lang="en-US" sz="2500" b="1" dirty="0">
                          <a:solidFill>
                            <a:srgbClr val="0066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SO</a:t>
                      </a:r>
                      <a:r>
                        <a:rPr lang="en-US" sz="2500" b="1" baseline="-25000" dirty="0">
                          <a:solidFill>
                            <a:srgbClr val="0066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</a:t>
                      </a:r>
                      <a:endParaRPr lang="ru-RU" sz="2500" b="1" dirty="0">
                        <a:solidFill>
                          <a:srgbClr val="0066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500" b="1" dirty="0">
                          <a:solidFill>
                            <a:srgbClr val="CC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8. </a:t>
                      </a:r>
                      <a:r>
                        <a:rPr lang="ru-RU" sz="2500" b="1" dirty="0" err="1">
                          <a:solidFill>
                            <a:srgbClr val="0066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Ba</a:t>
                      </a:r>
                      <a:r>
                        <a:rPr lang="ru-RU" sz="2500" b="1" dirty="0">
                          <a:solidFill>
                            <a:srgbClr val="0066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(OH)</a:t>
                      </a:r>
                      <a:r>
                        <a:rPr lang="ru-RU" sz="2500" b="1" baseline="-25000" dirty="0">
                          <a:solidFill>
                            <a:srgbClr val="0066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</a:t>
                      </a:r>
                      <a:endParaRPr lang="ru-RU" sz="2500" b="1" dirty="0">
                        <a:solidFill>
                          <a:srgbClr val="0066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91273" marR="912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450215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dirty="0" smtClean="0">
                        <a:solidFill>
                          <a:srgbClr val="0066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marL="0" marR="0" indent="450215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500" b="1" dirty="0" smtClean="0">
                          <a:solidFill>
                            <a:srgbClr val="0066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И. </a:t>
                      </a:r>
                      <a:r>
                        <a:rPr lang="ru-RU" sz="2500" b="1" kern="1200" dirty="0" smtClean="0">
                          <a:solidFill>
                            <a:srgbClr val="CC009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соляная кислота</a:t>
                      </a:r>
                    </a:p>
                    <a:p>
                      <a:pPr marL="0" marR="0" indent="450215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500" b="1" dirty="0" smtClean="0">
                          <a:solidFill>
                            <a:srgbClr val="0066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Г.  </a:t>
                      </a:r>
                      <a:r>
                        <a:rPr lang="ru-RU" sz="2500" b="1" kern="1200" dirty="0" smtClean="0">
                          <a:solidFill>
                            <a:srgbClr val="CC009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оксид магния</a:t>
                      </a:r>
                    </a:p>
                    <a:p>
                      <a:pPr marL="0" marR="0" indent="450215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500" b="1" dirty="0" smtClean="0">
                          <a:solidFill>
                            <a:srgbClr val="0066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Е. </a:t>
                      </a:r>
                      <a:r>
                        <a:rPr lang="ru-RU" sz="2500" b="1" kern="1200" dirty="0" smtClean="0">
                          <a:solidFill>
                            <a:srgbClr val="CC009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нитрат алюминия</a:t>
                      </a:r>
                    </a:p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500" b="1" dirty="0" smtClean="0">
                          <a:solidFill>
                            <a:srgbClr val="0066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А. </a:t>
                      </a:r>
                      <a:r>
                        <a:rPr lang="ru-RU" sz="2500" b="1" kern="1200" dirty="0" smtClean="0">
                          <a:solidFill>
                            <a:srgbClr val="CC009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оксид серы (VI)</a:t>
                      </a:r>
                    </a:p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500" b="1" dirty="0" smtClean="0">
                          <a:solidFill>
                            <a:srgbClr val="0066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В. </a:t>
                      </a:r>
                      <a:r>
                        <a:rPr lang="ru-RU" sz="2500" b="1" kern="1200" dirty="0" smtClean="0">
                          <a:solidFill>
                            <a:srgbClr val="CC009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кремниевая кислота</a:t>
                      </a:r>
                    </a:p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500" b="1" dirty="0" smtClean="0">
                          <a:solidFill>
                            <a:srgbClr val="0066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Ж. </a:t>
                      </a:r>
                      <a:r>
                        <a:rPr lang="ru-RU" sz="2500" b="1" kern="1200" dirty="0" err="1" smtClean="0">
                          <a:solidFill>
                            <a:srgbClr val="CC009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гидроксид</a:t>
                      </a:r>
                      <a:r>
                        <a:rPr lang="ru-RU" sz="2500" b="1" kern="1200" dirty="0" smtClean="0">
                          <a:solidFill>
                            <a:srgbClr val="CC009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железа (II)</a:t>
                      </a:r>
                    </a:p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500" b="1" dirty="0" smtClean="0">
                          <a:solidFill>
                            <a:srgbClr val="0066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К. </a:t>
                      </a:r>
                      <a:r>
                        <a:rPr lang="ru-RU" sz="2500" b="1" kern="1200" dirty="0" smtClean="0">
                          <a:solidFill>
                            <a:srgbClr val="CC009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сульфит натрия</a:t>
                      </a:r>
                    </a:p>
                    <a:p>
                      <a:pPr marL="0" marR="0" indent="450215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500" b="1" dirty="0" smtClean="0">
                          <a:solidFill>
                            <a:srgbClr val="0066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Д. </a:t>
                      </a:r>
                      <a:r>
                        <a:rPr lang="ru-RU" sz="2500" b="1" kern="1200" dirty="0" err="1" smtClean="0">
                          <a:solidFill>
                            <a:srgbClr val="CC009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гидроксид</a:t>
                      </a:r>
                      <a:r>
                        <a:rPr lang="ru-RU" sz="2500" b="1" kern="1200" dirty="0" smtClean="0">
                          <a:solidFill>
                            <a:srgbClr val="CC009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бария</a:t>
                      </a:r>
                    </a:p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300" b="1" kern="1200" dirty="0" smtClean="0">
                        <a:solidFill>
                          <a:srgbClr val="CC0099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91273" marR="912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2084359" y="5868210"/>
          <a:ext cx="8113183" cy="876300"/>
        </p:xfrm>
        <a:graphic>
          <a:graphicData uri="http://schemas.openxmlformats.org/drawingml/2006/table">
            <a:tbl>
              <a:tblPr/>
              <a:tblGrid>
                <a:gridCol w="1013686"/>
                <a:gridCol w="1013686"/>
                <a:gridCol w="1013686"/>
                <a:gridCol w="1014425"/>
                <a:gridCol w="1014425"/>
                <a:gridCol w="1014425"/>
                <a:gridCol w="1014425"/>
                <a:gridCol w="1014425"/>
              </a:tblGrid>
              <a:tr h="4306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500" b="1" dirty="0">
                          <a:solidFill>
                            <a:srgbClr val="CC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500" dirty="0">
                        <a:solidFill>
                          <a:srgbClr val="CC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9737" marR="797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500" b="1" dirty="0">
                          <a:solidFill>
                            <a:srgbClr val="CC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2500" dirty="0">
                        <a:solidFill>
                          <a:srgbClr val="CC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9737" marR="797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500" b="1" dirty="0">
                          <a:solidFill>
                            <a:srgbClr val="CC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2500" dirty="0">
                        <a:solidFill>
                          <a:srgbClr val="CC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9737" marR="797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500" b="1" dirty="0">
                          <a:solidFill>
                            <a:srgbClr val="CC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2500" dirty="0">
                        <a:solidFill>
                          <a:srgbClr val="CC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9737" marR="797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500" b="1" dirty="0">
                          <a:solidFill>
                            <a:srgbClr val="CC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2500" dirty="0">
                        <a:solidFill>
                          <a:srgbClr val="CC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9737" marR="797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500" b="1" dirty="0">
                          <a:solidFill>
                            <a:srgbClr val="CC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2500" dirty="0">
                        <a:solidFill>
                          <a:srgbClr val="CC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9737" marR="797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500" b="1" dirty="0">
                          <a:solidFill>
                            <a:srgbClr val="CC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2500" dirty="0">
                        <a:solidFill>
                          <a:srgbClr val="CC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9737" marR="797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500" b="1" dirty="0">
                          <a:solidFill>
                            <a:srgbClr val="CC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2500" dirty="0">
                        <a:solidFill>
                          <a:srgbClr val="CC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9737" marR="797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06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500" b="1" dirty="0" smtClean="0">
                          <a:solidFill>
                            <a:srgbClr val="0066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И</a:t>
                      </a:r>
                      <a:endParaRPr lang="ru-RU" sz="2500" b="1" dirty="0">
                        <a:solidFill>
                          <a:srgbClr val="0066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79737" marR="797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500" b="1" dirty="0" smtClean="0">
                          <a:solidFill>
                            <a:srgbClr val="0066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Г</a:t>
                      </a:r>
                      <a:endParaRPr lang="ru-RU" sz="2500" b="1" dirty="0">
                        <a:solidFill>
                          <a:srgbClr val="0066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79737" marR="797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500" b="1" dirty="0" smtClean="0">
                          <a:solidFill>
                            <a:srgbClr val="0066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Е</a:t>
                      </a:r>
                      <a:endParaRPr lang="ru-RU" sz="2500" b="1" dirty="0">
                        <a:solidFill>
                          <a:srgbClr val="0066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79737" marR="797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500" b="1" dirty="0" smtClean="0">
                          <a:solidFill>
                            <a:srgbClr val="0066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А</a:t>
                      </a:r>
                      <a:endParaRPr lang="ru-RU" sz="2500" b="1" dirty="0">
                        <a:solidFill>
                          <a:srgbClr val="0066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79737" marR="797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500" b="1" dirty="0" smtClean="0">
                          <a:solidFill>
                            <a:srgbClr val="0066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</a:t>
                      </a:r>
                      <a:endParaRPr lang="ru-RU" sz="2500" b="1" dirty="0">
                        <a:solidFill>
                          <a:srgbClr val="0066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79737" marR="797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500" b="1" dirty="0" smtClean="0">
                          <a:solidFill>
                            <a:srgbClr val="0066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Ж</a:t>
                      </a:r>
                      <a:endParaRPr lang="ru-RU" sz="2500" b="1" dirty="0">
                        <a:solidFill>
                          <a:srgbClr val="0066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79737" marR="797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500" b="1" dirty="0" smtClean="0">
                          <a:solidFill>
                            <a:srgbClr val="0066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</a:t>
                      </a:r>
                      <a:endParaRPr lang="ru-RU" sz="2500" b="1" dirty="0">
                        <a:solidFill>
                          <a:srgbClr val="0066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79737" marR="797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500" b="1" dirty="0" smtClean="0">
                          <a:solidFill>
                            <a:srgbClr val="0066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Д</a:t>
                      </a:r>
                      <a:endParaRPr lang="ru-RU" sz="2500" b="1" dirty="0">
                        <a:solidFill>
                          <a:srgbClr val="0066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79737" marR="797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657" y="280515"/>
            <a:ext cx="121697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ru-RU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4" descr="строение атом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26971" y="224608"/>
            <a:ext cx="841405" cy="740166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98409" y="367484"/>
            <a:ext cx="1164439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Первоначальная классификация  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226971" y="1296178"/>
            <a:ext cx="71438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Абу 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Бакр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Мухаммад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ар-Рази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42209" y="1224740"/>
            <a:ext cx="4357718" cy="4034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Прямоугольник 9"/>
          <p:cNvSpPr/>
          <p:nvPr/>
        </p:nvSpPr>
        <p:spPr>
          <a:xfrm>
            <a:off x="369847" y="2153434"/>
            <a:ext cx="685804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Ар-Рази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была высказана мысль о существовании атома — самой маленькой единицы материальных элементов, которая в свою очередь делится на еще более мелкие частицы.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657" y="280515"/>
            <a:ext cx="121697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ru-RU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4" descr="строение атом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26971" y="224608"/>
            <a:ext cx="841405" cy="740166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98409" y="367484"/>
            <a:ext cx="1164439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Первоначальная классификация  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9913" y="1296178"/>
            <a:ext cx="3143272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69913" y="3867946"/>
            <a:ext cx="3071835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Прямоугольник 10"/>
          <p:cNvSpPr/>
          <p:nvPr/>
        </p:nvSpPr>
        <p:spPr>
          <a:xfrm>
            <a:off x="4370375" y="1581930"/>
            <a:ext cx="757242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000" dirty="0" smtClean="0">
                <a:latin typeface="Arial" pitchFamily="34" charset="0"/>
                <a:cs typeface="Arial" pitchFamily="34" charset="0"/>
              </a:rPr>
              <a:t>   В трудах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Фараби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и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Беруни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приводятся сведения о составных компонентах материального мира, о классификации минералов и драгоценных камней.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657" y="280515"/>
            <a:ext cx="121697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ru-RU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4" descr="строение атом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26971" y="224608"/>
            <a:ext cx="841405" cy="740166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98409" y="367484"/>
            <a:ext cx="1164439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Первоначальная классификация  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6971" y="1510492"/>
            <a:ext cx="4418026" cy="4418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Прямоугольник 9"/>
          <p:cNvSpPr/>
          <p:nvPr/>
        </p:nvSpPr>
        <p:spPr>
          <a:xfrm>
            <a:off x="4870441" y="1367616"/>
            <a:ext cx="6726242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   Великий целитель Востока Абу Али ибн Сина разработал классификацию всех известных в тот период лекарственных веществ по их составу и свойствам. Эти первоначальные научные знания, без сомнения, послужили основой для последующих попыток классифицировать химические элементы.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369847" y="1439054"/>
            <a:ext cx="1150151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indent="457200">
              <a:buNone/>
              <a:defRPr/>
            </a:pPr>
            <a:endParaRPr lang="ru-RU" sz="4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" y="153170"/>
            <a:ext cx="12169774" cy="960438"/>
          </a:xfrm>
        </p:spPr>
        <p:txBody>
          <a:bodyPr>
            <a:normAutofit/>
          </a:bodyPr>
          <a:lstStyle/>
          <a:p>
            <a:pPr eaLnBrk="1" hangingPunct="1"/>
            <a:r>
              <a:rPr lang="ru-RU" alt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БЕРЦЕЛИУС </a:t>
            </a:r>
            <a:r>
              <a:rPr lang="ru-RU" altLang="ru-RU" sz="3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Йёнс</a:t>
            </a:r>
            <a:r>
              <a:rPr lang="ru-RU" alt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3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Якоб</a:t>
            </a:r>
            <a:r>
              <a:rPr lang="ru-RU" alt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altLang="ru-RU" sz="36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C:\Users\user\Desktop\p_1.ep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847" y="1556792"/>
            <a:ext cx="3816424" cy="478001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одержимое 4"/>
          <p:cNvSpPr>
            <a:spLocks noGrp="1"/>
          </p:cNvSpPr>
          <p:nvPr>
            <p:ph sz="half" idx="2"/>
          </p:nvPr>
        </p:nvSpPr>
        <p:spPr>
          <a:xfrm>
            <a:off x="4013185" y="1367616"/>
            <a:ext cx="7786741" cy="5357850"/>
          </a:xfrm>
        </p:spPr>
        <p:txBody>
          <a:bodyPr>
            <a:noAutofit/>
          </a:bodyPr>
          <a:lstStyle/>
          <a:p>
            <a:pPr algn="just" eaLnBrk="1" hangingPunct="1">
              <a:buNone/>
            </a:pPr>
            <a:r>
              <a:rPr lang="ru-RU" altLang="ru-RU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Ввёл современные обозначения химических элементов и </a:t>
            </a:r>
            <a:r>
              <a:rPr lang="ru-RU" altLang="ru-RU" sz="3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формулы химических </a:t>
            </a:r>
            <a:r>
              <a:rPr lang="ru-RU" altLang="ru-RU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соединений</a:t>
            </a:r>
          </a:p>
          <a:p>
            <a:pPr algn="just" eaLnBrk="1" hangingPunct="1"/>
            <a:endParaRPr lang="ru-RU" altLang="ru-RU" sz="3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buNone/>
            </a:pPr>
            <a:r>
              <a:rPr lang="ru-RU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Разделил </a:t>
            </a:r>
            <a:r>
              <a:rPr lang="ru-RU" sz="3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все элементы на металлы и неметаллы на основе различий в свойствах образованных ими простых веществ и </a:t>
            </a:r>
            <a:r>
              <a:rPr lang="ru-RU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соединений</a:t>
            </a:r>
            <a:endParaRPr lang="ru-RU" altLang="ru-RU" sz="3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4" descr="строение атом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26971" y="224608"/>
            <a:ext cx="841405" cy="7401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98409" y="4153698"/>
            <a:ext cx="1143008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5963" algn="just">
              <a:tabLst>
                <a:tab pos="9418638" algn="l"/>
              </a:tabLst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Немецкий химик 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И.В.Дёберейнер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разделил элементы по три на основе сходства в свойствах образуемых веществ и так, чтобы величина, которую  мы сейчас понимаем как относительную атомную массу, среднего элемента была равна среднему арифметическому двух крайних.         </a:t>
            </a:r>
          </a:p>
          <a:p>
            <a:pPr indent="715963" algn="just">
              <a:tabLst>
                <a:tab pos="9418638" algn="l"/>
              </a:tabLst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		1816 г.</a:t>
            </a:r>
          </a:p>
        </p:txBody>
      </p:sp>
      <p:pic>
        <p:nvPicPr>
          <p:cNvPr id="10" name="Picture 2" descr="Дёберейнер, Иоганн Вольфганг — Википеди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5673" y="1296179"/>
            <a:ext cx="2553132" cy="2786082"/>
          </a:xfrm>
          <a:prstGeom prst="rect">
            <a:avLst/>
          </a:prstGeom>
          <a:noFill/>
        </p:spPr>
      </p:pic>
      <p:pic>
        <p:nvPicPr>
          <p:cNvPr id="11" name="Picture 2" descr="C:\Users\Люба\Desktop\роро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4063" r="14843" b="58084"/>
          <a:stretch>
            <a:fillRect/>
          </a:stretch>
        </p:blipFill>
        <p:spPr bwMode="auto">
          <a:xfrm>
            <a:off x="3798871" y="1224740"/>
            <a:ext cx="7958763" cy="278608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0" y="296046"/>
            <a:ext cx="121697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5963"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Иоганн-Вольфганг </a:t>
            </a:r>
            <a:r>
              <a:rPr lang="ru-RU" sz="3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Дёберейнер</a:t>
            </a: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7" name="Picture 4" descr="строение атома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226971" y="224608"/>
            <a:ext cx="841405" cy="7401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657" y="280515"/>
            <a:ext cx="121697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ru-RU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4" descr="строение атом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26971" y="224608"/>
            <a:ext cx="841405" cy="740166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98409" y="367484"/>
            <a:ext cx="1164439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Первоначальная классификация  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608489" y="1296178"/>
            <a:ext cx="10952798" cy="5458778"/>
          </a:xfrm>
          <a:prstGeom prst="rect">
            <a:avLst/>
          </a:prstGeom>
        </p:spPr>
        <p:txBody>
          <a:bodyPr/>
          <a:lstStyle/>
          <a:p>
            <a:pPr marL="411240" marR="0" lvl="0" indent="-411240" algn="ctr" defTabSz="10966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80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На основании характерных свойств элементы можно разделить на группы</a:t>
            </a:r>
          </a:p>
          <a:p>
            <a:pPr marL="411240" marR="0" lvl="0" indent="-411240" algn="ctr" defTabSz="10966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3800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411240" marR="0" lvl="0" indent="-411240" algn="ctr" defTabSz="10966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3800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411240" marR="0" lvl="0" indent="-411240" algn="ctr" defTabSz="10966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3800" i="0" u="none" strike="noStrike" kern="1200" cap="none" spc="0" normalizeH="0" baseline="0" noProof="0" dirty="0" smtClean="0">
              <a:ln>
                <a:noFill/>
              </a:ln>
              <a:solidFill>
                <a:srgbClr val="CC33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411240" marR="0" lvl="0" indent="-411240" algn="ctr" defTabSz="10966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3800" i="0" u="none" strike="noStrike" kern="1200" cap="none" spc="0" normalizeH="0" baseline="0" noProof="0" dirty="0" smtClean="0">
              <a:ln>
                <a:noFill/>
              </a:ln>
              <a:solidFill>
                <a:srgbClr val="CC33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411240" marR="0" lvl="0" indent="-411240" algn="ctr" defTabSz="10966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3800" i="0" u="none" strike="noStrike" kern="1200" cap="none" spc="0" normalizeH="0" baseline="0" noProof="0" dirty="0" smtClean="0">
              <a:ln>
                <a:noFill/>
              </a:ln>
              <a:solidFill>
                <a:srgbClr val="CC33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411240" marR="0" lvl="0" indent="-411240" algn="ctr" defTabSz="10966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3800" i="0" u="none" strike="noStrike" kern="1200" cap="none" spc="0" normalizeH="0" baseline="0" noProof="0" dirty="0" smtClean="0">
              <a:ln>
                <a:noFill/>
              </a:ln>
              <a:solidFill>
                <a:srgbClr val="CC33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411240" marR="0" lvl="0" indent="-411240" algn="ctr" defTabSz="10966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3800" i="0" u="none" strike="noStrike" kern="1200" cap="none" spc="0" normalizeH="0" baseline="0" noProof="0" dirty="0" smtClean="0">
              <a:ln>
                <a:noFill/>
              </a:ln>
              <a:solidFill>
                <a:srgbClr val="CC33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411240" marR="0" lvl="0" indent="-411240" algn="ctr" defTabSz="10966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3800" i="0" u="none" strike="noStrike" kern="1200" cap="none" spc="0" normalizeH="0" baseline="0" noProof="0" dirty="0" smtClean="0">
              <a:ln>
                <a:noFill/>
              </a:ln>
              <a:solidFill>
                <a:srgbClr val="CC33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411240" marR="0" lvl="0" indent="-411240" algn="ctr" defTabSz="10966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3800" i="0" u="none" strike="noStrike" kern="1200" cap="none" spc="0" normalizeH="0" baseline="0" noProof="0" dirty="0" smtClean="0">
              <a:ln>
                <a:noFill/>
              </a:ln>
              <a:solidFill>
                <a:srgbClr val="CC33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2" name="Group 21"/>
          <p:cNvGrpSpPr>
            <a:grpSpLocks/>
          </p:cNvGrpSpPr>
          <p:nvPr/>
        </p:nvGrpSpPr>
        <p:grpSpPr bwMode="auto">
          <a:xfrm>
            <a:off x="1012789" y="2724938"/>
            <a:ext cx="10160495" cy="3096292"/>
            <a:chOff x="476" y="1389"/>
            <a:chExt cx="4809" cy="1905"/>
          </a:xfrm>
        </p:grpSpPr>
        <p:sp>
          <p:nvSpPr>
            <p:cNvPr id="13" name="AutoShape 7"/>
            <p:cNvSpPr>
              <a:spLocks noChangeArrowheads="1"/>
            </p:cNvSpPr>
            <p:nvPr/>
          </p:nvSpPr>
          <p:spPr bwMode="auto">
            <a:xfrm>
              <a:off x="1287" y="1389"/>
              <a:ext cx="3047" cy="741"/>
            </a:xfrm>
            <a:prstGeom prst="roundRect">
              <a:avLst>
                <a:gd name="adj" fmla="val 16667"/>
              </a:avLst>
            </a:prstGeom>
            <a:solidFill>
              <a:srgbClr val="CCFFCC"/>
            </a:solidFill>
            <a:ln w="22225">
              <a:solidFill>
                <a:srgbClr val="003300"/>
              </a:solidFill>
              <a:round/>
              <a:headEnd/>
              <a:tailEnd/>
            </a:ln>
          </p:spPr>
          <p:txBody>
            <a:bodyPr/>
            <a:lstStyle/>
            <a:p>
              <a:pPr algn="ctr" eaLnBrk="1" hangingPunct="1"/>
              <a:endParaRPr lang="ru-RU" altLang="ru-RU" sz="1700" b="1" dirty="0">
                <a:latin typeface="Arial" pitchFamily="34" charset="0"/>
                <a:cs typeface="Arial" pitchFamily="34" charset="0"/>
              </a:endParaRPr>
            </a:p>
            <a:p>
              <a:pPr algn="ctr" eaLnBrk="1" hangingPunct="1"/>
              <a:r>
                <a:rPr lang="ru-RU" altLang="ru-RU" sz="2900" b="1" dirty="0">
                  <a:latin typeface="Arial" pitchFamily="34" charset="0"/>
                  <a:cs typeface="Arial" pitchFamily="34" charset="0"/>
                </a:rPr>
                <a:t>ХИМИЧЕСКИЕ ЭЛЕМЕНТЫ</a:t>
              </a:r>
              <a:endParaRPr lang="ru-RU" altLang="ru-RU" sz="2900" dirty="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14" name="Group 19"/>
            <p:cNvGrpSpPr>
              <a:grpSpLocks/>
            </p:cNvGrpSpPr>
            <p:nvPr/>
          </p:nvGrpSpPr>
          <p:grpSpPr bwMode="auto">
            <a:xfrm>
              <a:off x="1289" y="2130"/>
              <a:ext cx="3047" cy="529"/>
              <a:chOff x="1289" y="2175"/>
              <a:chExt cx="3047" cy="529"/>
            </a:xfrm>
          </p:grpSpPr>
          <p:sp>
            <p:nvSpPr>
              <p:cNvPr id="17" name="Line 9"/>
              <p:cNvSpPr>
                <a:spLocks noChangeShapeType="1"/>
              </p:cNvSpPr>
              <p:nvPr/>
            </p:nvSpPr>
            <p:spPr bwMode="auto">
              <a:xfrm flipH="1">
                <a:off x="2744" y="2175"/>
                <a:ext cx="12" cy="303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18" name="Group 18"/>
              <p:cNvGrpSpPr>
                <a:grpSpLocks/>
              </p:cNvGrpSpPr>
              <p:nvPr/>
            </p:nvGrpSpPr>
            <p:grpSpPr bwMode="auto">
              <a:xfrm>
                <a:off x="1289" y="2492"/>
                <a:ext cx="3047" cy="212"/>
                <a:chOff x="1289" y="2492"/>
                <a:chExt cx="3047" cy="212"/>
              </a:xfrm>
            </p:grpSpPr>
            <p:sp>
              <p:nvSpPr>
                <p:cNvPr id="19" name="Line 10"/>
                <p:cNvSpPr>
                  <a:spLocks noChangeShapeType="1"/>
                </p:cNvSpPr>
                <p:nvPr/>
              </p:nvSpPr>
              <p:spPr bwMode="auto">
                <a:xfrm>
                  <a:off x="1289" y="2492"/>
                  <a:ext cx="3047" cy="0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0" name="Line 11"/>
                <p:cNvSpPr>
                  <a:spLocks noChangeShapeType="1"/>
                </p:cNvSpPr>
                <p:nvPr/>
              </p:nvSpPr>
              <p:spPr bwMode="auto">
                <a:xfrm>
                  <a:off x="1289" y="2492"/>
                  <a:ext cx="0" cy="212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1" name="Line 12"/>
                <p:cNvSpPr>
                  <a:spLocks noChangeShapeType="1"/>
                </p:cNvSpPr>
                <p:nvPr/>
              </p:nvSpPr>
              <p:spPr bwMode="auto">
                <a:xfrm>
                  <a:off x="4336" y="2492"/>
                  <a:ext cx="0" cy="212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  <a:round/>
                  <a:headEnd/>
                  <a:tailEnd type="triangle" w="sm" len="lg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15" name="AutoShape 13"/>
            <p:cNvSpPr>
              <a:spLocks noChangeArrowheads="1"/>
            </p:cNvSpPr>
            <p:nvPr/>
          </p:nvSpPr>
          <p:spPr bwMode="auto">
            <a:xfrm>
              <a:off x="476" y="2659"/>
              <a:ext cx="1740" cy="635"/>
            </a:xfrm>
            <a:prstGeom prst="flowChartAlternateProcess">
              <a:avLst/>
            </a:prstGeom>
            <a:solidFill>
              <a:srgbClr val="FFFF99"/>
            </a:solidFill>
            <a:ln w="22225">
              <a:solidFill>
                <a:srgbClr val="0033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1" hangingPunct="1"/>
              <a:endParaRPr lang="ru-RU" altLang="ru-RU" sz="1400" dirty="0"/>
            </a:p>
            <a:p>
              <a:pPr algn="ctr" eaLnBrk="1" hangingPunct="1"/>
              <a:r>
                <a:rPr lang="ru-RU" altLang="ru-RU" sz="2400" b="1" dirty="0" smtClean="0">
                  <a:latin typeface="Arial" pitchFamily="34" charset="0"/>
                  <a:cs typeface="Arial" pitchFamily="34" charset="0"/>
                </a:rPr>
                <a:t>МЕТАЛЛЫ</a:t>
              </a:r>
              <a:endParaRPr lang="ru-RU" altLang="ru-RU" sz="24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AutoShape 15"/>
            <p:cNvSpPr>
              <a:spLocks noChangeArrowheads="1"/>
            </p:cNvSpPr>
            <p:nvPr/>
          </p:nvSpPr>
          <p:spPr bwMode="auto">
            <a:xfrm>
              <a:off x="3334" y="2659"/>
              <a:ext cx="1951" cy="635"/>
            </a:xfrm>
            <a:prstGeom prst="flowChartAlternateProcess">
              <a:avLst/>
            </a:prstGeom>
            <a:solidFill>
              <a:srgbClr val="FFFF99"/>
            </a:solidFill>
            <a:ln w="22225">
              <a:solidFill>
                <a:srgbClr val="0033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ru-RU" altLang="ru-RU" sz="1400" dirty="0">
                <a:latin typeface="Arial" pitchFamily="34" charset="0"/>
                <a:cs typeface="Arial" pitchFamily="34" charset="0"/>
              </a:endParaRPr>
            </a:p>
            <a:p>
              <a:pPr algn="ctr" eaLnBrk="1" hangingPunct="1"/>
              <a:r>
                <a:rPr lang="ru-RU" altLang="ru-RU" sz="2400" b="1" dirty="0" smtClean="0">
                  <a:latin typeface="Arial" pitchFamily="34" charset="0"/>
                  <a:cs typeface="Arial" pitchFamily="34" charset="0"/>
                </a:rPr>
                <a:t>НЕМЕТАЛЛЫ</a:t>
              </a:r>
              <a:endParaRPr lang="ru-RU" altLang="ru-RU" sz="2400" dirty="0"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2046</TotalTime>
  <Words>832</Words>
  <PresentationFormat>Произвольный</PresentationFormat>
  <Paragraphs>218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        БЕРЦЕЛИУС Йёнс Якоб 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Windows 7</cp:lastModifiedBy>
  <cp:revision>105</cp:revision>
  <dcterms:created xsi:type="dcterms:W3CDTF">2020-05-06T17:43:33Z</dcterms:created>
  <dcterms:modified xsi:type="dcterms:W3CDTF">2020-09-07T07:01:29Z</dcterms:modified>
</cp:coreProperties>
</file>