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20"/>
  </p:notesMasterIdLst>
  <p:sldIdLst>
    <p:sldId id="257" r:id="rId2"/>
    <p:sldId id="312" r:id="rId3"/>
    <p:sldId id="349" r:id="rId4"/>
    <p:sldId id="350" r:id="rId5"/>
    <p:sldId id="313" r:id="rId6"/>
    <p:sldId id="351" r:id="rId7"/>
    <p:sldId id="352" r:id="rId8"/>
    <p:sldId id="357" r:id="rId9"/>
    <p:sldId id="358" r:id="rId10"/>
    <p:sldId id="359" r:id="rId11"/>
    <p:sldId id="360" r:id="rId12"/>
    <p:sldId id="363" r:id="rId13"/>
    <p:sldId id="364" r:id="rId14"/>
    <p:sldId id="365" r:id="rId15"/>
    <p:sldId id="366" r:id="rId16"/>
    <p:sldId id="367" r:id="rId17"/>
    <p:sldId id="369" r:id="rId18"/>
    <p:sldId id="368" r:id="rId19"/>
  </p:sldIdLst>
  <p:sldSz cx="12169775" cy="7021513"/>
  <p:notesSz cx="6858000" cy="9144000"/>
  <p:defaultTextStyle>
    <a:defPPr>
      <a:defRPr lang="ru-RU"/>
    </a:defPPr>
    <a:lvl1pPr marL="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32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64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96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328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160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992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824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6560" algn="l" defTabSz="1096640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918" y="-96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8788" y="685800"/>
            <a:ext cx="59404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1"/>
            <a:ext cx="10344309" cy="150507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32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99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6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7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89" y="281187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8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6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5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5" y="1430311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6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5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5" y="5099320"/>
            <a:ext cx="3322349" cy="981713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3513" indent="-153513">
              <a:buFont typeface="Arial" panose="020B0604020202020204" pitchFamily="34" charset="0"/>
              <a:buChar char="•"/>
              <a:defRPr sz="1400"/>
            </a:lvl2pPr>
            <a:lvl3pPr marL="307023" indent="-153513">
              <a:defRPr sz="1400"/>
            </a:lvl3pPr>
            <a:lvl4pPr marL="537292" indent="-230268">
              <a:defRPr sz="1400"/>
            </a:lvl4pPr>
            <a:lvl5pPr marL="767560" indent="-23026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8" y="955711"/>
            <a:ext cx="10344310" cy="41608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099" y="153987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7" y="1559662"/>
            <a:ext cx="3850635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44" y="1614947"/>
            <a:ext cx="5293853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3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18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3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6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9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328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16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99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824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65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4"/>
            <a:ext cx="5377097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20" indent="0">
              <a:buNone/>
              <a:defRPr sz="2400" b="1"/>
            </a:lvl2pPr>
            <a:lvl3pPr marL="1096640" indent="0">
              <a:buNone/>
              <a:defRPr sz="2200" b="1"/>
            </a:lvl3pPr>
            <a:lvl4pPr marL="1644960" indent="0">
              <a:buNone/>
              <a:defRPr sz="1900" b="1"/>
            </a:lvl4pPr>
            <a:lvl5pPr marL="2193280" indent="0">
              <a:buNone/>
              <a:defRPr sz="1900" b="1"/>
            </a:lvl5pPr>
            <a:lvl6pPr marL="2741600" indent="0">
              <a:buNone/>
              <a:defRPr sz="1900" b="1"/>
            </a:lvl6pPr>
            <a:lvl7pPr marL="3289920" indent="0">
              <a:buNone/>
              <a:defRPr sz="1900" b="1"/>
            </a:lvl7pPr>
            <a:lvl8pPr marL="3838240" indent="0">
              <a:buNone/>
              <a:defRPr sz="1900" b="1"/>
            </a:lvl8pPr>
            <a:lvl9pPr marL="438656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0"/>
            <a:ext cx="5377097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4"/>
            <a:ext cx="5379210" cy="655016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320" indent="0">
              <a:buNone/>
              <a:defRPr sz="2400" b="1"/>
            </a:lvl2pPr>
            <a:lvl3pPr marL="1096640" indent="0">
              <a:buNone/>
              <a:defRPr sz="2200" b="1"/>
            </a:lvl3pPr>
            <a:lvl4pPr marL="1644960" indent="0">
              <a:buNone/>
              <a:defRPr sz="1900" b="1"/>
            </a:lvl4pPr>
            <a:lvl5pPr marL="2193280" indent="0">
              <a:buNone/>
              <a:defRPr sz="1900" b="1"/>
            </a:lvl5pPr>
            <a:lvl6pPr marL="2741600" indent="0">
              <a:buNone/>
              <a:defRPr sz="1900" b="1"/>
            </a:lvl6pPr>
            <a:lvl7pPr marL="3289920" indent="0">
              <a:buNone/>
              <a:defRPr sz="1900" b="1"/>
            </a:lvl7pPr>
            <a:lvl8pPr marL="3838240" indent="0">
              <a:buNone/>
              <a:defRPr sz="1900" b="1"/>
            </a:lvl8pPr>
            <a:lvl9pPr marL="4386560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0"/>
            <a:ext cx="5379210" cy="4045497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1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8320" indent="0">
              <a:buNone/>
              <a:defRPr sz="1400"/>
            </a:lvl2pPr>
            <a:lvl3pPr marL="1096640" indent="0">
              <a:buNone/>
              <a:defRPr sz="1200"/>
            </a:lvl3pPr>
            <a:lvl4pPr marL="1644960" indent="0">
              <a:buNone/>
              <a:defRPr sz="1100"/>
            </a:lvl4pPr>
            <a:lvl5pPr marL="2193280" indent="0">
              <a:buNone/>
              <a:defRPr sz="1100"/>
            </a:lvl5pPr>
            <a:lvl6pPr marL="2741600" indent="0">
              <a:buNone/>
              <a:defRPr sz="1100"/>
            </a:lvl6pPr>
            <a:lvl7pPr marL="3289920" indent="0">
              <a:buNone/>
              <a:defRPr sz="1100"/>
            </a:lvl7pPr>
            <a:lvl8pPr marL="3838240" indent="0">
              <a:buNone/>
              <a:defRPr sz="1100"/>
            </a:lvl8pPr>
            <a:lvl9pPr marL="438656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59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8320" indent="0">
              <a:buNone/>
              <a:defRPr sz="3400"/>
            </a:lvl2pPr>
            <a:lvl3pPr marL="1096640" indent="0">
              <a:buNone/>
              <a:defRPr sz="2900"/>
            </a:lvl3pPr>
            <a:lvl4pPr marL="1644960" indent="0">
              <a:buNone/>
              <a:defRPr sz="2400"/>
            </a:lvl4pPr>
            <a:lvl5pPr marL="2193280" indent="0">
              <a:buNone/>
              <a:defRPr sz="2400"/>
            </a:lvl5pPr>
            <a:lvl6pPr marL="2741600" indent="0">
              <a:buNone/>
              <a:defRPr sz="2400"/>
            </a:lvl6pPr>
            <a:lvl7pPr marL="3289920" indent="0">
              <a:buNone/>
              <a:defRPr sz="2400"/>
            </a:lvl7pPr>
            <a:lvl8pPr marL="3838240" indent="0">
              <a:buNone/>
              <a:defRPr sz="2400"/>
            </a:lvl8pPr>
            <a:lvl9pPr marL="4386560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0"/>
            <a:ext cx="7301865" cy="824052"/>
          </a:xfrm>
        </p:spPr>
        <p:txBody>
          <a:bodyPr/>
          <a:lstStyle>
            <a:lvl1pPr marL="0" indent="0">
              <a:buNone/>
              <a:defRPr sz="1700"/>
            </a:lvl1pPr>
            <a:lvl2pPr marL="548320" indent="0">
              <a:buNone/>
              <a:defRPr sz="1400"/>
            </a:lvl2pPr>
            <a:lvl3pPr marL="1096640" indent="0">
              <a:buNone/>
              <a:defRPr sz="1200"/>
            </a:lvl3pPr>
            <a:lvl4pPr marL="1644960" indent="0">
              <a:buNone/>
              <a:defRPr sz="1100"/>
            </a:lvl4pPr>
            <a:lvl5pPr marL="2193280" indent="0">
              <a:buNone/>
              <a:defRPr sz="1100"/>
            </a:lvl5pPr>
            <a:lvl6pPr marL="2741600" indent="0">
              <a:buNone/>
              <a:defRPr sz="1100"/>
            </a:lvl6pPr>
            <a:lvl7pPr marL="3289920" indent="0">
              <a:buNone/>
              <a:defRPr sz="1100"/>
            </a:lvl7pPr>
            <a:lvl8pPr marL="3838240" indent="0">
              <a:buNone/>
              <a:defRPr sz="1100"/>
            </a:lvl8pPr>
            <a:lvl9pPr marL="4386560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664" tIns="54832" rIns="109664" bIns="54832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4"/>
            <a:ext cx="10952798" cy="4633874"/>
          </a:xfrm>
          <a:prstGeom prst="rect">
            <a:avLst/>
          </a:prstGeom>
        </p:spPr>
        <p:txBody>
          <a:bodyPr vert="horz" lIns="109664" tIns="54832" rIns="109664" bIns="54832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3"/>
            <a:ext cx="2839614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3"/>
            <a:ext cx="3853762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3"/>
            <a:ext cx="2839614" cy="373831"/>
          </a:xfrm>
          <a:prstGeom prst="rect">
            <a:avLst/>
          </a:prstGeom>
        </p:spPr>
        <p:txBody>
          <a:bodyPr vert="horz" lIns="109664" tIns="54832" rIns="109664" bIns="54832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/>
  <p:txStyles>
    <p:titleStyle>
      <a:lvl1pPr algn="ctr" defTabSz="1096640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240" indent="-411240" algn="l" defTabSz="1096640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1020" indent="-342700" algn="l" defTabSz="1096640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80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9120" indent="-274160" algn="l" defTabSz="109664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7440" indent="-274160" algn="l" defTabSz="1096640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576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408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240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0720" indent="-274160" algn="l" defTabSz="109664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32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64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96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328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160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992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824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6560" algn="l" defTabSz="1096640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238" y="10294"/>
            <a:ext cx="12153253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r>
              <a:rPr lang="ru-RU" sz="2400" smtClean="0"/>
              <a:t>  </a:t>
            </a:r>
            <a:endParaRPr sz="24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23028" y="493595"/>
            <a:ext cx="1274143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91864" y="538863"/>
            <a:ext cx="365764" cy="772989"/>
          </a:xfrm>
          <a:prstGeom prst="rect">
            <a:avLst/>
          </a:prstGeom>
        </p:spPr>
        <p:txBody>
          <a:bodyPr vert="horz" wrap="square" lIns="0" tIns="33993" rIns="0" bIns="0" rtlCol="0">
            <a:spAutoFit/>
          </a:bodyPr>
          <a:lstStyle/>
          <a:p>
            <a:pPr>
              <a:spcBef>
                <a:spcPts val="268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85415" y="1172723"/>
            <a:ext cx="950308" cy="456973"/>
          </a:xfrm>
          <a:prstGeom prst="rect">
            <a:avLst/>
          </a:prstGeom>
        </p:spPr>
        <p:txBody>
          <a:bodyPr vert="horz" wrap="square" lIns="0" tIns="25834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ru-RU" sz="2800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50CC696B-C45C-4477-8EB6-9C8A17C566AC}"/>
              </a:ext>
            </a:extLst>
          </p:cNvPr>
          <p:cNvSpPr txBox="1">
            <a:spLocks/>
          </p:cNvSpPr>
          <p:nvPr/>
        </p:nvSpPr>
        <p:spPr>
          <a:xfrm>
            <a:off x="3227367" y="488129"/>
            <a:ext cx="4166607" cy="1155007"/>
          </a:xfrm>
          <a:prstGeom prst="rect">
            <a:avLst/>
          </a:prstGeom>
        </p:spPr>
        <p:txBody>
          <a:bodyPr vert="horz" wrap="square" lIns="0" tIns="31317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7234" defTabSz="1960839">
              <a:spcBef>
                <a:spcPts val="244"/>
              </a:spcBef>
              <a:defRPr/>
            </a:pPr>
            <a:r>
              <a:rPr lang="ru-RU" sz="7300" kern="0" spc="21" dirty="0" smtClean="0">
                <a:solidFill>
                  <a:sysClr val="window" lastClr="FFFFFF"/>
                </a:solidFill>
              </a:rPr>
              <a:t>Химия</a:t>
            </a:r>
            <a:endParaRPr lang="en-US" sz="7300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26971" y="1867682"/>
            <a:ext cx="7929618" cy="4646853"/>
          </a:xfrm>
          <a:prstGeom prst="rect">
            <a:avLst/>
          </a:prstGeom>
        </p:spPr>
        <p:txBody>
          <a:bodyPr vert="horz" wrap="square" lIns="0" tIns="29912" rIns="0" bIns="0" rtlCol="0">
            <a:spAutoFit/>
          </a:bodyPr>
          <a:lstStyle/>
          <a:p>
            <a:pPr marL="27193" algn="ctr">
              <a:lnSpc>
                <a:spcPts val="5985"/>
              </a:lnSpc>
            </a:pPr>
            <a:endParaRPr lang="ru-RU" sz="4000" b="1" spc="11" dirty="0" smtClean="0">
              <a:latin typeface="Arial" pitchFamily="34" charset="0"/>
              <a:cs typeface="Arial" pitchFamily="34" charset="0"/>
            </a:endParaRPr>
          </a:p>
          <a:p>
            <a:pPr marL="27193" algn="ctr">
              <a:lnSpc>
                <a:spcPts val="5985"/>
              </a:lnSpc>
            </a:pP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Решение задач, упражнений и тестов по пройденным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темам </a:t>
            </a:r>
            <a:endParaRPr lang="ru-RU" sz="4000" b="1" spc="11" dirty="0" smtClean="0">
              <a:latin typeface="Arial" pitchFamily="34" charset="0"/>
              <a:cs typeface="Arial" pitchFamily="34" charset="0"/>
            </a:endParaRPr>
          </a:p>
          <a:p>
            <a:pPr marL="27193" algn="ctr">
              <a:lnSpc>
                <a:spcPts val="5985"/>
              </a:lnSpc>
            </a:pPr>
            <a:endParaRPr lang="en-US" sz="3600" spc="11" dirty="0" smtClean="0">
              <a:latin typeface="Arial" pitchFamily="34" charset="0"/>
              <a:cs typeface="Arial" pitchFamily="34" charset="0"/>
            </a:endParaRPr>
          </a:p>
          <a:p>
            <a:pPr marL="27193" algn="ctr">
              <a:lnSpc>
                <a:spcPts val="5985"/>
              </a:lnSpc>
            </a:pPr>
            <a:r>
              <a:rPr lang="ru-RU" sz="3600" spc="11" dirty="0" smtClean="0">
                <a:latin typeface="Arial" pitchFamily="34" charset="0"/>
                <a:cs typeface="Arial" pitchFamily="34" charset="0"/>
              </a:rPr>
              <a:t>Преподаватель: </a:t>
            </a:r>
            <a:r>
              <a:rPr lang="ru-RU" sz="3600" spc="11" dirty="0" err="1" smtClean="0">
                <a:latin typeface="Arial" pitchFamily="34" charset="0"/>
                <a:cs typeface="Arial" pitchFamily="34" charset="0"/>
              </a:rPr>
              <a:t>Цой</a:t>
            </a:r>
            <a:r>
              <a:rPr lang="ru-RU" sz="3600" spc="1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spc="11" dirty="0" smtClean="0">
                <a:latin typeface="Arial" pitchFamily="34" charset="0"/>
                <a:cs typeface="Arial" pitchFamily="34" charset="0"/>
              </a:rPr>
              <a:t>Мария Сергеевна</a:t>
            </a:r>
          </a:p>
        </p:txBody>
      </p:sp>
      <p:pic>
        <p:nvPicPr>
          <p:cNvPr id="11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2041931" cy="1796244"/>
          </a:xfrm>
          <a:prstGeom prst="rect">
            <a:avLst/>
          </a:prstGeom>
          <a:noFill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6589" y="3367880"/>
            <a:ext cx="3805024" cy="288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9124191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Задача № 2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4294967295"/>
          </p:nvPr>
        </p:nvSpPr>
        <p:spPr>
          <a:xfrm>
            <a:off x="318506" y="1119867"/>
            <a:ext cx="11643686" cy="5901646"/>
          </a:xfrm>
          <a:prstGeom prst="rect">
            <a:avLst/>
          </a:prstGeom>
        </p:spPr>
        <p:txBody>
          <a:bodyPr/>
          <a:lstStyle/>
          <a:p>
            <a:pPr algn="just" eaLnBrk="1" hangingPunct="1">
              <a:spcAft>
                <a:spcPts val="1000"/>
              </a:spcAft>
              <a:buFont typeface="Arial" pitchFamily="34" charset="0"/>
              <a:buNone/>
            </a:pPr>
            <a:r>
              <a:rPr lang="ru-RU" altLang="ru-RU" sz="36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Дано: </a:t>
            </a:r>
            <a:r>
              <a:rPr lang="en-US" altLang="ru-RU" sz="3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m(</a:t>
            </a:r>
            <a:r>
              <a:rPr lang="ru-RU" altLang="ru-RU" sz="3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раствора) = 300 г.</a:t>
            </a:r>
          </a:p>
          <a:p>
            <a:pPr algn="just" eaLnBrk="1" hangingPunct="1">
              <a:spcAft>
                <a:spcPts val="1000"/>
              </a:spcAft>
              <a:buFont typeface="Arial" pitchFamily="34" charset="0"/>
              <a:buNone/>
            </a:pPr>
            <a:r>
              <a:rPr lang="en-US" altLang="ru-RU" sz="3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W</a:t>
            </a:r>
            <a:r>
              <a:rPr lang="ru-RU" altLang="ru-RU" sz="3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 (соли) = </a:t>
            </a:r>
            <a:r>
              <a:rPr lang="en-US" altLang="ru-RU" sz="3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0,</a:t>
            </a:r>
            <a:r>
              <a:rPr lang="ru-RU" altLang="ru-RU" sz="3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1</a:t>
            </a:r>
            <a:r>
              <a:rPr lang="en-US" altLang="ru-RU" sz="3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5</a:t>
            </a:r>
            <a:endParaRPr lang="ru-RU" altLang="ru-RU" sz="36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just" eaLnBrk="1" hangingPunct="1">
              <a:spcAft>
                <a:spcPts val="1000"/>
              </a:spcAft>
              <a:buFont typeface="Arial" pitchFamily="34" charset="0"/>
              <a:buNone/>
            </a:pPr>
            <a:r>
              <a:rPr lang="ru-RU" altLang="ru-RU" sz="3600" b="1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Найти: </a:t>
            </a:r>
            <a:r>
              <a:rPr lang="en-US" altLang="ru-RU" sz="3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m</a:t>
            </a:r>
            <a:r>
              <a:rPr lang="ru-RU" altLang="ru-RU" sz="3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(соли), </a:t>
            </a:r>
            <a:r>
              <a:rPr lang="en-US" altLang="ru-RU" sz="3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m</a:t>
            </a:r>
            <a:r>
              <a:rPr lang="ru-RU" altLang="ru-RU" sz="3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(воды</a:t>
            </a:r>
            <a:r>
              <a:rPr lang="ru-RU" altLang="ru-RU" sz="3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) - ?</a:t>
            </a:r>
            <a:endParaRPr lang="ru-RU" altLang="ru-RU" sz="3600" dirty="0" smtClean="0">
              <a:solidFill>
                <a:srgbClr val="000000"/>
              </a:solidFill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algn="just" eaLnBrk="1" hangingPunct="1">
              <a:spcAft>
                <a:spcPts val="1000"/>
              </a:spcAft>
              <a:buFont typeface="Arial" pitchFamily="34" charset="0"/>
              <a:buNone/>
            </a:pPr>
            <a:r>
              <a:rPr lang="ru-RU" altLang="ru-RU" sz="3600" b="1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Решение:</a:t>
            </a:r>
            <a:r>
              <a:rPr lang="ru-RU" altLang="ru-RU" sz="3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endParaRPr lang="ru-RU" altLang="ru-RU" sz="36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  <a:p>
            <a:pPr eaLnBrk="1" hangingPunct="1">
              <a:buFont typeface="Arial" pitchFamily="34" charset="0"/>
              <a:buNone/>
            </a:pPr>
            <a:r>
              <a:rPr lang="en-US" altLang="ru-RU" sz="3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m</a:t>
            </a:r>
            <a:r>
              <a:rPr lang="ru-RU" altLang="ru-RU" sz="3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(соли) = </a:t>
            </a:r>
            <a:r>
              <a:rPr lang="en-US" altLang="ru-RU" sz="3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w</a:t>
            </a:r>
            <a:r>
              <a:rPr lang="ru-RU" altLang="ru-RU" sz="3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(соли)*</a:t>
            </a:r>
            <a:r>
              <a:rPr lang="en-US" altLang="ru-RU" sz="3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m(</a:t>
            </a:r>
            <a:r>
              <a:rPr lang="ru-RU" altLang="ru-RU" sz="3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раствора</a:t>
            </a:r>
            <a:r>
              <a:rPr lang="ru-RU" altLang="ru-RU" sz="3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) </a:t>
            </a:r>
          </a:p>
          <a:p>
            <a:pPr eaLnBrk="1" hangingPunct="1">
              <a:buFont typeface="Arial" pitchFamily="34" charset="0"/>
              <a:buNone/>
            </a:pPr>
            <a:r>
              <a:rPr lang="ru-RU" altLang="ru-RU" sz="3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3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m </a:t>
            </a:r>
            <a:r>
              <a:rPr lang="ru-RU" altLang="ru-RU" sz="3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= 300 </a:t>
            </a:r>
            <a:r>
              <a:rPr lang="en-US" altLang="ru-RU" sz="3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*</a:t>
            </a:r>
            <a:r>
              <a:rPr lang="ru-RU" altLang="ru-RU" sz="3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lang="en-US" altLang="ru-RU" sz="3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0,</a:t>
            </a:r>
            <a:r>
              <a:rPr lang="ru-RU" altLang="ru-RU" sz="3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15 = </a:t>
            </a:r>
            <a:r>
              <a:rPr lang="ru-RU" altLang="ru-RU" sz="3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45 г.</a:t>
            </a:r>
          </a:p>
          <a:p>
            <a:pPr eaLnBrk="1" hangingPunct="1">
              <a:buClr>
                <a:srgbClr val="2DA2BF"/>
              </a:buClr>
              <a:buFont typeface="Arial" pitchFamily="34" charset="0"/>
              <a:buNone/>
            </a:pPr>
            <a:r>
              <a:rPr lang="en-US" altLang="ru-RU" sz="3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m</a:t>
            </a:r>
            <a:r>
              <a:rPr lang="ru-RU" altLang="ru-RU" sz="3600" dirty="0" smtClean="0">
                <a:solidFill>
                  <a:srgbClr val="00000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(воды) = 300 – 45 = 255 г.  </a:t>
            </a:r>
          </a:p>
          <a:p>
            <a:pPr eaLnBrk="1" hangingPunct="1">
              <a:buClr>
                <a:srgbClr val="2DA2BF"/>
              </a:buClr>
              <a:buFont typeface="Arial" pitchFamily="34" charset="0"/>
              <a:buNone/>
            </a:pPr>
            <a:r>
              <a:rPr lang="ru-RU" altLang="ru-RU" sz="3600" b="1" dirty="0" smtClean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Ответ: </a:t>
            </a:r>
            <a:r>
              <a:rPr lang="en-US" altLang="ru-RU" sz="3600" b="1" dirty="0" smtClean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m</a:t>
            </a:r>
            <a:r>
              <a:rPr lang="ru-RU" altLang="ru-RU" sz="3600" b="1" dirty="0" smtClean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(соли) = 45 г.; </a:t>
            </a:r>
            <a:r>
              <a:rPr lang="en-US" altLang="ru-RU" sz="3600" b="1" dirty="0" smtClean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m</a:t>
            </a:r>
            <a:r>
              <a:rPr lang="ru-RU" altLang="ru-RU" sz="3600" b="1" dirty="0" smtClean="0">
                <a:solidFill>
                  <a:srgbClr val="0070C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(воды) = 255 г.</a:t>
            </a:r>
          </a:p>
          <a:p>
            <a:pPr eaLnBrk="1" hangingPunct="1">
              <a:buFont typeface="Arial" pitchFamily="34" charset="0"/>
              <a:buNone/>
            </a:pPr>
            <a:endParaRPr lang="uz-Cyrl-UZ" altLang="ru-RU" sz="16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369847" y="2510624"/>
            <a:ext cx="6000792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1468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70903" y="1367616"/>
            <a:ext cx="2940028" cy="308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Задача № 3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8409" y="1581930"/>
            <a:ext cx="115729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При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выпаривании 500 г 10%-го раствора сульфата лития получили раствор массой 200 г. Какова процентная концен­трация полученного раствора?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366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27433" y="3510756"/>
            <a:ext cx="4500594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Задача № 3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98409" y="1153302"/>
          <a:ext cx="11572956" cy="5589524"/>
        </p:xfrm>
        <a:graphic>
          <a:graphicData uri="http://schemas.openxmlformats.org/drawingml/2006/table">
            <a:tbl>
              <a:tblPr/>
              <a:tblGrid>
                <a:gridCol w="3357586"/>
                <a:gridCol w="8215370"/>
              </a:tblGrid>
              <a:tr h="5286412">
                <a:tc>
                  <a:txBody>
                    <a:bodyPr/>
                    <a:lstStyle/>
                    <a:p>
                      <a:pPr marL="20320" marR="20320" fontAlgn="base">
                        <a:lnSpc>
                          <a:spcPct val="115000"/>
                        </a:lnSpc>
                        <a:spcBef>
                          <a:spcPts val="2020"/>
                        </a:spcBef>
                        <a:spcAft>
                          <a:spcPts val="2425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 а </a:t>
                      </a:r>
                      <a:r>
                        <a:rPr lang="ru-RU" sz="2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о</a:t>
                      </a:r>
                      <a:b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</a:t>
                      </a:r>
                      <a:r>
                        <a:rPr lang="ru-RU" sz="2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р-ра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 = 500 г;</a:t>
                      </a:r>
                      <a:b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w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(Li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CO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)=10%, или 0,1</a:t>
                      </a:r>
                      <a:b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</a:t>
                      </a:r>
                      <a:r>
                        <a:rPr lang="ru-RU" sz="2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р-ра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 = 200 г;</a:t>
                      </a:r>
                      <a:b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_________________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Найти: w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(Li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CO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  <a:r>
                        <a:rPr lang="en-US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?</a:t>
                      </a: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0320" fontAlgn="base">
                        <a:lnSpc>
                          <a:spcPct val="115000"/>
                        </a:lnSpc>
                        <a:spcBef>
                          <a:spcPts val="2020"/>
                        </a:spcBef>
                        <a:spcAft>
                          <a:spcPts val="2425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Решение:</a:t>
                      </a:r>
                      <a:b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1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Определим массу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Li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CO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r>
                        <a:rPr lang="ru-RU" sz="24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 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исходном растворе</a:t>
                      </a:r>
                      <a:b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w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(Li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CO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 = </a:t>
                      </a:r>
                      <a:r>
                        <a:rPr lang="ru-RU" sz="2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(Li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CO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  <a:r>
                        <a:rPr lang="ru-RU" sz="24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/ </a:t>
                      </a:r>
                      <a:r>
                        <a:rPr lang="ru-RU" sz="2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</a:t>
                      </a:r>
                      <a:r>
                        <a:rPr lang="ru-RU" sz="2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р-ра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); </a:t>
                      </a:r>
                      <a:r>
                        <a:rPr lang="ru-RU" sz="2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(Li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CO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  <a:r>
                        <a:rPr lang="ru-RU" sz="2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=w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(Li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CO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))·m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</a:t>
                      </a:r>
                      <a:r>
                        <a:rPr lang="ru-RU" sz="2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р-ра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  <a:b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(Li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CO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)=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0,1·500г=50г</a:t>
                      </a:r>
                      <a:b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2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. Определим процентную концентрацию полученного раствора (масса Li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CO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при выпаривании не изменилась)</a:t>
                      </a:r>
                      <a:b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w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(Li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CO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  <a:r>
                        <a:rPr lang="ru-RU" sz="2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=m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(Li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CO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)/</a:t>
                      </a:r>
                      <a:r>
                        <a:rPr lang="ru-RU" sz="2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</a:t>
                      </a:r>
                      <a:r>
                        <a:rPr lang="ru-RU" sz="2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р-ра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);</a:t>
                      </a:r>
                      <a:b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w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(Li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CO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)=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50г/200г=0,25 или 25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%;</a:t>
                      </a:r>
                    </a:p>
                    <a:p>
                      <a:pPr marL="20320" marR="20320" fontAlgn="base">
                        <a:lnSpc>
                          <a:spcPct val="115000"/>
                        </a:lnSpc>
                        <a:spcBef>
                          <a:spcPts val="2020"/>
                        </a:spcBef>
                        <a:spcAft>
                          <a:spcPts val="2425"/>
                        </a:spcAft>
                      </a:pP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Ответ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: w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(Li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CO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)= 25%</a:t>
                      </a: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Задача № 4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6971" y="1796244"/>
            <a:ext cx="117872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Раствор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объемом 500 мл содержит </a:t>
            </a:r>
            <a:r>
              <a:rPr lang="ru-RU" sz="3600" dirty="0" err="1" smtClean="0">
                <a:latin typeface="Arial" pitchFamily="34" charset="0"/>
                <a:cs typeface="Arial" pitchFamily="34" charset="0"/>
              </a:rPr>
              <a:t>NaOH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массой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5г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Определить молярную концентрацию этого раствора.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390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55929" y="3439318"/>
            <a:ext cx="564354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Задача № 4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98409" y="1224740"/>
          <a:ext cx="11644394" cy="5500725"/>
        </p:xfrm>
        <a:graphic>
          <a:graphicData uri="http://schemas.openxmlformats.org/drawingml/2006/table">
            <a:tbl>
              <a:tblPr/>
              <a:tblGrid>
                <a:gridCol w="3696372"/>
                <a:gridCol w="7948022"/>
              </a:tblGrid>
              <a:tr h="5500725">
                <a:tc>
                  <a:txBody>
                    <a:bodyPr/>
                    <a:lstStyle/>
                    <a:p>
                      <a:pPr marL="20320" marR="20320" fontAlgn="base">
                        <a:lnSpc>
                          <a:spcPct val="115000"/>
                        </a:lnSpc>
                        <a:spcBef>
                          <a:spcPts val="2020"/>
                        </a:spcBef>
                        <a:spcAft>
                          <a:spcPts val="2425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 а </a:t>
                      </a:r>
                      <a:r>
                        <a:rPr lang="ru-RU" sz="2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о</a:t>
                      </a:r>
                      <a:b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V(</a:t>
                      </a:r>
                      <a:r>
                        <a:rPr lang="ru-RU" sz="2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р-ра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)=500мл, или 0,5 л</a:t>
                      </a:r>
                      <a:b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</a:t>
                      </a:r>
                      <a:r>
                        <a:rPr lang="ru-RU" sz="2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NaOH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)=5г;</a:t>
                      </a:r>
                      <a:b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____________________</a:t>
                      </a:r>
                      <a:b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Найти: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</a:t>
                      </a:r>
                      <a:r>
                        <a:rPr lang="en-US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</a:t>
                      </a:r>
                      <a:r>
                        <a:rPr lang="ru-RU" sz="2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NaOH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)</a:t>
                      </a:r>
                      <a:r>
                        <a:rPr lang="en-US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-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?</a:t>
                      </a: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0320" marR="20320" fontAlgn="base">
                        <a:lnSpc>
                          <a:spcPct val="115000"/>
                        </a:lnSpc>
                        <a:spcBef>
                          <a:spcPts val="2020"/>
                        </a:spcBef>
                        <a:spcAft>
                          <a:spcPts val="2425"/>
                        </a:spcAft>
                      </a:pP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Решение:</a:t>
                      </a:r>
                      <a:b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1. Вычислим число моль в 5 г </a:t>
                      </a:r>
                      <a:r>
                        <a:rPr lang="ru-RU" sz="2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NaOH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:</a:t>
                      </a:r>
                      <a:b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4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</a:t>
                      </a:r>
                      <a:r>
                        <a:rPr lang="ru-RU" sz="1800" dirty="0" err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NaOH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= </a:t>
                      </a:r>
                      <a:r>
                        <a:rPr lang="ru-RU" sz="2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m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</a:t>
                      </a:r>
                      <a:r>
                        <a:rPr lang="ru-RU" sz="18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NaOH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/ M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</a:t>
                      </a:r>
                      <a:r>
                        <a:rPr lang="ru-RU" sz="18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NaOH</a:t>
                      </a:r>
                      <a:r>
                        <a:rPr lang="ru-RU" sz="18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; </a:t>
                      </a:r>
                      <a:endParaRPr lang="ru-RU" sz="2400" dirty="0" smtClean="0">
                        <a:solidFill>
                          <a:srgbClr val="000000"/>
                        </a:solidFill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  <a:p>
                      <a:pPr marL="20320" marR="20320" fontAlgn="base">
                        <a:lnSpc>
                          <a:spcPct val="115000"/>
                        </a:lnSpc>
                        <a:spcBef>
                          <a:spcPts val="2020"/>
                        </a:spcBef>
                        <a:spcAft>
                          <a:spcPts val="2425"/>
                        </a:spcAft>
                      </a:pPr>
                      <a:r>
                        <a:rPr lang="en-US" sz="24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= 5г / 40 г/моль = 0,125 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моль</a:t>
                      </a:r>
                      <a:b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2. Определим молярную концентрацию раствора:</a:t>
                      </a:r>
                      <a:b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</a:t>
                      </a:r>
                      <a:r>
                        <a:rPr lang="en-US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=</a:t>
                      </a:r>
                      <a:r>
                        <a:rPr lang="en-US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</a:t>
                      </a: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</a:t>
                      </a:r>
                      <a:r>
                        <a:rPr lang="ru-RU" sz="18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NaOH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</a:t>
                      </a:r>
                      <a:r>
                        <a:rPr lang="en-US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/</a:t>
                      </a:r>
                      <a:r>
                        <a:rPr lang="en-US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V(</a:t>
                      </a:r>
                      <a:r>
                        <a:rPr lang="ru-RU" sz="2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р-ра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);</a:t>
                      </a:r>
                      <a:b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</a:t>
                      </a:r>
                      <a:r>
                        <a:rPr lang="en-US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=</a:t>
                      </a:r>
                      <a:r>
                        <a:rPr lang="en-US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0,125 моль</a:t>
                      </a:r>
                      <a:r>
                        <a:rPr lang="en-US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/</a:t>
                      </a:r>
                      <a:r>
                        <a:rPr lang="en-US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0,5л</a:t>
                      </a:r>
                      <a:r>
                        <a:rPr lang="en-US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= 0,25моль/л;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/>
                      </a:r>
                      <a:b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</a:b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Ответ: </a:t>
                      </a:r>
                      <a:r>
                        <a:rPr lang="ru-RU" sz="2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Cм</a:t>
                      </a:r>
                      <a:r>
                        <a:rPr lang="ru-RU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= 0,25моль/л</a:t>
                      </a:r>
                      <a:r>
                        <a:rPr lang="ru-RU" sz="24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;</a:t>
                      </a:r>
                      <a:endParaRPr lang="ru-RU" sz="24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2288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98475" y="4296574"/>
            <a:ext cx="2438400" cy="2341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Задача № 5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9847" y="1867682"/>
            <a:ext cx="1157295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Вычислить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массу хлорида натрия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NaCl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, содержащегося в растворе объемом 200 мл, если его молярная концентрация 2 моль/л.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595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5995" y="3439318"/>
            <a:ext cx="4786346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Задача № 5 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26971" y="1367616"/>
          <a:ext cx="11644394" cy="5375339"/>
        </p:xfrm>
        <a:graphic>
          <a:graphicData uri="http://schemas.openxmlformats.org/drawingml/2006/table">
            <a:tbl>
              <a:tblPr/>
              <a:tblGrid>
                <a:gridCol w="3696372"/>
                <a:gridCol w="7948022"/>
              </a:tblGrid>
              <a:tr h="521497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Д а </a:t>
                      </a:r>
                      <a:r>
                        <a:rPr lang="ru-RU" sz="28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о</a:t>
                      </a:r>
                      <a:b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</a:b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/>
                      </a:r>
                      <a:b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</a:b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V(</a:t>
                      </a:r>
                      <a:r>
                        <a:rPr lang="ru-RU" sz="28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р-ра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)=200мл, или 0,2 л</a:t>
                      </a:r>
                      <a:b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</a:br>
                      <a:r>
                        <a:rPr lang="ru-RU" sz="28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Cм</a:t>
                      </a: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</a:t>
                      </a:r>
                      <a:r>
                        <a:rPr lang="ru-RU" sz="28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NaCl</a:t>
                      </a: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)=2 моль/л</a:t>
                      </a:r>
                      <a:b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</a:b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/>
                      </a:r>
                      <a:b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</a:b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________________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/>
                      </a:r>
                      <a:b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</a:b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Найти: </a:t>
                      </a:r>
                      <a:r>
                        <a:rPr lang="ru-RU" sz="28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</a:t>
                      </a:r>
                      <a:r>
                        <a:rPr lang="ru-RU" sz="28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NaCl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)</a:t>
                      </a: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Решение:</a:t>
                      </a:r>
                      <a:b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</a:b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  1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. Вычислим число моль </a:t>
                      </a:r>
                      <a:r>
                        <a:rPr lang="ru-RU" sz="28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</a:t>
                      </a: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(</a:t>
                      </a:r>
                      <a:r>
                        <a:rPr lang="ru-RU" sz="28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NaCl</a:t>
                      </a: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), 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которое содержится в растворе объёмом 0,2л:</a:t>
                      </a:r>
                      <a:b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</a:b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C = </a:t>
                      </a:r>
                      <a:r>
                        <a:rPr lang="ru-RU" sz="28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</a:t>
                      </a: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</a:t>
                      </a:r>
                      <a:r>
                        <a:rPr lang="ru-RU" sz="28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NaCl</a:t>
                      </a: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 / V(</a:t>
                      </a:r>
                      <a:r>
                        <a:rPr lang="ru-RU" sz="28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р-ра</a:t>
                      </a: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  <a:r>
                        <a:rPr lang="ru-RU" sz="28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</a:t>
                      </a:r>
                      <a:r>
                        <a:rPr lang="ru-RU" sz="28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NaCl</a:t>
                      </a: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 = См·V(</a:t>
                      </a:r>
                      <a:r>
                        <a:rPr lang="ru-RU" sz="28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р-ра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);</a:t>
                      </a:r>
                      <a:b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</a:br>
                      <a:r>
                        <a:rPr lang="ru-RU" sz="28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</a:t>
                      </a:r>
                      <a:r>
                        <a:rPr lang="ru-RU" sz="28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NaCl</a:t>
                      </a: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 = 2моль/л·0,2л = 0,4 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моль</a:t>
                      </a:r>
                      <a:b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</a:b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2. Вычислим массу </a:t>
                      </a:r>
                      <a:r>
                        <a:rPr lang="ru-RU" sz="28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NaCl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:</a:t>
                      </a:r>
                      <a:b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</a:br>
                      <a:r>
                        <a:rPr lang="ru-RU" sz="28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</a:t>
                      </a:r>
                      <a:r>
                        <a:rPr lang="ru-RU" sz="28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NaCl</a:t>
                      </a: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 = M(</a:t>
                      </a:r>
                      <a:r>
                        <a:rPr lang="ru-RU" sz="28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NaCl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)·</a:t>
                      </a:r>
                      <a:r>
                        <a:rPr lang="ru-RU" sz="28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</a:t>
                      </a:r>
                      <a:r>
                        <a:rPr lang="ru-RU" sz="28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NaCl</a:t>
                      </a: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M(</a:t>
                      </a:r>
                      <a:r>
                        <a:rPr lang="ru-RU" sz="28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NaCl</a:t>
                      </a: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 = 58,5г/моль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/>
                      </a:r>
                      <a:b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</a:br>
                      <a:r>
                        <a:rPr lang="ru-RU" sz="28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</a:t>
                      </a:r>
                      <a:r>
                        <a:rPr lang="ru-RU" sz="28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NaCl</a:t>
                      </a: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 = 58,5г/моль·0,4 моль = 23,4г </a:t>
                      </a:r>
                      <a:r>
                        <a:rPr lang="ru-RU" sz="2800" dirty="0" err="1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NaCl</a:t>
                      </a: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/>
                      </a:r>
                      <a:b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</a:br>
                      <a:r>
                        <a:rPr lang="ru-RU" sz="2800" dirty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Ответ</a:t>
                      </a: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: </a:t>
                      </a:r>
                      <a:r>
                        <a:rPr lang="ru-RU" sz="28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m</a:t>
                      </a: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(</a:t>
                      </a:r>
                      <a:r>
                        <a:rPr lang="ru-RU" sz="2800" dirty="0" err="1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NaCl</a:t>
                      </a:r>
                      <a:r>
                        <a:rPr lang="ru-RU" sz="2800" dirty="0" smtClean="0"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) = 23,4г</a:t>
                      </a:r>
                      <a:endParaRPr lang="ru-RU" sz="2800" dirty="0"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9525" marR="9525" marT="9525" marB="9525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7E7E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Домашнее задание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8409" y="1581930"/>
            <a:ext cx="116443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1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Письменно ответить на вопросы 1 – 4 (стр. 16).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26971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 пройденной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темы 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49159" name="Rectangle 7"/>
          <p:cNvSpPr>
            <a:spLocks noChangeArrowheads="1"/>
          </p:cNvSpPr>
          <p:nvPr/>
        </p:nvSpPr>
        <p:spPr bwMode="auto">
          <a:xfrm>
            <a:off x="727037" y="1581930"/>
            <a:ext cx="1107289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Формула азотной кислоты: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а) HCI б) H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в) HNO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Исключите лишнее: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а) 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CuO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б) 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Cu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(OH)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2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в) 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MgO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 Дайте название веществу 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Fe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(OH)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а) оксид железа (III) б)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гидроксид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железа (II)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в)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гидроксид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железа (III)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4. Формула оксида азота (V)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а) N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 б) N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в ) N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26971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 пройденной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темы 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49159" name="Rectangle 7"/>
          <p:cNvSpPr>
            <a:spLocks noChangeArrowheads="1"/>
          </p:cNvSpPr>
          <p:nvPr/>
        </p:nvSpPr>
        <p:spPr bwMode="auto">
          <a:xfrm>
            <a:off x="655599" y="1367616"/>
            <a:ext cx="1135864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5. Формула основного оксида: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а) SO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 б) 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CuOH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 в) Cu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6. Из приведённого перечня формул выберите оксид, соответствующий серной кислоте: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а) CO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lang="ru-RU" sz="32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б) SO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в) SO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7521" name="Rectangle 1"/>
          <p:cNvSpPr>
            <a:spLocks noChangeArrowheads="1"/>
          </p:cNvSpPr>
          <p:nvPr/>
        </p:nvSpPr>
        <p:spPr bwMode="auto">
          <a:xfrm>
            <a:off x="655599" y="3867946"/>
            <a:ext cx="1114432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8. Нерастворимая в воде кислота: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а) HNO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б) H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в) H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SiO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9. Из приведённого перечня формул выберите кислотные оксиды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а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CO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CO 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P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SO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Na</a:t>
            </a:r>
            <a:r>
              <a:rPr kumimoji="0" lang="en-US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 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</a:t>
            </a:r>
            <a:r>
              <a:rPr kumimoji="0" lang="en-US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</a:t>
            </a:r>
            <a:r>
              <a:rPr kumimoji="0" 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FeO</a:t>
            </a:r>
            <a:endParaRPr kumimoji="0" 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226971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 пройденной</a:t>
            </a:r>
            <a:r>
              <a:rPr lang="en-US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темы 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108545" name="Rectangle 1"/>
          <p:cNvSpPr>
            <a:spLocks noChangeArrowheads="1"/>
          </p:cNvSpPr>
          <p:nvPr/>
        </p:nvSpPr>
        <p:spPr bwMode="auto">
          <a:xfrm>
            <a:off x="584162" y="1510492"/>
            <a:ext cx="11287204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1-в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2-б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3-в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4-б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5-в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6-б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8-в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9-а,в,г;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№ 1</a:t>
            </a: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6497" name="Rectangle 1"/>
          <p:cNvSpPr>
            <a:spLocks noChangeArrowheads="1"/>
          </p:cNvSpPr>
          <p:nvPr/>
        </p:nvSpPr>
        <p:spPr bwMode="auto">
          <a:xfrm>
            <a:off x="584161" y="1296178"/>
            <a:ext cx="11287204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  </a:t>
            </a: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1             2           </a:t>
            </a:r>
            <a:r>
              <a:rPr kumimoji="0" lang="ru-RU" sz="32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3                  4             5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Cu  →  </a:t>
            </a:r>
            <a:r>
              <a:rPr kumimoji="0" lang="en-US" sz="32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CuO</a:t>
            </a: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 → CuSO</a:t>
            </a:r>
            <a:r>
              <a:rPr kumimoji="0" lang="en-US" sz="3200" b="1" i="1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 → Cu(OH)</a:t>
            </a:r>
            <a:r>
              <a:rPr kumimoji="0" lang="en-US" sz="3200" b="1" i="1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 → </a:t>
            </a:r>
            <a:r>
              <a:rPr kumimoji="0" lang="en-US" sz="3200" b="1" i="1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CuO</a:t>
            </a: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2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→ Cu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            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2Cu + O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2 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→ 2CuO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CuO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+ H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→ CuSO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+ H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 CuSO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+ 2KOH →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Cu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(OH)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+ K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SO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4.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Cu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(OH)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2 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→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CuO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+ H</a:t>
            </a:r>
            <a:r>
              <a:rPr kumimoji="0" lang="ru-RU" sz="32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5.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CuO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+ C→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Cu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+ CO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64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64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64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64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64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64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64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64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 № 2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9569" name="Rectangle 1"/>
          <p:cNvSpPr>
            <a:spLocks noChangeArrowheads="1"/>
          </p:cNvSpPr>
          <p:nvPr/>
        </p:nvSpPr>
        <p:spPr bwMode="auto">
          <a:xfrm>
            <a:off x="441285" y="1510492"/>
            <a:ext cx="1128720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    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</a:t>
            </a: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</a:t>
            </a: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2</a:t>
            </a:r>
            <a:r>
              <a:rPr kumimoji="0" lang="ru-RU" sz="36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3</a:t>
            </a:r>
            <a:endParaRPr kumimoji="0" lang="ru-RU" sz="3600" b="1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</a:t>
            </a: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   →  P</a:t>
            </a:r>
            <a:r>
              <a:rPr kumimoji="0" lang="en-US" sz="3600" b="1" i="1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kumimoji="0" lang="en-US" sz="3600" b="1" i="1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</a:t>
            </a: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 →  H</a:t>
            </a:r>
            <a:r>
              <a:rPr kumimoji="0" lang="en-US" sz="3600" b="1" i="1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PO</a:t>
            </a:r>
            <a:r>
              <a:rPr kumimoji="0" lang="en-US" sz="3600" b="1" i="1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→  Ca</a:t>
            </a:r>
            <a:r>
              <a:rPr kumimoji="0" lang="en-US" sz="3600" b="1" i="1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(PO</a:t>
            </a:r>
            <a:r>
              <a:rPr kumimoji="0" lang="en-US" sz="3600" b="1" i="1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r>
              <a:rPr kumimoji="0" lang="en-US" sz="3600" b="1" i="1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200" algn="l"/>
              </a:tabLst>
            </a:pP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      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                              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lang="ru-RU" sz="3600" dirty="0" smtClean="0">
                <a:solidFill>
                  <a:srgbClr val="0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1.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4P + 5O</a:t>
            </a:r>
            <a:r>
              <a:rPr kumimoji="0" lang="ru-RU" sz="36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→ 2P</a:t>
            </a:r>
            <a:r>
              <a:rPr kumimoji="0" lang="ru-RU" sz="36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kumimoji="0" lang="ru-RU" sz="36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P</a:t>
            </a:r>
            <a:r>
              <a:rPr kumimoji="0" lang="ru-RU" sz="36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</a:t>
            </a:r>
            <a:r>
              <a:rPr kumimoji="0" lang="ru-RU" sz="36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+ 3H</a:t>
            </a:r>
            <a:r>
              <a:rPr kumimoji="0" lang="ru-RU" sz="36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 → 2H</a:t>
            </a:r>
            <a:r>
              <a:rPr kumimoji="0" lang="ru-RU" sz="36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PO</a:t>
            </a:r>
            <a:r>
              <a:rPr kumimoji="0" lang="ru-RU" sz="36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 2H</a:t>
            </a:r>
            <a:r>
              <a:rPr kumimoji="0" lang="ru-RU" sz="36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PO</a:t>
            </a:r>
            <a:r>
              <a:rPr kumimoji="0" lang="ru-RU" sz="36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+ 3Ca → Ca</a:t>
            </a:r>
            <a:r>
              <a:rPr kumimoji="0" lang="ru-RU" sz="36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36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PO</a:t>
            </a:r>
            <a:r>
              <a:rPr kumimoji="0" lang="ru-RU" sz="36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</a:t>
            </a:r>
            <a:r>
              <a:rPr kumimoji="0" lang="ru-RU" sz="36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+ 3H</a:t>
            </a:r>
            <a:r>
              <a:rPr kumimoji="0" lang="ru-RU" sz="3600" b="0" i="0" u="none" strike="noStrike" cap="none" normalizeH="0" baseline="-3000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95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95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95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95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95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95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69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Задача № 1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409" y="1939120"/>
            <a:ext cx="1157295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/>
            <a:r>
              <a:rPr lang="uz-Cyrl-UZ" altLang="ru-RU" sz="3600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uz-Cyrl-UZ" altLang="ru-RU" sz="3200" dirty="0" smtClean="0">
                <a:latin typeface="Arial" pitchFamily="34" charset="0"/>
                <a:cs typeface="Arial" pitchFamily="34" charset="0"/>
              </a:rPr>
              <a:t> растворе массой 100 г содержится хлорид бария массой 20 г. Какова массовая доля хлорида бария в растворе?</a:t>
            </a:r>
            <a:endParaRPr lang="uz-Cyrl-UZ" altLang="ru-RU" sz="3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185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41681" y="3510756"/>
            <a:ext cx="5226044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Задача № 1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2"/>
          <p:cNvSpPr>
            <a:spLocks noGrp="1"/>
          </p:cNvSpPr>
          <p:nvPr>
            <p:ph idx="4294967295"/>
          </p:nvPr>
        </p:nvSpPr>
        <p:spPr>
          <a:xfrm>
            <a:off x="470629" y="1106864"/>
            <a:ext cx="11436102" cy="5914649"/>
          </a:xfrm>
          <a:prstGeom prst="rect">
            <a:avLst/>
          </a:prstGeom>
        </p:spPr>
        <p:txBody>
          <a:bodyPr/>
          <a:lstStyle/>
          <a:p>
            <a:pPr eaLnBrk="1" hangingPunct="1">
              <a:buFont typeface="Arial" pitchFamily="34" charset="0"/>
              <a:buNone/>
            </a:pPr>
            <a:r>
              <a:rPr lang="uz-Cyrl-UZ" altLang="ru-RU" sz="3600" b="1" dirty="0" smtClean="0">
                <a:latin typeface="Arial" pitchFamily="34" charset="0"/>
                <a:cs typeface="Arial" pitchFamily="34" charset="0"/>
              </a:rPr>
              <a:t>Дано:</a:t>
            </a:r>
          </a:p>
          <a:p>
            <a:pPr eaLnBrk="1" hangingPunct="1">
              <a:buFont typeface="Arial" pitchFamily="34" charset="0"/>
              <a:buNone/>
            </a:pPr>
            <a:r>
              <a:rPr lang="uz-Cyrl-UZ" altLang="ru-RU" sz="3600" dirty="0" smtClean="0">
                <a:latin typeface="Arial" pitchFamily="34" charset="0"/>
                <a:cs typeface="Arial" pitchFamily="34" charset="0"/>
              </a:rPr>
              <a:t>m(р-ра) = 100 г;</a:t>
            </a:r>
          </a:p>
          <a:p>
            <a:pPr eaLnBrk="1" hangingPunct="1">
              <a:buFont typeface="Arial" pitchFamily="34" charset="0"/>
              <a:buNone/>
            </a:pPr>
            <a:r>
              <a:rPr lang="uz-Cyrl-UZ" altLang="ru-RU" sz="3600" dirty="0" smtClean="0">
                <a:latin typeface="Arial" pitchFamily="34" charset="0"/>
                <a:cs typeface="Arial" pitchFamily="34" charset="0"/>
              </a:rPr>
              <a:t>m(ВаСl</a:t>
            </a:r>
            <a:r>
              <a:rPr lang="uz-Cyrl-UZ" altLang="ru-RU" sz="24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uz-Cyrl-UZ" altLang="ru-RU" sz="3600" dirty="0" smtClean="0">
                <a:latin typeface="Arial" pitchFamily="34" charset="0"/>
                <a:cs typeface="Arial" pitchFamily="34" charset="0"/>
              </a:rPr>
              <a:t>) = 20 г.</a:t>
            </a:r>
          </a:p>
          <a:p>
            <a:pPr eaLnBrk="1" hangingPunct="1">
              <a:buFont typeface="Arial" pitchFamily="34" charset="0"/>
              <a:buNone/>
            </a:pPr>
            <a:r>
              <a:rPr lang="uz-Cyrl-UZ" altLang="ru-RU" sz="3600" b="1" dirty="0" smtClean="0">
                <a:latin typeface="Arial" pitchFamily="34" charset="0"/>
                <a:cs typeface="Arial" pitchFamily="34" charset="0"/>
              </a:rPr>
              <a:t>Найти:</a:t>
            </a:r>
            <a:r>
              <a:rPr lang="uz-Cyrl-UZ" altLang="ru-RU" sz="3600" dirty="0" smtClean="0">
                <a:latin typeface="Arial" pitchFamily="34" charset="0"/>
                <a:cs typeface="Arial" pitchFamily="34" charset="0"/>
              </a:rPr>
              <a:t> С%(ВаСl</a:t>
            </a:r>
            <a:r>
              <a:rPr lang="uz-Cyrl-UZ" altLang="ru-RU" sz="24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uz-Cyrl-UZ" altLang="ru-RU" sz="36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eaLnBrk="1" hangingPunct="1">
              <a:buFont typeface="Arial" pitchFamily="34" charset="0"/>
              <a:buNone/>
            </a:pPr>
            <a:r>
              <a:rPr lang="uz-Cyrl-UZ" altLang="ru-RU" sz="3600" b="1" dirty="0" smtClean="0">
                <a:latin typeface="Arial" pitchFamily="34" charset="0"/>
                <a:cs typeface="Arial" pitchFamily="34" charset="0"/>
              </a:rPr>
              <a:t>Решение : </a:t>
            </a:r>
            <a:r>
              <a:rPr lang="uz-Cyrl-UZ" altLang="ru-RU" sz="3600" dirty="0" smtClean="0">
                <a:latin typeface="Arial" pitchFamily="34" charset="0"/>
                <a:cs typeface="Arial" pitchFamily="34" charset="0"/>
              </a:rPr>
              <a:t>Массовая доля ВаСl</a:t>
            </a:r>
            <a:r>
              <a:rPr lang="uz-Cyrl-UZ" altLang="ru-RU" sz="24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uz-Cyrl-UZ" altLang="ru-RU" sz="3600" dirty="0" smtClean="0">
                <a:latin typeface="Arial" pitchFamily="34" charset="0"/>
                <a:cs typeface="Arial" pitchFamily="34" charset="0"/>
              </a:rPr>
              <a:t> равна отношению его массы к общей массе раствора:</a:t>
            </a:r>
          </a:p>
          <a:p>
            <a:pPr eaLnBrk="1" hangingPunct="1">
              <a:buFont typeface="Arial" pitchFamily="34" charset="0"/>
              <a:buNone/>
            </a:pPr>
            <a:r>
              <a:rPr lang="uz-Cyrl-UZ" altLang="ru-RU" sz="3600" dirty="0" smtClean="0">
                <a:latin typeface="Arial" pitchFamily="34" charset="0"/>
                <a:cs typeface="Arial" pitchFamily="34" charset="0"/>
              </a:rPr>
              <a:t>С%(BaCl</a:t>
            </a:r>
            <a:r>
              <a:rPr lang="uz-Cyrl-UZ" altLang="ru-RU" sz="24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uz-Cyrl-UZ" altLang="ru-RU" sz="3600" dirty="0" smtClean="0">
                <a:latin typeface="Arial" pitchFamily="34" charset="0"/>
                <a:cs typeface="Arial" pitchFamily="34" charset="0"/>
              </a:rPr>
              <a:t>)=m(ВаСl</a:t>
            </a:r>
            <a:r>
              <a:rPr lang="uz-Cyrl-UZ" altLang="ru-RU" sz="24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uz-Cyrl-UZ" altLang="ru-RU" sz="3600" dirty="0" smtClean="0">
                <a:latin typeface="Arial" pitchFamily="34" charset="0"/>
                <a:cs typeface="Arial" pitchFamily="34" charset="0"/>
              </a:rPr>
              <a:t>)/m(р-ра)=20г/100г=0,2 или 20%</a:t>
            </a:r>
          </a:p>
          <a:p>
            <a:pPr eaLnBrk="1" hangingPunct="1">
              <a:buFont typeface="Arial" pitchFamily="34" charset="0"/>
              <a:buNone/>
            </a:pPr>
            <a:r>
              <a:rPr lang="uz-Cyrl-UZ" altLang="ru-RU" sz="3600" b="1" dirty="0" smtClean="0">
                <a:latin typeface="Arial" pitchFamily="34" charset="0"/>
                <a:cs typeface="Arial" pitchFamily="34" charset="0"/>
              </a:rPr>
              <a:t>Ответ</a:t>
            </a:r>
            <a:r>
              <a:rPr lang="uz-Cyrl-UZ" altLang="ru-RU" sz="3600" b="1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uz-Cyrl-UZ" altLang="ru-RU" sz="3600" dirty="0" smtClean="0">
                <a:latin typeface="Arial" pitchFamily="34" charset="0"/>
                <a:cs typeface="Arial" pitchFamily="34" charset="0"/>
              </a:rPr>
              <a:t>С%(ВаСl</a:t>
            </a:r>
            <a:r>
              <a:rPr lang="uz-Cyrl-UZ" altLang="ru-RU" sz="24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uz-Cyrl-UZ" altLang="ru-RU" sz="3600" dirty="0" smtClean="0">
                <a:latin typeface="Arial" pitchFamily="34" charset="0"/>
                <a:cs typeface="Arial" pitchFamily="34" charset="0"/>
              </a:rPr>
              <a:t>)=0,2 или 20%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584161" y="3082128"/>
            <a:ext cx="414340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5"/>
            <a:ext cx="121697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строение атом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6971" y="224608"/>
            <a:ext cx="841405" cy="740166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298409" y="367484"/>
            <a:ext cx="1164439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Задача № 2 </a:t>
            </a:r>
            <a:endParaRPr lang="ru-RU" sz="4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6971" y="1867682"/>
            <a:ext cx="115729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60363" algn="just">
              <a:spcAft>
                <a:spcPts val="1000"/>
              </a:spcAft>
              <a:defRPr/>
            </a:pPr>
            <a:r>
              <a:rPr lang="ru-RU" sz="3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Вычислите массы соли и воды, необходимые для приготовления 300 г. раствора с массовой долей соли </a:t>
            </a:r>
            <a:r>
              <a:rPr lang="en-US" sz="3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0,1</a:t>
            </a:r>
            <a:r>
              <a:rPr lang="ru-RU" sz="3600" dirty="0" smtClean="0">
                <a:latin typeface="Arial" pitchFamily="34" charset="0"/>
                <a:ea typeface="Calibri" pitchFamily="34" charset="0"/>
                <a:cs typeface="Arial" pitchFamily="34" charset="0"/>
              </a:rPr>
              <a:t>5.</a:t>
            </a:r>
            <a:endParaRPr lang="ru-RU" sz="3600" dirty="0" smtClean="0">
              <a:latin typeface="Arial" pitchFamily="34" charset="0"/>
              <a:ea typeface="Calibri" pitchFamily="34" charset="0"/>
              <a:cs typeface="Arial" pitchFamily="34" charset="0"/>
            </a:endParaRPr>
          </a:p>
        </p:txBody>
      </p:sp>
      <p:pic>
        <p:nvPicPr>
          <p:cNvPr id="11571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41549" y="3725070"/>
            <a:ext cx="7132666" cy="3000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1931</TotalTime>
  <Words>397</Words>
  <PresentationFormat>Произвольный</PresentationFormat>
  <Paragraphs>110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89</cp:revision>
  <dcterms:created xsi:type="dcterms:W3CDTF">2020-05-06T17:43:33Z</dcterms:created>
  <dcterms:modified xsi:type="dcterms:W3CDTF">2020-08-26T19:57:27Z</dcterms:modified>
</cp:coreProperties>
</file>