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7" r:id="rId2"/>
    <p:sldId id="312" r:id="rId3"/>
    <p:sldId id="349" r:id="rId4"/>
    <p:sldId id="350" r:id="rId5"/>
    <p:sldId id="313" r:id="rId6"/>
    <p:sldId id="351" r:id="rId7"/>
    <p:sldId id="352" r:id="rId8"/>
    <p:sldId id="357" r:id="rId9"/>
    <p:sldId id="358" r:id="rId10"/>
    <p:sldId id="359" r:id="rId11"/>
    <p:sldId id="360" r:id="rId12"/>
    <p:sldId id="363" r:id="rId13"/>
    <p:sldId id="364" r:id="rId14"/>
    <p:sldId id="365" r:id="rId15"/>
    <p:sldId id="366" r:id="rId16"/>
    <p:sldId id="367" r:id="rId17"/>
    <p:sldId id="369" r:id="rId18"/>
    <p:sldId id="368" r:id="rId19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8" y="10294"/>
            <a:ext cx="12153253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2400" smtClean="0"/>
              <a:t>  </a:t>
            </a:r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227367" y="488129"/>
            <a:ext cx="4166607" cy="1155007"/>
          </a:xfrm>
          <a:prstGeom prst="rect">
            <a:avLst/>
          </a:prstGeom>
        </p:spPr>
        <p:txBody>
          <a:bodyPr vert="horz" wrap="square" lIns="0" tIns="31317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234" defTabSz="1960839">
              <a:spcBef>
                <a:spcPts val="244"/>
              </a:spcBef>
              <a:defRPr/>
            </a:pPr>
            <a:r>
              <a:rPr lang="ru-RU" sz="7300" kern="0" spc="21" dirty="0" smtClean="0">
                <a:solidFill>
                  <a:sysClr val="window" lastClr="FFFFFF"/>
                </a:solidFill>
              </a:rPr>
              <a:t>Химия</a:t>
            </a:r>
            <a:endParaRPr lang="en-US" sz="73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26971" y="1867682"/>
            <a:ext cx="7929618" cy="4646853"/>
          </a:xfrm>
          <a:prstGeom prst="rect">
            <a:avLst/>
          </a:prstGeom>
        </p:spPr>
        <p:txBody>
          <a:bodyPr vert="horz" wrap="square" lIns="0" tIns="29912" rIns="0" bIns="0" rtlCol="0">
            <a:spAutoFit/>
          </a:bodyPr>
          <a:lstStyle/>
          <a:p>
            <a:pPr marL="27193" algn="ctr">
              <a:lnSpc>
                <a:spcPts val="5985"/>
              </a:lnSpc>
            </a:pPr>
            <a:endParaRPr lang="ru-RU" sz="4000" b="1" spc="11" dirty="0" smtClean="0">
              <a:latin typeface="Arial" pitchFamily="34" charset="0"/>
              <a:cs typeface="Arial" pitchFamily="34" charset="0"/>
            </a:endParaRPr>
          </a:p>
          <a:p>
            <a:pPr marL="27193" algn="ctr">
              <a:lnSpc>
                <a:spcPts val="5985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Решение задач, упражнений и тестов по пройденным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темам </a:t>
            </a:r>
            <a:endParaRPr lang="ru-RU" sz="4000" b="1" spc="11" dirty="0" smtClean="0">
              <a:latin typeface="Arial" pitchFamily="34" charset="0"/>
              <a:cs typeface="Arial" pitchFamily="34" charset="0"/>
            </a:endParaRPr>
          </a:p>
          <a:p>
            <a:pPr marL="27193" algn="ctr">
              <a:lnSpc>
                <a:spcPts val="5985"/>
              </a:lnSpc>
            </a:pPr>
            <a:endParaRPr lang="en-US" sz="3600" spc="11" dirty="0" smtClean="0">
              <a:latin typeface="Arial" pitchFamily="34" charset="0"/>
              <a:cs typeface="Arial" pitchFamily="34" charset="0"/>
            </a:endParaRPr>
          </a:p>
          <a:p>
            <a:pPr marL="27193" algn="ctr">
              <a:lnSpc>
                <a:spcPts val="5985"/>
              </a:lnSpc>
            </a:pPr>
            <a:r>
              <a:rPr lang="ru-RU" sz="3600" spc="11" dirty="0" smtClean="0">
                <a:latin typeface="Arial" pitchFamily="34" charset="0"/>
                <a:cs typeface="Arial" pitchFamily="34" charset="0"/>
              </a:rPr>
              <a:t>Преподаватель: </a:t>
            </a:r>
            <a:r>
              <a:rPr lang="ru-RU" sz="3600" spc="11" dirty="0" err="1" smtClean="0">
                <a:latin typeface="Arial" pitchFamily="34" charset="0"/>
                <a:cs typeface="Arial" pitchFamily="34" charset="0"/>
              </a:rPr>
              <a:t>Цой</a:t>
            </a:r>
            <a:r>
              <a:rPr lang="ru-RU" sz="3600" spc="1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spc="11" dirty="0" smtClean="0">
                <a:latin typeface="Arial" pitchFamily="34" charset="0"/>
                <a:cs typeface="Arial" pitchFamily="34" charset="0"/>
              </a:rPr>
              <a:t>Мария Сергеевна</a:t>
            </a:r>
          </a:p>
        </p:txBody>
      </p:sp>
      <p:pic>
        <p:nvPicPr>
          <p:cNvPr id="11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2041931" cy="1796244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589" y="3367880"/>
            <a:ext cx="380502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24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 2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318506" y="1119867"/>
            <a:ext cx="11643686" cy="5901646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spcAft>
                <a:spcPts val="1000"/>
              </a:spcAft>
              <a:buFont typeface="Arial" pitchFamily="34" charset="0"/>
              <a:buNone/>
            </a:pPr>
            <a:r>
              <a:rPr lang="ru-RU" altLang="ru-RU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Дано: </a:t>
            </a:r>
            <a:r>
              <a:rPr lang="en-US" alt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m(</a:t>
            </a:r>
            <a:r>
              <a:rPr lang="ru-RU" alt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раствора) = 300 г.</a:t>
            </a:r>
          </a:p>
          <a:p>
            <a:pPr algn="just" eaLnBrk="1" hangingPunct="1">
              <a:spcAft>
                <a:spcPts val="1000"/>
              </a:spcAft>
              <a:buFont typeface="Arial" pitchFamily="34" charset="0"/>
              <a:buNone/>
            </a:pPr>
            <a:r>
              <a:rPr lang="en-US" alt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</a:t>
            </a:r>
            <a:r>
              <a:rPr lang="ru-RU" alt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(соли) = </a:t>
            </a:r>
            <a:r>
              <a:rPr lang="en-US" alt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0,</a:t>
            </a:r>
            <a:r>
              <a:rPr lang="ru-RU" alt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alt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endParaRPr lang="ru-RU" altLang="ru-RU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1" hangingPunct="1">
              <a:spcAft>
                <a:spcPts val="1000"/>
              </a:spcAft>
              <a:buFont typeface="Arial" pitchFamily="34" charset="0"/>
              <a:buNone/>
            </a:pPr>
            <a:r>
              <a:rPr lang="ru-RU" altLang="ru-RU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Найти: </a:t>
            </a:r>
            <a:r>
              <a:rPr lang="en-US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(соли), </a:t>
            </a:r>
            <a:r>
              <a:rPr lang="en-US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(воды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 - ?</a:t>
            </a:r>
            <a:endParaRPr lang="ru-RU" altLang="ru-RU" sz="3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1" hangingPunct="1">
              <a:spcAft>
                <a:spcPts val="1000"/>
              </a:spcAft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Решение: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altLang="ru-RU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ru-RU" alt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(соли) = </a:t>
            </a:r>
            <a:r>
              <a:rPr lang="en-US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(соли)*</a:t>
            </a:r>
            <a:r>
              <a:rPr lang="en-US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m(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раствора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 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300 </a:t>
            </a:r>
            <a:r>
              <a:rPr lang="en-US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0,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 = 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45 г.</a:t>
            </a:r>
          </a:p>
          <a:p>
            <a:pPr eaLnBrk="1" hangingPunct="1">
              <a:buClr>
                <a:srgbClr val="2DA2BF"/>
              </a:buClr>
              <a:buFont typeface="Arial" pitchFamily="34" charset="0"/>
              <a:buNone/>
            </a:pPr>
            <a:r>
              <a:rPr lang="en-US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(воды) = 300 – 45 = 255 г.  </a:t>
            </a:r>
          </a:p>
          <a:p>
            <a:pPr eaLnBrk="1" hangingPunct="1">
              <a:buClr>
                <a:srgbClr val="2DA2BF"/>
              </a:buClr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Ответ: </a:t>
            </a:r>
            <a:r>
              <a:rPr lang="en-US" altLang="ru-RU" sz="3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(соли) = 45 г.; </a:t>
            </a:r>
            <a:r>
              <a:rPr lang="en-US" altLang="ru-RU" sz="3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(воды) = 255 г.</a:t>
            </a:r>
          </a:p>
          <a:p>
            <a:pPr eaLnBrk="1" hangingPunct="1">
              <a:buFont typeface="Arial" pitchFamily="34" charset="0"/>
              <a:buNone/>
            </a:pPr>
            <a:endParaRPr lang="uz-Cyrl-UZ" alt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9847" y="2510624"/>
            <a:ext cx="600079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903" y="1367616"/>
            <a:ext cx="2940028" cy="308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 3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1581930"/>
            <a:ext cx="11572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выпаривании 500 г 10%-го раствора сульфата лития получили раствор массой 200 г. Какова процентная концен­трация полученного раствора?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7433" y="3510756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 3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8409" y="1153302"/>
          <a:ext cx="11572956" cy="5589524"/>
        </p:xfrm>
        <a:graphic>
          <a:graphicData uri="http://schemas.openxmlformats.org/drawingml/2006/table">
            <a:tbl>
              <a:tblPr/>
              <a:tblGrid>
                <a:gridCol w="3357586"/>
                <a:gridCol w="8215370"/>
              </a:tblGrid>
              <a:tr h="5286412">
                <a:tc>
                  <a:txBody>
                    <a:bodyPr/>
                    <a:lstStyle/>
                    <a:p>
                      <a:pPr marL="20320" marR="20320" fontAlgn="base">
                        <a:lnSpc>
                          <a:spcPct val="115000"/>
                        </a:lnSpc>
                        <a:spcBef>
                          <a:spcPts val="2020"/>
                        </a:spcBef>
                        <a:spcAft>
                          <a:spcPts val="242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 а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р-ра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= 500 г;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)=10%, или 0,1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р-ра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= 200 г;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_________________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Найти: w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?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20320" fontAlgn="base">
                        <a:lnSpc>
                          <a:spcPct val="115000"/>
                        </a:lnSpc>
                        <a:spcBef>
                          <a:spcPts val="2020"/>
                        </a:spcBef>
                        <a:spcAft>
                          <a:spcPts val="242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Решение: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Определим массу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исходном растворе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=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р-ра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);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=w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))·m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р-ра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)=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0,1·500г=50г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Определим процентную концентрацию полученного раствора (масса Li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при выпаривании не изменилась)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=m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)/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р-ра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);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)=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50г/200г=0,25 или 25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%;</a:t>
                      </a:r>
                    </a:p>
                    <a:p>
                      <a:pPr marL="20320" marR="20320" fontAlgn="base">
                        <a:lnSpc>
                          <a:spcPct val="115000"/>
                        </a:lnSpc>
                        <a:spcBef>
                          <a:spcPts val="2020"/>
                        </a:spcBef>
                        <a:spcAft>
                          <a:spcPts val="2425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w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)= 25%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 4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971" y="1796244"/>
            <a:ext cx="1178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Раствор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объемом 500 мл содержит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массой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5г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Определить молярную концентрацию этого раствора.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5929" y="3439318"/>
            <a:ext cx="56435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 4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8409" y="1224740"/>
          <a:ext cx="11644394" cy="5500725"/>
        </p:xfrm>
        <a:graphic>
          <a:graphicData uri="http://schemas.openxmlformats.org/drawingml/2006/table">
            <a:tbl>
              <a:tblPr/>
              <a:tblGrid>
                <a:gridCol w="3696372"/>
                <a:gridCol w="7948022"/>
              </a:tblGrid>
              <a:tr h="5500725">
                <a:tc>
                  <a:txBody>
                    <a:bodyPr/>
                    <a:lstStyle/>
                    <a:p>
                      <a:pPr marL="20320" marR="20320" fontAlgn="base">
                        <a:lnSpc>
                          <a:spcPct val="115000"/>
                        </a:lnSpc>
                        <a:spcBef>
                          <a:spcPts val="2020"/>
                        </a:spcBef>
                        <a:spcAft>
                          <a:spcPts val="242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 а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V(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р-ра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)=500мл, или 0,5 л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NaOH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)=5г;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____________________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Найти: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NaOH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)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?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20320" fontAlgn="base">
                        <a:lnSpc>
                          <a:spcPct val="115000"/>
                        </a:lnSpc>
                        <a:spcBef>
                          <a:spcPts val="2020"/>
                        </a:spcBef>
                        <a:spcAft>
                          <a:spcPts val="242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Решение: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Вычислим число моль в 5 г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NaOH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: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NaOH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NaOH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M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NaOH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 </a:t>
                      </a:r>
                      <a:endParaRPr lang="ru-RU" sz="24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0320" marR="20320" fontAlgn="base">
                        <a:lnSpc>
                          <a:spcPct val="115000"/>
                        </a:lnSpc>
                        <a:spcBef>
                          <a:spcPts val="2020"/>
                        </a:spcBef>
                        <a:spcAft>
                          <a:spcPts val="2425"/>
                        </a:spcAft>
                      </a:pP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5г / 40 г/моль = 0,125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моль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Определим молярную концентрацию раствора: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NaOH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V(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р-ра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);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0,125 моль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0,5л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0,25моль/л;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Ответ: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Cм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0,25моль/л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475" y="4296574"/>
            <a:ext cx="24384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 5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847" y="1867682"/>
            <a:ext cx="11572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Вычислить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массу хлорида натрия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содержащегося в растворе объемом 200 мл, если его молярная концентрация 2 моль/л.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995" y="3439318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 5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6971" y="1367616"/>
          <a:ext cx="11644394" cy="5375339"/>
        </p:xfrm>
        <a:graphic>
          <a:graphicData uri="http://schemas.openxmlformats.org/drawingml/2006/table">
            <a:tbl>
              <a:tblPr/>
              <a:tblGrid>
                <a:gridCol w="3696372"/>
                <a:gridCol w="7948022"/>
              </a:tblGrid>
              <a:tr h="521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 а 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</a:t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V(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р-ра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)=200мл, или 0,2 л</a:t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Cм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)=2 моль/л</a:t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________________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Найти: 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)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Решение:</a:t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1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Вычислим число моль 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),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которое содержится в растворе объёмом 0,2л:</a:t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 = 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/ V(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р-ра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= См·V(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р-ра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);</a:t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= 2моль/л·0,2л = 0,4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моль</a:t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Вычислим массу 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= M(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)·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M(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= 58,5г/моль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= 58,5г/моль·0,4 моль = 23,4г 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Ответ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NaCl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= 23,4г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Домашнее задание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409" y="1581930"/>
            <a:ext cx="11644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1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Письменно ответить на вопросы 1 – 4 (стр. 16).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6971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пройденной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темы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727037" y="1581930"/>
            <a:ext cx="110728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Формула азотной кислоты: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а) HCI б) 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в) HNO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Исключите лишнее: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а)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CuO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б)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(OH)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MgO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Дайте название веществу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(OH)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а) оксид железа (III) б)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гидроксид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железа (II)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гидроксид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железа (III)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Формула оксида азота (V)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а) N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б) N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 ) N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6971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пройденной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темы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655599" y="1367616"/>
            <a:ext cx="113586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Формула основного оксида: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а) 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б)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CuOH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в) Cu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Из приведённого перечня формул выберите оксид, соответствующий серной кислоте: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а) CO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б) 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в) 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655599" y="3867946"/>
            <a:ext cx="111443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Нерастворимая в воде кислота: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а) HNO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б) 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в) 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Из приведённого перечня формул выберите кислотные оксиды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CO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CO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P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Na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6971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пройденной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темы 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584162" y="1510492"/>
            <a:ext cx="112872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3-в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4-б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5-в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6-б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8-в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9-а,в,г;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№ 1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584161" y="1296178"/>
            <a:ext cx="112872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1             2           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3                  4             5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Cu  →  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CuO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→ CuSO</a:t>
            </a:r>
            <a:r>
              <a:rPr kumimoji="0" lang="en-US" sz="32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→ Cu(OH)</a:t>
            </a:r>
            <a:r>
              <a:rPr kumimoji="0" lang="en-US" sz="32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→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CuO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Cu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     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2Cu + 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2CuO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CuO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→ CuSO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+ 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CuSO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+ 2KOH →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(OH)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+ K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(OH)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CuO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CuO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C→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CO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6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6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6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 № 2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441285" y="1510492"/>
            <a:ext cx="112872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  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2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3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  →  P</a:t>
            </a:r>
            <a:r>
              <a:rPr kumimoji="0" lang="en-US" sz="36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36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→  H</a:t>
            </a:r>
            <a:r>
              <a:rPr kumimoji="0" lang="en-US" sz="36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</a:t>
            </a:r>
            <a:r>
              <a:rPr kumimoji="0" lang="en-US" sz="36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 Ca</a:t>
            </a:r>
            <a:r>
              <a:rPr kumimoji="0" lang="en-US" sz="36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(PO</a:t>
            </a:r>
            <a:r>
              <a:rPr kumimoji="0" lang="en-US" sz="36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36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                       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4P + 5O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→ 2P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P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+ 3H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→ 2H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2H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+ 3Ca → Ca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+ 3H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9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9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95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 1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09" y="1939120"/>
            <a:ext cx="115729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uz-Cyrl-UZ" altLang="ru-RU" sz="3200" dirty="0" smtClean="0">
                <a:latin typeface="Arial" pitchFamily="34" charset="0"/>
                <a:cs typeface="Arial" pitchFamily="34" charset="0"/>
              </a:rPr>
              <a:t> растворе массой 100 г содержится хлорид бария массой 20 г. Какова массовая доля хлорида бария в растворе?</a:t>
            </a:r>
            <a:endParaRPr lang="uz-Cyrl-UZ" alt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681" y="3510756"/>
            <a:ext cx="52260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 1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470629" y="1106864"/>
            <a:ext cx="11436102" cy="5914649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uz-Cyrl-UZ" altLang="ru-RU" sz="3600" b="1" dirty="0" smtClean="0">
                <a:latin typeface="Arial" pitchFamily="34" charset="0"/>
                <a:cs typeface="Arial" pitchFamily="34" charset="0"/>
              </a:rPr>
              <a:t>Дано:</a:t>
            </a:r>
          </a:p>
          <a:p>
            <a:pPr eaLnBrk="1" hangingPunct="1">
              <a:buFont typeface="Arial" pitchFamily="34" charset="0"/>
              <a:buNone/>
            </a:pP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m(р-ра) = 100 г;</a:t>
            </a:r>
          </a:p>
          <a:p>
            <a:pPr eaLnBrk="1" hangingPunct="1">
              <a:buFont typeface="Arial" pitchFamily="34" charset="0"/>
              <a:buNone/>
            </a:pP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m(ВаСl</a:t>
            </a:r>
            <a:r>
              <a:rPr lang="uz-Cyrl-UZ" alt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) = 20 г.</a:t>
            </a:r>
          </a:p>
          <a:p>
            <a:pPr eaLnBrk="1" hangingPunct="1">
              <a:buFont typeface="Arial" pitchFamily="34" charset="0"/>
              <a:buNone/>
            </a:pPr>
            <a:r>
              <a:rPr lang="uz-Cyrl-UZ" altLang="ru-RU" sz="3600" b="1" dirty="0" smtClean="0">
                <a:latin typeface="Arial" pitchFamily="34" charset="0"/>
                <a:cs typeface="Arial" pitchFamily="34" charset="0"/>
              </a:rPr>
              <a:t>Найти:</a:t>
            </a: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 С%(ВаСl</a:t>
            </a:r>
            <a:r>
              <a:rPr lang="uz-Cyrl-UZ" alt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Font typeface="Arial" pitchFamily="34" charset="0"/>
              <a:buNone/>
            </a:pPr>
            <a:r>
              <a:rPr lang="uz-Cyrl-UZ" altLang="ru-RU" sz="3600" b="1" dirty="0" smtClean="0">
                <a:latin typeface="Arial" pitchFamily="34" charset="0"/>
                <a:cs typeface="Arial" pitchFamily="34" charset="0"/>
              </a:rPr>
              <a:t>Решение : </a:t>
            </a: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Массовая доля ВаСl</a:t>
            </a:r>
            <a:r>
              <a:rPr lang="uz-Cyrl-UZ" alt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 равна отношению его массы к общей массе раствора:</a:t>
            </a:r>
          </a:p>
          <a:p>
            <a:pPr eaLnBrk="1" hangingPunct="1">
              <a:buFont typeface="Arial" pitchFamily="34" charset="0"/>
              <a:buNone/>
            </a:pP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С%(BaCl</a:t>
            </a:r>
            <a:r>
              <a:rPr lang="uz-Cyrl-UZ" alt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)=m(ВаСl</a:t>
            </a:r>
            <a:r>
              <a:rPr lang="uz-Cyrl-UZ" alt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)/m(р-ра)=20г/100г=0,2 или 20%</a:t>
            </a:r>
          </a:p>
          <a:p>
            <a:pPr eaLnBrk="1" hangingPunct="1">
              <a:buFont typeface="Arial" pitchFamily="34" charset="0"/>
              <a:buNone/>
            </a:pPr>
            <a:r>
              <a:rPr lang="uz-Cyrl-UZ" altLang="ru-RU" sz="3600" b="1" dirty="0" smtClean="0">
                <a:latin typeface="Arial" pitchFamily="34" charset="0"/>
                <a:cs typeface="Arial" pitchFamily="34" charset="0"/>
              </a:rPr>
              <a:t>Ответ</a:t>
            </a:r>
            <a:r>
              <a:rPr lang="uz-Cyrl-UZ" altLang="ru-RU" sz="3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С%(ВаСl</a:t>
            </a:r>
            <a:r>
              <a:rPr lang="uz-Cyrl-UZ" alt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z-Cyrl-UZ" altLang="ru-RU" sz="3600" dirty="0" smtClean="0">
                <a:latin typeface="Arial" pitchFamily="34" charset="0"/>
                <a:cs typeface="Arial" pitchFamily="34" charset="0"/>
              </a:rPr>
              <a:t>)=0,2 или 20%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84161" y="3082128"/>
            <a:ext cx="414340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строение ат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971" y="224608"/>
            <a:ext cx="841405" cy="740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№ 2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971" y="1867682"/>
            <a:ext cx="11572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Aft>
                <a:spcPts val="1000"/>
              </a:spcAft>
              <a:defRPr/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Вычислите массы соли и воды, необходимые для приготовления 300 г. раствора с массовой долей соли </a:t>
            </a:r>
            <a:r>
              <a:rPr lang="en-US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0,1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5.</a:t>
            </a:r>
            <a:endParaRPr lang="ru-RU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549" y="3725070"/>
            <a:ext cx="7132666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397</Words>
  <PresentationFormat>Произвольный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89</cp:revision>
  <dcterms:created xsi:type="dcterms:W3CDTF">2020-05-06T17:43:33Z</dcterms:created>
  <dcterms:modified xsi:type="dcterms:W3CDTF">2020-08-26T19:57:27Z</dcterms:modified>
</cp:coreProperties>
</file>