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sldIdLst>
    <p:sldId id="257" r:id="rId2"/>
    <p:sldId id="312" r:id="rId3"/>
    <p:sldId id="313" r:id="rId4"/>
    <p:sldId id="314" r:id="rId5"/>
    <p:sldId id="304" r:id="rId6"/>
    <p:sldId id="315" r:id="rId7"/>
    <p:sldId id="317" r:id="rId8"/>
    <p:sldId id="319" r:id="rId9"/>
    <p:sldId id="320" r:id="rId10"/>
    <p:sldId id="322" r:id="rId11"/>
    <p:sldId id="323" r:id="rId12"/>
    <p:sldId id="324" r:id="rId13"/>
    <p:sldId id="325" r:id="rId14"/>
    <p:sldId id="332" r:id="rId15"/>
    <p:sldId id="333" r:id="rId16"/>
    <p:sldId id="348" r:id="rId17"/>
    <p:sldId id="336" r:id="rId18"/>
    <p:sldId id="337" r:id="rId19"/>
    <p:sldId id="340" r:id="rId20"/>
    <p:sldId id="342" r:id="rId21"/>
    <p:sldId id="343" r:id="rId22"/>
    <p:sldId id="345" r:id="rId23"/>
    <p:sldId id="347" r:id="rId24"/>
  </p:sldIdLst>
  <p:sldSz cx="12169775" cy="7021513"/>
  <p:notesSz cx="6858000" cy="9144000"/>
  <p:defaultTextStyle>
    <a:defPPr>
      <a:defRPr lang="ru-RU"/>
    </a:defPPr>
    <a:lvl1pPr marL="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32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64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96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28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60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92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824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560" algn="l" defTabSz="109664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18" y="-96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1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87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89" y="281187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8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6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5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5" y="1430311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6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5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5" y="5099320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13" indent="-153513">
              <a:buFont typeface="Arial" panose="020B0604020202020204" pitchFamily="34" charset="0"/>
              <a:buChar char="•"/>
              <a:defRPr sz="1400"/>
            </a:lvl2pPr>
            <a:lvl3pPr marL="307023" indent="-153513">
              <a:defRPr sz="1400"/>
            </a:lvl3pPr>
            <a:lvl4pPr marL="537292" indent="-230268">
              <a:defRPr sz="1400"/>
            </a:lvl4pPr>
            <a:lvl5pPr marL="767560" indent="-23026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8" y="955711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099" y="153987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7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7" y="1559662"/>
            <a:ext cx="3850635" cy="4661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44" y="1614947"/>
            <a:ext cx="5293853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18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3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6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9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2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6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82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4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20" indent="0">
              <a:buNone/>
              <a:defRPr sz="2400" b="1"/>
            </a:lvl2pPr>
            <a:lvl3pPr marL="1096640" indent="0">
              <a:buNone/>
              <a:defRPr sz="2200" b="1"/>
            </a:lvl3pPr>
            <a:lvl4pPr marL="1644960" indent="0">
              <a:buNone/>
              <a:defRPr sz="1900" b="1"/>
            </a:lvl4pPr>
            <a:lvl5pPr marL="2193280" indent="0">
              <a:buNone/>
              <a:defRPr sz="1900" b="1"/>
            </a:lvl5pPr>
            <a:lvl6pPr marL="2741600" indent="0">
              <a:buNone/>
              <a:defRPr sz="1900" b="1"/>
            </a:lvl6pPr>
            <a:lvl7pPr marL="3289920" indent="0">
              <a:buNone/>
              <a:defRPr sz="1900" b="1"/>
            </a:lvl7pPr>
            <a:lvl8pPr marL="3838240" indent="0">
              <a:buNone/>
              <a:defRPr sz="1900" b="1"/>
            </a:lvl8pPr>
            <a:lvl9pPr marL="438656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0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320" indent="0">
              <a:buNone/>
              <a:defRPr sz="2400" b="1"/>
            </a:lvl2pPr>
            <a:lvl3pPr marL="1096640" indent="0">
              <a:buNone/>
              <a:defRPr sz="2200" b="1"/>
            </a:lvl3pPr>
            <a:lvl4pPr marL="1644960" indent="0">
              <a:buNone/>
              <a:defRPr sz="1900" b="1"/>
            </a:lvl4pPr>
            <a:lvl5pPr marL="2193280" indent="0">
              <a:buNone/>
              <a:defRPr sz="1900" b="1"/>
            </a:lvl5pPr>
            <a:lvl6pPr marL="2741600" indent="0">
              <a:buNone/>
              <a:defRPr sz="1900" b="1"/>
            </a:lvl6pPr>
            <a:lvl7pPr marL="3289920" indent="0">
              <a:buNone/>
              <a:defRPr sz="1900" b="1"/>
            </a:lvl7pPr>
            <a:lvl8pPr marL="3838240" indent="0">
              <a:buNone/>
              <a:defRPr sz="1900" b="1"/>
            </a:lvl8pPr>
            <a:lvl9pPr marL="4386560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0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1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320" indent="0">
              <a:buNone/>
              <a:defRPr sz="1400"/>
            </a:lvl2pPr>
            <a:lvl3pPr marL="1096640" indent="0">
              <a:buNone/>
              <a:defRPr sz="1200"/>
            </a:lvl3pPr>
            <a:lvl4pPr marL="1644960" indent="0">
              <a:buNone/>
              <a:defRPr sz="1100"/>
            </a:lvl4pPr>
            <a:lvl5pPr marL="2193280" indent="0">
              <a:buNone/>
              <a:defRPr sz="1100"/>
            </a:lvl5pPr>
            <a:lvl6pPr marL="2741600" indent="0">
              <a:buNone/>
              <a:defRPr sz="1100"/>
            </a:lvl6pPr>
            <a:lvl7pPr marL="3289920" indent="0">
              <a:buNone/>
              <a:defRPr sz="1100"/>
            </a:lvl7pPr>
            <a:lvl8pPr marL="3838240" indent="0">
              <a:buNone/>
              <a:defRPr sz="1100"/>
            </a:lvl8pPr>
            <a:lvl9pPr marL="438656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59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320" indent="0">
              <a:buNone/>
              <a:defRPr sz="3400"/>
            </a:lvl2pPr>
            <a:lvl3pPr marL="1096640" indent="0">
              <a:buNone/>
              <a:defRPr sz="2900"/>
            </a:lvl3pPr>
            <a:lvl4pPr marL="1644960" indent="0">
              <a:buNone/>
              <a:defRPr sz="2400"/>
            </a:lvl4pPr>
            <a:lvl5pPr marL="2193280" indent="0">
              <a:buNone/>
              <a:defRPr sz="2400"/>
            </a:lvl5pPr>
            <a:lvl6pPr marL="2741600" indent="0">
              <a:buNone/>
              <a:defRPr sz="2400"/>
            </a:lvl6pPr>
            <a:lvl7pPr marL="3289920" indent="0">
              <a:buNone/>
              <a:defRPr sz="2400"/>
            </a:lvl7pPr>
            <a:lvl8pPr marL="3838240" indent="0">
              <a:buNone/>
              <a:defRPr sz="2400"/>
            </a:lvl8pPr>
            <a:lvl9pPr marL="4386560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320" indent="0">
              <a:buNone/>
              <a:defRPr sz="1400"/>
            </a:lvl2pPr>
            <a:lvl3pPr marL="1096640" indent="0">
              <a:buNone/>
              <a:defRPr sz="1200"/>
            </a:lvl3pPr>
            <a:lvl4pPr marL="1644960" indent="0">
              <a:buNone/>
              <a:defRPr sz="1100"/>
            </a:lvl4pPr>
            <a:lvl5pPr marL="2193280" indent="0">
              <a:buNone/>
              <a:defRPr sz="1100"/>
            </a:lvl5pPr>
            <a:lvl6pPr marL="2741600" indent="0">
              <a:buNone/>
              <a:defRPr sz="1100"/>
            </a:lvl6pPr>
            <a:lvl7pPr marL="3289920" indent="0">
              <a:buNone/>
              <a:defRPr sz="1100"/>
            </a:lvl7pPr>
            <a:lvl8pPr marL="3838240" indent="0">
              <a:buNone/>
              <a:defRPr sz="1100"/>
            </a:lvl8pPr>
            <a:lvl9pPr marL="438656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64" tIns="54832" rIns="109664" bIns="5483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4"/>
            <a:ext cx="10952798" cy="4633874"/>
          </a:xfrm>
          <a:prstGeom prst="rect">
            <a:avLst/>
          </a:prstGeom>
        </p:spPr>
        <p:txBody>
          <a:bodyPr vert="horz" lIns="109664" tIns="54832" rIns="109664" bIns="5483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3"/>
            <a:ext cx="2839614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3"/>
            <a:ext cx="3853762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3"/>
            <a:ext cx="2839614" cy="373831"/>
          </a:xfrm>
          <a:prstGeom prst="rect">
            <a:avLst/>
          </a:prstGeom>
        </p:spPr>
        <p:txBody>
          <a:bodyPr vert="horz" lIns="109664" tIns="54832" rIns="109664" bIns="548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64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40" indent="-411240" algn="l" defTabSz="109664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020" indent="-342700" algn="l" defTabSz="109664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80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120" indent="-274160" algn="l" defTabSz="109664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440" indent="-274160" algn="l" defTabSz="109664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76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408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40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720" indent="-274160" algn="l" defTabSz="1096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32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64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96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28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60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92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824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560" algn="l" defTabSz="109664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238" y="10294"/>
            <a:ext cx="12153253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mtClean="0"/>
              <a:t>  </a:t>
            </a:r>
            <a:endParaRPr sz="24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23028" y="493595"/>
            <a:ext cx="1274143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23028" y="493595"/>
            <a:ext cx="1274143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391864" y="538863"/>
            <a:ext cx="365764" cy="772989"/>
          </a:xfrm>
          <a:prstGeom prst="rect">
            <a:avLst/>
          </a:prstGeom>
        </p:spPr>
        <p:txBody>
          <a:bodyPr vert="horz" wrap="square" lIns="0" tIns="33993" rIns="0" bIns="0" rtlCol="0">
            <a:spAutoFit/>
          </a:bodyPr>
          <a:lstStyle/>
          <a:p>
            <a:pPr>
              <a:spcBef>
                <a:spcPts val="268"/>
              </a:spcBef>
            </a:pPr>
            <a:r>
              <a:rPr lang="en-US" sz="4800" b="1" spc="2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85415" y="1172723"/>
            <a:ext cx="950308" cy="456973"/>
          </a:xfrm>
          <a:prstGeom prst="rect">
            <a:avLst/>
          </a:prstGeom>
        </p:spPr>
        <p:txBody>
          <a:bodyPr vert="horz" wrap="square" lIns="0" tIns="25834" rIns="0" bIns="0" rtlCol="0">
            <a:spAutoFit/>
          </a:bodyPr>
          <a:lstStyle/>
          <a:p>
            <a:pPr>
              <a:spcBef>
                <a:spcPts val="204"/>
              </a:spcBef>
            </a:pPr>
            <a:r>
              <a:rPr lang="ru-RU" sz="2800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="" xmlns:a16="http://schemas.microsoft.com/office/drawing/2014/main" id="{50CC696B-C45C-4477-8EB6-9C8A17C566AC}"/>
              </a:ext>
            </a:extLst>
          </p:cNvPr>
          <p:cNvSpPr txBox="1">
            <a:spLocks/>
          </p:cNvSpPr>
          <p:nvPr/>
        </p:nvSpPr>
        <p:spPr>
          <a:xfrm>
            <a:off x="3227367" y="488129"/>
            <a:ext cx="4166607" cy="1155007"/>
          </a:xfrm>
          <a:prstGeom prst="rect">
            <a:avLst/>
          </a:prstGeom>
        </p:spPr>
        <p:txBody>
          <a:bodyPr vert="horz" wrap="square" lIns="0" tIns="313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7234" defTabSz="1960839">
              <a:spcBef>
                <a:spcPts val="244"/>
              </a:spcBef>
              <a:defRPr/>
            </a:pPr>
            <a:r>
              <a:rPr lang="ru-RU" sz="7300" kern="0" spc="21" dirty="0" smtClean="0">
                <a:solidFill>
                  <a:sysClr val="window" lastClr="FFFFFF"/>
                </a:solidFill>
              </a:rPr>
              <a:t>Химия</a:t>
            </a:r>
            <a:endParaRPr lang="en-US" sz="7300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26971" y="1867682"/>
            <a:ext cx="7929618" cy="4646853"/>
          </a:xfrm>
          <a:prstGeom prst="rect">
            <a:avLst/>
          </a:prstGeom>
        </p:spPr>
        <p:txBody>
          <a:bodyPr vert="horz" wrap="square" lIns="0" tIns="29912" rIns="0" bIns="0" rtlCol="0">
            <a:spAutoFit/>
          </a:bodyPr>
          <a:lstStyle/>
          <a:p>
            <a:pPr marL="27193" algn="ctr">
              <a:lnSpc>
                <a:spcPts val="5985"/>
              </a:lnSpc>
            </a:pPr>
            <a:endParaRPr lang="ru-RU" sz="4400" b="1" spc="11" dirty="0" smtClean="0">
              <a:latin typeface="Times New Roman" pitchFamily="18" charset="0"/>
              <a:cs typeface="Times New Roman" pitchFamily="18" charset="0"/>
            </a:endParaRPr>
          </a:p>
          <a:p>
            <a:pPr marL="27193" algn="ctr">
              <a:lnSpc>
                <a:spcPts val="5985"/>
              </a:lnSpc>
            </a:pPr>
            <a:r>
              <a:rPr lang="ru-RU" sz="4400" b="1" spc="11" dirty="0" smtClean="0">
                <a:latin typeface="Arial" pitchFamily="34" charset="0"/>
                <a:cs typeface="Arial" pitchFamily="34" charset="0"/>
              </a:rPr>
              <a:t>Основные классы неорганических соединений </a:t>
            </a:r>
          </a:p>
          <a:p>
            <a:pPr marL="27193" algn="ctr">
              <a:lnSpc>
                <a:spcPts val="5985"/>
              </a:lnSpc>
            </a:pPr>
            <a:endParaRPr lang="ru-RU" sz="4400" b="1" spc="11" dirty="0" smtClean="0">
              <a:latin typeface="Times New Roman" pitchFamily="18" charset="0"/>
              <a:cs typeface="Times New Roman" pitchFamily="18" charset="0"/>
            </a:endParaRPr>
          </a:p>
          <a:p>
            <a:pPr marL="27193" algn="ctr">
              <a:lnSpc>
                <a:spcPts val="5985"/>
              </a:lnSpc>
            </a:pPr>
            <a:r>
              <a:rPr lang="ru-RU" sz="3600" b="1" spc="11" dirty="0" err="1" smtClean="0">
                <a:latin typeface="Times New Roman" pitchFamily="18" charset="0"/>
                <a:cs typeface="Times New Roman" pitchFamily="18" charset="0"/>
              </a:rPr>
              <a:t>Цой</a:t>
            </a:r>
            <a:r>
              <a:rPr lang="ru-RU" sz="3600" b="1" spc="11" dirty="0" smtClean="0">
                <a:latin typeface="Times New Roman" pitchFamily="18" charset="0"/>
                <a:cs typeface="Times New Roman" pitchFamily="18" charset="0"/>
              </a:rPr>
              <a:t> Мария Сергеевна</a:t>
            </a: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6589" y="4349845"/>
            <a:ext cx="4013186" cy="2671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2041931" cy="17962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9124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7227895" y="1367616"/>
            <a:ext cx="4551517" cy="1621947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 eaLnBrk="0" hangingPunct="0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ОСНОВАНИЯ</a:t>
            </a: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Стрелка влево 23"/>
          <p:cNvSpPr/>
          <p:nvPr/>
        </p:nvSpPr>
        <p:spPr>
          <a:xfrm>
            <a:off x="4370375" y="1010426"/>
            <a:ext cx="2857520" cy="2500330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основания  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94576" y="1225286"/>
            <a:ext cx="4004362" cy="184312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 eaLnBrk="0" hangingPunct="0"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Одноосновные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ОН </a:t>
            </a:r>
          </a:p>
          <a:p>
            <a:pPr algn="ctr" eaLnBrk="0" hangingPunct="0">
              <a:defRPr/>
            </a:pP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ОН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94576" y="3215857"/>
            <a:ext cx="4004362" cy="17693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 eaLnBrk="0" hangingPunct="0"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Двухосновные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ru-RU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(ОН)</a:t>
            </a:r>
            <a:r>
              <a:rPr lang="ru-RU" sz="32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algn="ctr" eaLnBrk="0" hangingPunct="0">
              <a:defRPr/>
            </a:pPr>
            <a:r>
              <a:rPr lang="en-US" sz="3200" dirty="0">
                <a:solidFill>
                  <a:schemeClr val="tx1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Mg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(ОН)</a:t>
            </a:r>
            <a:r>
              <a:rPr lang="ru-RU" sz="3200" baseline="-25000" dirty="0">
                <a:solidFill>
                  <a:schemeClr val="tx1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2</a:t>
            </a:r>
            <a:endParaRPr lang="ru-RU" sz="3200" dirty="0">
              <a:solidFill>
                <a:schemeClr val="tx1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algn="ctr" eaLnBrk="0" hangingPunct="0">
              <a:defRPr/>
            </a:pP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69847" y="5082392"/>
            <a:ext cx="4000528" cy="159391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 eaLnBrk="0" hangingPunct="0">
              <a:defRPr/>
            </a:pPr>
            <a:r>
              <a:rPr lang="ru-RU" sz="3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3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Трехосновные</a:t>
            </a:r>
            <a:endParaRPr lang="ru-RU" sz="3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3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</a:t>
            </a:r>
            <a:r>
              <a:rPr lang="ru-RU" sz="3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(ОН)</a:t>
            </a:r>
            <a:r>
              <a:rPr lang="ru-RU" sz="34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pPr algn="ctr" eaLnBrk="0" hangingPunct="0">
              <a:defRPr/>
            </a:pPr>
            <a:r>
              <a:rPr lang="en-US" sz="3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Al(OH)</a:t>
            </a:r>
            <a:r>
              <a:rPr lang="ru-RU" sz="34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17"/>
          <p:cNvSpPr>
            <a:spLocks noChangeArrowheads="1"/>
          </p:cNvSpPr>
          <p:nvPr/>
        </p:nvSpPr>
        <p:spPr bwMode="auto">
          <a:xfrm>
            <a:off x="3655995" y="1653368"/>
            <a:ext cx="4213985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 eaLnBrk="0" hangingPunct="0"/>
            <a:r>
              <a:rPr lang="ru-RU" sz="2400" b="1" dirty="0">
                <a:latin typeface="Arial" pitchFamily="34" charset="0"/>
                <a:cs typeface="Arial" pitchFamily="34" charset="0"/>
              </a:rPr>
              <a:t>по числу </a:t>
            </a:r>
          </a:p>
          <a:p>
            <a:pPr algn="ctr" eaLnBrk="0" hangingPunct="0"/>
            <a:r>
              <a:rPr lang="ru-RU" sz="2400" b="1" dirty="0">
                <a:latin typeface="Arial" pitchFamily="34" charset="0"/>
                <a:cs typeface="Arial" pitchFamily="34" charset="0"/>
              </a:rPr>
              <a:t>гидроксильных</a:t>
            </a:r>
          </a:p>
          <a:p>
            <a:pPr algn="ctr" eaLnBrk="0" hangingPunct="0"/>
            <a:r>
              <a:rPr lang="ru-RU" sz="2400" b="1" dirty="0">
                <a:latin typeface="Arial" pitchFamily="34" charset="0"/>
                <a:cs typeface="Arial" pitchFamily="34" charset="0"/>
              </a:rPr>
              <a:t> групп</a:t>
            </a:r>
          </a:p>
        </p:txBody>
      </p:sp>
      <p:sp>
        <p:nvSpPr>
          <p:cNvPr id="25" name="Стрелка вниз 24"/>
          <p:cNvSpPr/>
          <p:nvPr/>
        </p:nvSpPr>
        <p:spPr>
          <a:xfrm>
            <a:off x="8299465" y="2796376"/>
            <a:ext cx="2571768" cy="207170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16"/>
          <p:cNvSpPr>
            <a:spLocks noChangeArrowheads="1"/>
          </p:cNvSpPr>
          <p:nvPr/>
        </p:nvSpPr>
        <p:spPr bwMode="auto">
          <a:xfrm>
            <a:off x="8299465" y="3082128"/>
            <a:ext cx="3029034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9664" tIns="54832" rIns="109664" bIns="54832">
            <a:spAutoFit/>
          </a:bodyPr>
          <a:lstStyle/>
          <a:p>
            <a:pPr algn="ctr" eaLnBrk="0" hangingPunct="0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 растворимости</a:t>
            </a:r>
          </a:p>
          <a:p>
            <a:pPr algn="ctr" eaLnBrk="0" hangingPunct="0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воде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227895" y="4225136"/>
            <a:ext cx="4703772" cy="121444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 eaLnBrk="0" hangingPunct="0">
              <a:defRPr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Растворимые, или щелочи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ОН,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аОН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(ОН)</a:t>
            </a:r>
            <a:r>
              <a:rPr lang="ru-RU" sz="24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299333" y="5511020"/>
            <a:ext cx="4703772" cy="131719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9664" tIns="54832" rIns="109664" bIns="54832" anchor="ctr"/>
          <a:lstStyle/>
          <a:p>
            <a:pPr algn="ctr" eaLnBrk="0" hangingPunct="0">
              <a:defRPr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Малорастворимые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(ОН)</a:t>
            </a:r>
            <a:r>
              <a:rPr lang="ru-RU" sz="24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С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(ОН)</a:t>
            </a:r>
            <a:r>
              <a:rPr lang="ru-RU" sz="2400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Кислоты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одержимое 2"/>
          <p:cNvSpPr>
            <a:spLocks noGrp="1"/>
          </p:cNvSpPr>
          <p:nvPr>
            <p:ph idx="4294967295"/>
          </p:nvPr>
        </p:nvSpPr>
        <p:spPr>
          <a:xfrm>
            <a:off x="226971" y="1196975"/>
            <a:ext cx="11644393" cy="53276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92075" indent="0" algn="just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CC3300"/>
              </a:buClr>
              <a:buFont typeface="Wingdings 2" pitchFamily="18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3600" b="1" dirty="0" smtClean="0">
                <a:solidFill>
                  <a:srgbClr val="CC3300"/>
                </a:solidFill>
              </a:rPr>
              <a:t>   </a:t>
            </a:r>
            <a:r>
              <a:rPr lang="ru-RU" sz="3600" b="1" dirty="0" smtClean="0"/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Кислоты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– это сложные вещества, молекулы которых состоят из атомов водорода и кислотных остатков.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marL="341313" indent="0" algn="ctr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CC3300"/>
              </a:buClr>
              <a:buFont typeface="Wingdings 2" pitchFamily="18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3600" b="1" dirty="0" err="1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HnKm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  n – </a:t>
            </a: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число атомов водорода</a:t>
            </a:r>
          </a:p>
          <a:p>
            <a:pPr marL="341313" indent="0" algn="ctr" eaLnBrk="1" fontAlgn="auto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CC3300"/>
              </a:buClr>
              <a:buFont typeface="Wingdings 2" pitchFamily="18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m - </a:t>
            </a: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  <a:latin typeface="Arial" pitchFamily="34" charset="0"/>
                <a:cs typeface="Arial" pitchFamily="34" charset="0"/>
              </a:rPr>
              <a:t> число кислотных остатков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85085" y="3939384"/>
            <a:ext cx="4214842" cy="2589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 кислоты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Group 40"/>
          <p:cNvGraphicFramePr>
            <a:graphicFrameLocks noGrp="1"/>
          </p:cNvGraphicFramePr>
          <p:nvPr>
            <p:ph idx="4294967295"/>
          </p:nvPr>
        </p:nvGraphicFramePr>
        <p:xfrm>
          <a:off x="298408" y="1224740"/>
          <a:ext cx="11572956" cy="5286412"/>
        </p:xfrm>
        <a:graphic>
          <a:graphicData uri="http://schemas.openxmlformats.org/drawingml/2006/table">
            <a:tbl>
              <a:tblPr/>
              <a:tblGrid>
                <a:gridCol w="3909074"/>
                <a:gridCol w="3909074"/>
                <a:gridCol w="3754808"/>
              </a:tblGrid>
              <a:tr h="11755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Признаки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классификации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Группы кислот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Примеры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55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Наличие кислорода в кислотном остатке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А) кислородные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Б) </a:t>
                      </a: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бескислородные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А)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H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kumimoji="0" lang="en-US" sz="2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Б)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HBr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H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98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Основность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А) одноосновные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 ) двухосновные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В) многоосновные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А)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HNO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HCl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Б)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В)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Растворимость в воде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А) растворимые;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Б) нерастворимые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А)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HNO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HCl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Б)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SiO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Соли 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26971" y="1152374"/>
            <a:ext cx="11715832" cy="2506290"/>
          </a:xfrm>
          <a:prstGeom prst="rect">
            <a:avLst/>
          </a:prstGeom>
        </p:spPr>
        <p:txBody>
          <a:bodyPr vert="horz" lIns="109664" tIns="54832" rIns="109664" bIns="54832" rtlCol="0">
            <a:normAutofit/>
          </a:bodyPr>
          <a:lstStyle/>
          <a:p>
            <a:pPr marL="411240" marR="0" lvl="0" indent="-411240" algn="just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Соли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– это сложные вещества, состоящие из ионов металлов и кислотных остатков. </a:t>
            </a:r>
          </a:p>
          <a:p>
            <a:pPr marL="411240" marR="0" lvl="0" indent="-411240" algn="just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SO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Na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PO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4"/>
          <p:cNvSpPr>
            <a:spLocks noChangeArrowheads="1"/>
          </p:cNvSpPr>
          <p:nvPr/>
        </p:nvSpPr>
        <p:spPr bwMode="auto">
          <a:xfrm>
            <a:off x="369847" y="3582194"/>
            <a:ext cx="11572956" cy="2880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Соли образуются при замещении атомов </a:t>
            </a: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водорода в кислоте на ионы металлов.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Например:</a:t>
            </a:r>
          </a:p>
          <a:p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HCl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Cl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HNO</a:t>
            </a:r>
            <a:r>
              <a:rPr lang="en-US" sz="2400" b="1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NO</a:t>
            </a:r>
            <a:r>
              <a:rPr lang="en-US" sz="2400" b="1" baseline="-25000" dirty="0">
                <a:latin typeface="Arial" pitchFamily="34" charset="0"/>
                <a:cs typeface="Arial" pitchFamily="34" charset="0"/>
              </a:rPr>
              <a:t>3</a:t>
            </a:r>
            <a:endParaRPr lang="ru-RU" sz="2400" b="1" baseline="-25000" dirty="0">
              <a:latin typeface="Arial" pitchFamily="34" charset="0"/>
              <a:cs typeface="Arial" pitchFamily="34" charset="0"/>
            </a:endParaRPr>
          </a:p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endParaRPr lang="en-US" sz="3600" b="1" baseline="-25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солей  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одержимое 2"/>
          <p:cNvSpPr>
            <a:spLocks noGrp="1"/>
          </p:cNvSpPr>
          <p:nvPr>
            <p:ph idx="4294967295"/>
          </p:nvPr>
        </p:nvSpPr>
        <p:spPr>
          <a:xfrm>
            <a:off x="453943" y="1092235"/>
            <a:ext cx="11715832" cy="592927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16860" indent="-616860" algn="ctr">
              <a:buAutoNum type="arabicParenR"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 растворимости в воде</a:t>
            </a:r>
          </a:p>
          <a:p>
            <a:pPr marL="616860" indent="-616860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Растворимые                                             Нерастворимые</a:t>
            </a:r>
          </a:p>
          <a:p>
            <a:pPr marL="616860" indent="-616860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Малорастворимые</a:t>
            </a: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marL="616860" indent="-61686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Аммиачная селитра          Сульфат кальция</a:t>
            </a:r>
          </a:p>
          <a:p>
            <a:pPr marL="616860" indent="-61686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NH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16860" indent="-616860" algn="just"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Рисунок 19" descr="http://upload.wikimedia.org/wikipedia/commons/thumb/a/a4/Iron%28III%29-phosphate-pentahydrate-sample.jpg/200px-Iron%28III%29-phosphate-pentahydrate-sampl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013" y="3354723"/>
            <a:ext cx="3346688" cy="1852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Стрелка вниз 20"/>
          <p:cNvSpPr/>
          <p:nvPr/>
        </p:nvSpPr>
        <p:spPr>
          <a:xfrm>
            <a:off x="9634405" y="2340504"/>
            <a:ext cx="507074" cy="93620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rtlCol="0" anchor="ctr"/>
          <a:lstStyle/>
          <a:p>
            <a:pPr algn="ctr"/>
            <a:endParaRPr lang="ru-RU"/>
          </a:p>
        </p:txBody>
      </p:sp>
      <p:pic>
        <p:nvPicPr>
          <p:cNvPr id="22" name="Рисунок 21" descr="http://static.wikidoc.org/a/a7/Calcium_sulfate_hemihydrate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84689" y="3510756"/>
            <a:ext cx="2839614" cy="2098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Стрелка вниз 22"/>
          <p:cNvSpPr/>
          <p:nvPr/>
        </p:nvSpPr>
        <p:spPr>
          <a:xfrm>
            <a:off x="5656259" y="2867814"/>
            <a:ext cx="507074" cy="59782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1825466" y="2340504"/>
            <a:ext cx="507074" cy="93620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rtlCol="0" anchor="ctr"/>
          <a:lstStyle/>
          <a:p>
            <a:pPr algn="ctr"/>
            <a:endParaRPr lang="ru-RU"/>
          </a:p>
        </p:txBody>
      </p:sp>
      <p:pic>
        <p:nvPicPr>
          <p:cNvPr id="25" name="Рисунок 24" descr="http://inza.neobroker.ru/img-org/tovar-42337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1318" y="3354723"/>
            <a:ext cx="2839614" cy="210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Прямоугольник 25"/>
          <p:cNvSpPr/>
          <p:nvPr/>
        </p:nvSpPr>
        <p:spPr>
          <a:xfrm>
            <a:off x="8721672" y="5383161"/>
            <a:ext cx="3245273" cy="1003287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r>
              <a:rPr lang="ru-RU" sz="2900" dirty="0" smtClean="0">
                <a:latin typeface="Arial" pitchFamily="34" charset="0"/>
                <a:cs typeface="Arial" pitchFamily="34" charset="0"/>
              </a:rPr>
              <a:t>Фосфат железа</a:t>
            </a:r>
          </a:p>
          <a:p>
            <a:r>
              <a:rPr lang="ru-RU" sz="29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FePO</a:t>
            </a:r>
            <a:r>
              <a:rPr lang="en-US" sz="2900" baseline="-250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941879" y="6153962"/>
            <a:ext cx="2332540" cy="557011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en-US" sz="29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CaSO</a:t>
            </a:r>
            <a:r>
              <a:rPr lang="en-US" sz="2900" baseline="-30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endParaRPr lang="en-US" sz="29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4" descr="строение атом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8085151" y="3010690"/>
            <a:ext cx="3571900" cy="100013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227103" y="3010690"/>
            <a:ext cx="3786214" cy="114300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солей  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одержимое 2"/>
          <p:cNvSpPr>
            <a:spLocks noGrp="1"/>
          </p:cNvSpPr>
          <p:nvPr>
            <p:ph idx="4294967295"/>
          </p:nvPr>
        </p:nvSpPr>
        <p:spPr>
          <a:xfrm>
            <a:off x="298409" y="1367616"/>
            <a:ext cx="11644394" cy="5439583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2) По наличию или отсутствию кислорода</a:t>
            </a:r>
          </a:p>
          <a:p>
            <a:pPr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  Кислородсодержащие                                          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Бескислородные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      </a:t>
            </a:r>
          </a:p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          Например:                                                                Например: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(сульфат натрия)                             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NaBr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бромид натрия)                         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Ca(NO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(нитрит кальция)                             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CaCl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(хлорид  кальция)</a:t>
            </a:r>
          </a:p>
          <a:p>
            <a:pPr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                                   </a:t>
            </a:r>
          </a:p>
        </p:txBody>
      </p:sp>
      <p:cxnSp>
        <p:nvCxnSpPr>
          <p:cNvPr id="28" name="Прямая со стрелкой 27"/>
          <p:cNvCxnSpPr/>
          <p:nvPr/>
        </p:nvCxnSpPr>
        <p:spPr>
          <a:xfrm rot="10800000" flipV="1">
            <a:off x="3941747" y="1939120"/>
            <a:ext cx="1500198" cy="1000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7085019" y="1939120"/>
            <a:ext cx="1785950" cy="1071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1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Типы солей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870309" y="2939252"/>
            <a:ext cx="3643338" cy="107157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Типы солей</a:t>
            </a:r>
            <a:endParaRPr lang="ru-RU" sz="3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799399" y="1796244"/>
            <a:ext cx="3286148" cy="135732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74638" indent="-274638" algn="ctr">
              <a:spcBef>
                <a:spcPct val="0"/>
              </a:spcBef>
              <a:buClr>
                <a:srgbClr val="66FF33"/>
              </a:buClr>
              <a:tabLst>
                <a:tab pos="274638" algn="l"/>
              </a:tabLst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Кислые</a:t>
            </a: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NaHSO</a:t>
            </a:r>
            <a:r>
              <a:rPr lang="en-US" sz="2800" baseline="-25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2800" baseline="-25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41285" y="1653368"/>
            <a:ext cx="3286148" cy="157163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Нормальные (средние)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en-US" sz="2400" baseline="-25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69847" y="4010822"/>
            <a:ext cx="3286148" cy="135732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Основные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MgOHCl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084623" y="4796640"/>
            <a:ext cx="3643338" cy="178595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Двойные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смешанные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KAl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(SO</a:t>
            </a:r>
            <a:r>
              <a:rPr lang="en-US" sz="2800" baseline="-25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800" baseline="-25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013713" y="3867946"/>
            <a:ext cx="3786214" cy="135732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Комплексные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2800" baseline="-25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[Fe(CN)</a:t>
            </a:r>
            <a:r>
              <a:rPr lang="en-US" sz="2800" baseline="-25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]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>
            <a:off x="3655995" y="2867814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 flipV="1">
            <a:off x="3584557" y="3796508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5477664" y="440373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7370771" y="2939252"/>
            <a:ext cx="642942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7227895" y="3796508"/>
            <a:ext cx="785818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6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№1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298409" y="1367616"/>
            <a:ext cx="1157295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Оксид натрия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(Na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O) массой 12,4 грамма растворили в воде (H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O). Какой объём оксида углерода (IV) (CO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измеренный при нормальных условиях, потребуется для нейтрализации полученного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гидроксида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натрия (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NaOH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если нужно получить кислую соль?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№1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298410" y="1439054"/>
            <a:ext cx="4286279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Дано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 (Na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O) = 12,4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гр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 (CO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= ?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69847" y="2724938"/>
            <a:ext cx="328614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585219" y="2581268"/>
            <a:ext cx="242889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3941747" y="1224740"/>
            <a:ext cx="785817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Решение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+ 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=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NaOH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NaOH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CO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NaHCO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 (Na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O) = 2 ∙ 23 + 16 = 62 (г/моль)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NaOH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= 23 + 16 + 1 = 40 (г/моль)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,4г               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+ 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=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NaOH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62                        2·40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 = 16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            y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NaOH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CO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NaHCO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262626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22,4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 = 8,96л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 V = 8,96л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4941879" y="3296442"/>
            <a:ext cx="100013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727565" y="4010822"/>
            <a:ext cx="121444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441813" y="4725202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513251" y="5439582"/>
            <a:ext cx="57150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№2  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1285" y="1724806"/>
            <a:ext cx="114300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2. В составе химического вещества входят калий с (массовой долей 47,88%), азота (16,47%), кислорода (37,65%). Определите формулу этого соединения.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4294967295"/>
          </p:nvPr>
        </p:nvSpPr>
        <p:spPr>
          <a:xfrm>
            <a:off x="457199" y="1367616"/>
            <a:ext cx="11199851" cy="514353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 algn="just">
              <a:buClr>
                <a:srgbClr val="05AB09"/>
              </a:buClr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Найдите относительные молекулярные массы веществ, состав которых описывается формулами: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Clr>
                <a:srgbClr val="05AB09"/>
              </a:buClr>
              <a:buNone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50000"/>
              </a:lnSpc>
              <a:buClr>
                <a:srgbClr val="05AB09"/>
              </a:buClr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Рассчитайте относительные молекулярные массы медного купороса                                     и кристаллической соды 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084227" y="3153566"/>
          <a:ext cx="647700" cy="750887"/>
        </p:xfrm>
        <a:graphic>
          <a:graphicData uri="http://schemas.openxmlformats.org/presentationml/2006/ole">
            <p:oleObj spid="_x0000_s49154" name="Формула" r:id="rId3" imgW="190440" imgH="22860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870309" y="3010690"/>
          <a:ext cx="2371725" cy="762000"/>
        </p:xfrm>
        <a:graphic>
          <a:graphicData uri="http://schemas.openxmlformats.org/presentationml/2006/ole">
            <p:oleObj spid="_x0000_s49155" name="Формула" r:id="rId4" imgW="711000" imgH="228600" progId="Equation.3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7870837" y="3082128"/>
          <a:ext cx="1971675" cy="684213"/>
        </p:xfrm>
        <a:graphic>
          <a:graphicData uri="http://schemas.openxmlformats.org/presentationml/2006/ole">
            <p:oleObj spid="_x0000_s49156" name="Формула" r:id="rId5" imgW="622080" imgH="21564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7227895" y="4725202"/>
          <a:ext cx="2820988" cy="647700"/>
        </p:xfrm>
        <a:graphic>
          <a:graphicData uri="http://schemas.openxmlformats.org/presentationml/2006/ole">
            <p:oleObj spid="_x0000_s49157" name="Формула" r:id="rId6" imgW="939600" imgH="215640" progId="Equation.3">
              <p:embed/>
            </p:oleObj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6156325" y="5582458"/>
          <a:ext cx="2881312" cy="609600"/>
        </p:xfrm>
        <a:graphic>
          <a:graphicData uri="http://schemas.openxmlformats.org/presentationml/2006/ole">
            <p:oleObj spid="_x0000_s49158" name="Формула" r:id="rId7" imgW="1079280" imgH="228600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26971" y="367484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 пройденной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темы 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4" descr="строение атома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Задача №2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4294967295"/>
          </p:nvPr>
        </p:nvSpPr>
        <p:spPr>
          <a:xfrm>
            <a:off x="369848" y="1224740"/>
            <a:ext cx="11572956" cy="5429288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Дано: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                               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Решение :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(К)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45,88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%                       К = 45,88/39 = 1,17                 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      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16,47%                   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16,47/14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=1,17</a:t>
            </a:r>
          </a:p>
          <a:p>
            <a:pPr marL="0" indent="0" algn="just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37,65%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37,65/16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=2,35</a:t>
            </a:r>
          </a:p>
          <a:p>
            <a:pPr marL="0" indent="0" algn="just">
              <a:buNone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Найти :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Ф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ормулу-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K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1,17/1,17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pPr marL="0" indent="0" algn="just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                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1,17/1,17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pPr marL="0" indent="0" algn="just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               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2,35/1,17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0" indent="0" algn="just"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                           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КNO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z-Cyrl-UZ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нитрит калия.</a:t>
            </a:r>
          </a:p>
          <a:p>
            <a:pPr marL="0" indent="0" algn="just">
              <a:buNone/>
            </a:pP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Ф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ормула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вещества КNO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z-Cyrl-UZ" sz="32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нитрит калия</a:t>
            </a: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3227367" y="2724938"/>
            <a:ext cx="271464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1285" y="3582194"/>
            <a:ext cx="414340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9371035" y="1724806"/>
            <a:ext cx="26432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 =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n·Ar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Mr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369847" y="1296178"/>
            <a:ext cx="11572956" cy="271270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Даны </a:t>
            </a:r>
            <a:r>
              <a:rPr lang="ru-RU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вещества: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Na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O,</a:t>
            </a:r>
            <a:r>
              <a:rPr lang="ru-RU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KNO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Ca(OH)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AlCl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MgO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Fe(OH)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HF, H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O, </a:t>
            </a:r>
            <a:r>
              <a:rPr lang="en-US" sz="2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(OH)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Ag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O, H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NaOH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H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SiO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CaCO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Fe(NO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Mg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(PO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0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Распределите </a:t>
            </a:r>
            <a:r>
              <a:rPr lang="ru-RU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их по </a:t>
            </a:r>
            <a:r>
              <a:rPr lang="ru-RU" sz="2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классам.  </a:t>
            </a:r>
            <a:endParaRPr lang="ru-RU" sz="28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298411" y="3725070"/>
          <a:ext cx="11452860" cy="26540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3215"/>
                <a:gridCol w="2863215"/>
                <a:gridCol w="2863215"/>
                <a:gridCol w="2863215"/>
              </a:tblGrid>
              <a:tr h="755230"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Оксиды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Кислоты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Основания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Соли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</a:tr>
              <a:tr h="1898865">
                <a:tc>
                  <a:txBody>
                    <a:bodyPr/>
                    <a:lstStyle/>
                    <a:p>
                      <a:endParaRPr lang="ru-RU" sz="2300" dirty="0"/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endParaRPr lang="ru-RU" sz="2300" dirty="0"/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endParaRPr lang="ru-RU" sz="2300" dirty="0"/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endParaRPr lang="ru-RU" sz="2300" dirty="0"/>
                    </a:p>
                  </a:txBody>
                  <a:tcPr marL="121698" marR="121698" marT="46810" marB="46810"/>
                </a:tc>
              </a:tr>
            </a:tbl>
          </a:graphicData>
        </a:graphic>
      </p:graphicFrame>
      <p:pic>
        <p:nvPicPr>
          <p:cNvPr id="12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369845" y="2653500"/>
          <a:ext cx="11572960" cy="39979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3240"/>
                <a:gridCol w="2893240"/>
                <a:gridCol w="2893240"/>
                <a:gridCol w="2893240"/>
              </a:tblGrid>
              <a:tr h="902081"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Оксиды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Кислоты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Основания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900" b="1" dirty="0" smtClean="0">
                          <a:latin typeface="Arial" pitchFamily="34" charset="0"/>
                          <a:cs typeface="Arial" pitchFamily="34" charset="0"/>
                        </a:rPr>
                        <a:t>Соли</a:t>
                      </a:r>
                      <a:endParaRPr lang="ru-RU" sz="29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</a:tr>
              <a:tr h="3058259"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Na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ru-RU" sz="29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err="1" smtClean="0">
                          <a:latin typeface="Arial" pitchFamily="34" charset="0"/>
                          <a:cs typeface="Arial" pitchFamily="34" charset="0"/>
                        </a:rPr>
                        <a:t>MgO</a:t>
                      </a:r>
                      <a:endParaRPr lang="ru-RU" sz="29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O </a:t>
                      </a:r>
                      <a:endParaRPr lang="ru-RU" sz="29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Ag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ru-RU" sz="29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PO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HF</a:t>
                      </a:r>
                      <a:endParaRPr lang="ru-RU" sz="29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SO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SiO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Ca(OH)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Fe(OH)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err="1" smtClean="0">
                          <a:latin typeface="Arial" pitchFamily="34" charset="0"/>
                          <a:cs typeface="Arial" pitchFamily="34" charset="0"/>
                        </a:rPr>
                        <a:t>Ba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(OH)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9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err="1" smtClean="0">
                          <a:latin typeface="Arial" pitchFamily="34" charset="0"/>
                          <a:cs typeface="Arial" pitchFamily="34" charset="0"/>
                        </a:rPr>
                        <a:t>NaOH</a:t>
                      </a:r>
                      <a:endParaRPr lang="ru-RU" sz="29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KNO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AlCl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CaCO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Fe(NO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Mg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(PO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29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29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98" marR="121698" marT="46810" marB="46810"/>
                </a:tc>
              </a:tr>
            </a:tbl>
          </a:graphicData>
        </a:graphic>
      </p:graphicFrame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0" y="653236"/>
            <a:ext cx="10952798" cy="2049566"/>
          </a:xfrm>
        </p:spPr>
        <p:txBody>
          <a:bodyPr/>
          <a:lstStyle/>
          <a:p>
            <a:pPr algn="l" eaLnBrk="1" hangingPunct="1"/>
            <a:r>
              <a:rPr lang="ru-RU" sz="4800" dirty="0" smtClean="0">
                <a:solidFill>
                  <a:schemeClr val="tx1"/>
                </a:solidFill>
              </a:rPr>
              <a:t>         </a:t>
            </a:r>
            <a:r>
              <a:rPr lang="ru-RU" sz="4400" dirty="0" smtClean="0">
                <a:solidFill>
                  <a:schemeClr val="tx1"/>
                </a:solidFill>
              </a:rPr>
              <a:t>Проверь себя!</a:t>
            </a:r>
          </a:p>
        </p:txBody>
      </p:sp>
      <p:pic>
        <p:nvPicPr>
          <p:cNvPr id="12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98805" y="438922"/>
            <a:ext cx="48220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Домашнее задание  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41285" y="5153830"/>
            <a:ext cx="11430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2278857"/>
            <a:ext cx="11430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9847" y="2081996"/>
            <a:ext cx="115015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1. Прочитать §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2. (Стр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9).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2. Ответить письменно на вопросы 1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– 3.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10).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6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5"/>
            <a:ext cx="121697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1296178"/>
            <a:ext cx="1164439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  Задание 1. Определить валентности элементов по формуле вещества: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а) AlCl3 ;    б) 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MgS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;    в)  SO3 ;    г)  N2O5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Задание 2. Составить формулы сложных веществ, состоящих из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водорода и следующих химических элементов: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а) азота (III) ;                                     в) кремния(IV) ;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б) хлора (I) ;                                      г) серы (II)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8" name="Picture 4" descr="строение ато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98409" y="367484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 пройденной темы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12723" y="1510492"/>
            <a:ext cx="1216977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48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(PO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310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Cu(OH)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 98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CuSO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*5H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= 250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*10H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= 286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6259" y="1510492"/>
            <a:ext cx="60833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1. а) 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III,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б)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Mg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II, S - II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в) S - VI, O - II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г) N - V, O - II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2. а) NH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б)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HCl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в) SiH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    г) H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S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367484"/>
            <a:ext cx="119428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 пройденной темы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строение ато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Классы неорганических веществ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7"/>
          <p:cNvSpPr>
            <a:spLocks noChangeArrowheads="1"/>
          </p:cNvSpPr>
          <p:nvPr/>
        </p:nvSpPr>
        <p:spPr bwMode="auto">
          <a:xfrm>
            <a:off x="4156061" y="1510492"/>
            <a:ext cx="3640369" cy="72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Вещества</a:t>
            </a:r>
            <a:endParaRPr lang="ru-RU" sz="4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4"/>
          <p:cNvSpPr txBox="1">
            <a:spLocks noChangeArrowheads="1"/>
          </p:cNvSpPr>
          <p:nvPr/>
        </p:nvSpPr>
        <p:spPr>
          <a:xfrm>
            <a:off x="369847" y="2510624"/>
            <a:ext cx="5377096" cy="4212908"/>
          </a:xfrm>
          <a:prstGeom prst="rect">
            <a:avLst/>
          </a:prstGeom>
        </p:spPr>
        <p:txBody>
          <a:bodyPr/>
          <a:lstStyle/>
          <a:p>
            <a:pPr marL="411240" marR="0" lvl="0" indent="-411240" algn="ctr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1240" marR="0" lvl="0" indent="-411240" algn="ctr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Простые </a:t>
            </a:r>
          </a:p>
          <a:p>
            <a:pPr marL="411240" marR="0" lvl="0" indent="-411240" algn="l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состоят из атомов одного химического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элемента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11240" marR="0" lvl="0" indent="-411240" algn="l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5"/>
          <p:cNvSpPr txBox="1">
            <a:spLocks noChangeArrowheads="1"/>
          </p:cNvSpPr>
          <p:nvPr/>
        </p:nvSpPr>
        <p:spPr>
          <a:xfrm>
            <a:off x="5945546" y="2510624"/>
            <a:ext cx="5711505" cy="2437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1240" marR="0" lvl="0" indent="-411240" algn="ctr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ru-RU" sz="3600" b="1" dirty="0" smtClean="0">
              <a:solidFill>
                <a:srgbClr val="FEFEFE"/>
              </a:solidFill>
              <a:latin typeface="Arial" pitchFamily="34" charset="0"/>
              <a:cs typeface="Arial" pitchFamily="34" charset="0"/>
            </a:endParaRPr>
          </a:p>
          <a:p>
            <a:pPr marL="411240" marR="0" lvl="0" indent="-411240" algn="ctr" defTabSz="109664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Сложные </a:t>
            </a:r>
          </a:p>
          <a:p>
            <a:pPr marL="441325" lvl="0" indent="-441325">
              <a:spcBef>
                <a:spcPct val="20000"/>
              </a:spcBef>
              <a:tabLst>
                <a:tab pos="625475" algn="l"/>
                <a:tab pos="1524000" algn="l"/>
              </a:tabLst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состоят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из атомов      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разных элементов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 flipH="1">
            <a:off x="3441681" y="2224872"/>
            <a:ext cx="1115563" cy="85818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22" name="Line 10"/>
          <p:cNvSpPr>
            <a:spLocks noChangeShapeType="1"/>
          </p:cNvSpPr>
          <p:nvPr/>
        </p:nvSpPr>
        <p:spPr bwMode="auto">
          <a:xfrm>
            <a:off x="6584953" y="2224872"/>
            <a:ext cx="1115563" cy="85818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pic>
        <p:nvPicPr>
          <p:cNvPr id="23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Классы неорганических веществ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584425" y="1439054"/>
            <a:ext cx="6805356" cy="66473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Сложные вещества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9847" y="3082128"/>
            <a:ext cx="2203658" cy="6955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109664" tIns="54832" rIns="109664" bIns="54832">
            <a:spAutoFit/>
          </a:bodyPr>
          <a:lstStyle/>
          <a:p>
            <a:pPr algn="ctr">
              <a:defRPr/>
            </a:pPr>
            <a:r>
              <a:rPr lang="ru-RU" sz="3800" dirty="0">
                <a:latin typeface="Arial" pitchFamily="34" charset="0"/>
                <a:cs typeface="Arial" pitchFamily="34" charset="0"/>
              </a:rPr>
              <a:t>Оксиды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84491" y="3082128"/>
            <a:ext cx="2436067" cy="6955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lIns="109664" tIns="54832" rIns="109664" bIns="54832">
            <a:spAutoFit/>
          </a:bodyPr>
          <a:lstStyle/>
          <a:p>
            <a:pPr algn="ctr">
              <a:defRPr/>
            </a:pPr>
            <a:r>
              <a:rPr lang="ru-RU" sz="3800" dirty="0">
                <a:latin typeface="Arial" pitchFamily="34" charset="0"/>
                <a:cs typeface="Arial" pitchFamily="34" charset="0"/>
              </a:rPr>
              <a:t>Кислоты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4887" y="3153566"/>
            <a:ext cx="2970608" cy="6955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lIns="109664" tIns="54832" rIns="109664" bIns="54832">
            <a:spAutoFit/>
          </a:bodyPr>
          <a:lstStyle/>
          <a:p>
            <a:pPr algn="ctr">
              <a:defRPr/>
            </a:pPr>
            <a:r>
              <a:rPr lang="ru-RU" sz="3800" dirty="0">
                <a:latin typeface="Arial" pitchFamily="34" charset="0"/>
                <a:cs typeface="Arial" pitchFamily="34" charset="0"/>
              </a:rPr>
              <a:t>Основания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1035" y="3153566"/>
            <a:ext cx="2300849" cy="6955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lIns="109664" tIns="54832" rIns="109664" bIns="54832">
            <a:spAutoFit/>
          </a:bodyPr>
          <a:lstStyle/>
          <a:p>
            <a:pPr algn="ctr">
              <a:defRPr/>
            </a:pPr>
            <a:r>
              <a:rPr lang="ru-RU" sz="3800" dirty="0">
                <a:latin typeface="Arial" pitchFamily="34" charset="0"/>
                <a:cs typeface="Arial" pitchFamily="34" charset="0"/>
              </a:rPr>
              <a:t>Соли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 rot="10800000" flipV="1">
            <a:off x="2012921" y="2439186"/>
            <a:ext cx="8572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 flipV="1">
            <a:off x="3798871" y="2439186"/>
            <a:ext cx="85725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6727829" y="2510624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9085283" y="2439186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Оксиды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Grp="1" noChangeArrowheads="1"/>
          </p:cNvSpPr>
          <p:nvPr>
            <p:ph sz="half" idx="4294967295"/>
          </p:nvPr>
        </p:nvSpPr>
        <p:spPr>
          <a:xfrm>
            <a:off x="369847" y="1296178"/>
            <a:ext cx="11501518" cy="2238108"/>
          </a:xfrm>
        </p:spPr>
        <p:txBody>
          <a:bodyPr>
            <a:normAutofit/>
          </a:bodyPr>
          <a:lstStyle/>
          <a:p>
            <a:pPr marL="409337" indent="0" algn="just">
              <a:spcBef>
                <a:spcPts val="840"/>
              </a:spcBef>
              <a:buClr>
                <a:srgbClr val="E24F06"/>
              </a:buClr>
              <a:buNone/>
              <a:tabLst>
                <a:tab pos="1092832" algn="l"/>
                <a:tab pos="2189472" algn="l"/>
                <a:tab pos="3286112" algn="l"/>
                <a:tab pos="4382752" algn="l"/>
                <a:tab pos="5479392" algn="l"/>
                <a:tab pos="6576032" algn="l"/>
                <a:tab pos="7672672" algn="l"/>
                <a:tab pos="8769312" algn="l"/>
                <a:tab pos="9865952" algn="l"/>
                <a:tab pos="10962591" algn="l"/>
                <a:tab pos="12059231" algn="l"/>
              </a:tabLst>
            </a:pP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Оксиды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– это сложные вещества, состоящие из двух химических элементов, один из которых  </a:t>
            </a:r>
            <a:r>
              <a:rPr lang="ru-RU" sz="3600" b="1" i="1" dirty="0" smtClean="0">
                <a:solidFill>
                  <a:srgbClr val="070FB9"/>
                </a:solidFill>
                <a:latin typeface="Arial" pitchFamily="34" charset="0"/>
                <a:cs typeface="Arial" pitchFamily="34" charset="0"/>
              </a:rPr>
              <a:t>кислород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 валентностью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 smtClean="0">
              <a:solidFill>
                <a:srgbClr val="070FB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8"/>
          <p:cNvSpPr txBox="1">
            <a:spLocks noChangeArrowheads="1"/>
          </p:cNvSpPr>
          <p:nvPr/>
        </p:nvSpPr>
        <p:spPr bwMode="auto">
          <a:xfrm>
            <a:off x="941351" y="3153566"/>
            <a:ext cx="10350647" cy="217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defRPr/>
            </a:pPr>
            <a:r>
              <a:rPr lang="ru-RU" sz="3800" dirty="0">
                <a:latin typeface="Arial" pitchFamily="34" charset="0"/>
                <a:cs typeface="Arial" pitchFamily="34" charset="0"/>
              </a:rPr>
              <a:t>Общая формула: </a:t>
            </a:r>
          </a:p>
          <a:p>
            <a:pPr>
              <a:defRPr/>
            </a:pPr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</a:t>
            </a:r>
            <a:r>
              <a:rPr lang="en-US" sz="4800" b="1" baseline="-25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4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4800" b="1" baseline="-25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en-US" sz="4800" b="1" baseline="-25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084623" y="3725070"/>
            <a:ext cx="6613090" cy="1221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r>
              <a:rPr lang="ru-RU" sz="43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900" b="1" dirty="0" smtClean="0">
                <a:latin typeface="Arial" pitchFamily="34" charset="0"/>
                <a:cs typeface="Arial" pitchFamily="34" charset="0"/>
              </a:rPr>
              <a:t>m -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число атомов элемента 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Э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9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None/>
            </a:pPr>
            <a:r>
              <a:rPr lang="en-US" sz="2900" b="1" dirty="0">
                <a:latin typeface="Arial" pitchFamily="34" charset="0"/>
                <a:cs typeface="Arial" pitchFamily="34" charset="0"/>
              </a:rPr>
              <a:t>   n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число атомов 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кислорода</a:t>
            </a:r>
            <a:endParaRPr lang="en-US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69760" y="5153830"/>
            <a:ext cx="11500015" cy="12255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/>
          <a:lstStyle/>
          <a:p>
            <a:pPr marL="409337" indent="-409337">
              <a:spcBef>
                <a:spcPts val="1079"/>
              </a:spcBef>
              <a:tabLst>
                <a:tab pos="1092832" algn="l"/>
                <a:tab pos="2189472" algn="l"/>
                <a:tab pos="3286112" algn="l"/>
                <a:tab pos="4382752" algn="l"/>
                <a:tab pos="5479392" algn="l"/>
                <a:tab pos="6576032" algn="l"/>
                <a:tab pos="7672672" algn="l"/>
                <a:tab pos="8769312" algn="l"/>
                <a:tab pos="9865952" algn="l"/>
                <a:tab pos="10962591" algn="l"/>
                <a:tab pos="12059231" algn="l"/>
              </a:tabLst>
              <a:defRPr/>
            </a:pPr>
            <a:r>
              <a:rPr lang="ru-RU" sz="34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Примеры     </a:t>
            </a:r>
            <a:r>
              <a:rPr lang="en-US" sz="3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3400" dirty="0" smtClean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34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4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оксид углерода (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IV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)</a:t>
            </a:r>
            <a:endParaRPr lang="ru-RU" sz="3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409337" indent="-409337">
              <a:spcBef>
                <a:spcPts val="1079"/>
              </a:spcBef>
              <a:tabLst>
                <a:tab pos="1092832" algn="l"/>
                <a:tab pos="2189472" algn="l"/>
                <a:tab pos="3286112" algn="l"/>
                <a:tab pos="4382752" algn="l"/>
                <a:tab pos="5479392" algn="l"/>
                <a:tab pos="6576032" algn="l"/>
                <a:tab pos="7672672" algn="l"/>
                <a:tab pos="8769312" algn="l"/>
                <a:tab pos="9865952" algn="l"/>
                <a:tab pos="10962591" algn="l"/>
                <a:tab pos="12059231" algn="l"/>
              </a:tabLst>
              <a:defRPr/>
            </a:pPr>
            <a:r>
              <a:rPr lang="ru-RU" sz="3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3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Fe</a:t>
            </a:r>
            <a:r>
              <a:rPr lang="en-US" sz="3400" dirty="0" err="1" smtClean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3400" dirty="0" smtClean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оксид железа (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II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)</a:t>
            </a:r>
            <a:endParaRPr lang="en-US" sz="3400" dirty="0">
              <a:solidFill>
                <a:srgbClr val="CC00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Классификация оксидов 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98475" y="1224740"/>
            <a:ext cx="10715700" cy="5588000"/>
          </a:xfrm>
          <a:prstGeom prst="rect">
            <a:avLst/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 algn="ctr">
              <a:spcBef>
                <a:spcPts val="600"/>
              </a:spcBef>
              <a:buClr>
                <a:srgbClr val="FF00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3200" b="1" dirty="0">
                <a:solidFill>
                  <a:srgbClr val="FF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Оксиды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                </a:t>
            </a:r>
            <a:r>
              <a:rPr lang="ru-RU" sz="3200" b="1" dirty="0">
                <a:solidFill>
                  <a:srgbClr val="0000CC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несолеобразующие</a:t>
            </a:r>
          </a:p>
          <a:p>
            <a:pPr marL="342900" indent="-341313" algn="ctr">
              <a:spcBef>
                <a:spcPts val="500"/>
              </a:spcBef>
              <a:buClrTx/>
              <a:buSzTx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000" dirty="0">
                <a:latin typeface="Arial" pitchFamily="34" charset="0"/>
                <a:ea typeface="Microsoft YaHei" charset="-122"/>
                <a:cs typeface="Arial" pitchFamily="34" charset="0"/>
              </a:rPr>
              <a:t>                                                            </a:t>
            </a:r>
            <a:r>
              <a:rPr lang="ru-RU" sz="2000" dirty="0">
                <a:latin typeface="Arial" pitchFamily="34" charset="0"/>
                <a:ea typeface="Microsoft YaHei" charset="-122"/>
                <a:cs typeface="Arial" pitchFamily="34" charset="0"/>
              </a:rPr>
              <a:t>               </a:t>
            </a:r>
            <a:r>
              <a:rPr lang="en-US" sz="2000" dirty="0">
                <a:latin typeface="Arial" pitchFamily="34" charset="0"/>
                <a:ea typeface="Microsoft YaHei" charset="-122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ea typeface="Microsoft YaHei" charset="-122"/>
                <a:cs typeface="Arial" pitchFamily="34" charset="0"/>
              </a:rPr>
              <a:t> N</a:t>
            </a:r>
            <a:r>
              <a:rPr lang="en-US" sz="1000" b="1" dirty="0">
                <a:latin typeface="Arial" pitchFamily="34" charset="0"/>
                <a:ea typeface="Microsoft YaHei" charset="-122"/>
                <a:cs typeface="Arial" pitchFamily="34" charset="0"/>
              </a:rPr>
              <a:t>2</a:t>
            </a:r>
            <a:r>
              <a:rPr lang="en-US" sz="2000" b="1" dirty="0">
                <a:latin typeface="Arial" pitchFamily="34" charset="0"/>
                <a:ea typeface="Microsoft YaHei" charset="-122"/>
                <a:cs typeface="Arial" pitchFamily="34" charset="0"/>
              </a:rPr>
              <a:t>O,  NO, CO, </a:t>
            </a:r>
            <a:r>
              <a:rPr lang="en-US" sz="2000" b="1" dirty="0" err="1">
                <a:latin typeface="Arial" pitchFamily="34" charset="0"/>
                <a:ea typeface="Microsoft YaHei" charset="-122"/>
                <a:cs typeface="Arial" pitchFamily="34" charset="0"/>
              </a:rPr>
              <a:t>SiO</a:t>
            </a:r>
            <a:endParaRPr lang="en-US" sz="2000" b="1" dirty="0"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6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0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</a:t>
            </a:r>
            <a:r>
              <a:rPr lang="ru-RU" sz="3200" b="1" dirty="0" smtClean="0">
                <a:solidFill>
                  <a:srgbClr val="80008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Солеобразующие</a:t>
            </a:r>
            <a:endParaRPr lang="ru-RU" sz="3200" b="1" dirty="0">
              <a:solidFill>
                <a:srgbClr val="800080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ru-RU" sz="2400" b="1" dirty="0">
              <a:solidFill>
                <a:srgbClr val="003366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3200" b="1" dirty="0" smtClean="0">
                <a:solidFill>
                  <a:srgbClr val="268E18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Основные</a:t>
            </a:r>
            <a:r>
              <a:rPr lang="ru-RU" sz="3200" dirty="0" smtClean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                                  </a:t>
            </a:r>
            <a:r>
              <a:rPr lang="ru-RU" sz="3200" b="1" dirty="0" smtClean="0">
                <a:solidFill>
                  <a:srgbClr val="FF00FF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Кислотные</a:t>
            </a:r>
          </a:p>
          <a:p>
            <a:pPr marL="342900" indent="-341313" algn="ctr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32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Амфотерные</a:t>
            </a:r>
            <a:endParaRPr lang="ru-RU" sz="2800" b="1" dirty="0">
              <a:solidFill>
                <a:srgbClr val="FF00FF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Al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Cr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marL="342900" indent="-341313" algn="ctr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ru-RU" sz="2000" dirty="0">
              <a:solidFill>
                <a:srgbClr val="000000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25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ru-RU" sz="2000" dirty="0" smtClean="0">
              <a:solidFill>
                <a:srgbClr val="003366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25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CaO</a:t>
            </a:r>
            <a:r>
              <a:rPr lang="en-US" sz="2400" dirty="0" smtClean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  </a:t>
            </a:r>
            <a:r>
              <a:rPr lang="ru-RU" sz="2400" dirty="0" smtClean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</a:t>
            </a:r>
            <a:r>
              <a:rPr lang="en-US" sz="2400" dirty="0" smtClean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 </a:t>
            </a:r>
            <a:r>
              <a:rPr lang="en-US" sz="2400" dirty="0" err="1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ZnO</a:t>
            </a:r>
            <a:r>
              <a:rPr lang="en-US" sz="24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         </a:t>
            </a:r>
            <a:r>
              <a:rPr lang="ru-RU" sz="24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</a:t>
            </a:r>
            <a:r>
              <a:rPr lang="en-US" sz="24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</a:t>
            </a:r>
            <a:r>
              <a:rPr lang="ru-RU" sz="24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</a:t>
            </a:r>
            <a:r>
              <a:rPr lang="en-US" sz="24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P</a:t>
            </a:r>
            <a:r>
              <a:rPr lang="en-US" sz="18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2</a:t>
            </a:r>
            <a:r>
              <a:rPr lang="en-US" sz="24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O</a:t>
            </a:r>
            <a:r>
              <a:rPr lang="en-US" sz="1800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5</a:t>
            </a:r>
            <a:endParaRPr lang="en-US" sz="2400" dirty="0">
              <a:solidFill>
                <a:srgbClr val="003366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400" b="1" dirty="0">
                <a:solidFill>
                  <a:srgbClr val="00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соответствуют                 </a:t>
            </a: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</a:t>
            </a:r>
            <a:r>
              <a:rPr lang="ru-RU" sz="2400" b="1" dirty="0" err="1" smtClean="0">
                <a:solidFill>
                  <a:srgbClr val="00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соответствуют</a:t>
            </a: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      </a:t>
            </a:r>
            <a:r>
              <a:rPr lang="ru-RU" sz="2400" b="1" dirty="0" err="1">
                <a:solidFill>
                  <a:srgbClr val="000000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соответствуют</a:t>
            </a:r>
            <a:endParaRPr lang="ru-RU" sz="2400" b="1" dirty="0">
              <a:solidFill>
                <a:srgbClr val="000000"/>
              </a:solidFill>
              <a:latin typeface="Arial" pitchFamily="34" charset="0"/>
              <a:ea typeface="Microsoft YaHei" charset="-122"/>
              <a:cs typeface="Arial" pitchFamily="34" charset="0"/>
            </a:endParaRPr>
          </a:p>
          <a:p>
            <a:pPr marL="342900" indent="-341313" algn="ctr">
              <a:spcBef>
                <a:spcPts val="5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Основания</a:t>
            </a:r>
            <a:r>
              <a:rPr lang="ru-RU" sz="2400" b="1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                                                        </a:t>
            </a:r>
            <a:r>
              <a:rPr lang="en-US" sz="2400" b="1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</a:t>
            </a:r>
            <a:r>
              <a:rPr lang="ru-RU" sz="2400" b="1" dirty="0">
                <a:solidFill>
                  <a:srgbClr val="003366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      </a:t>
            </a:r>
            <a:r>
              <a:rPr lang="ru-RU" sz="2400" b="1" dirty="0" smtClean="0">
                <a:solidFill>
                  <a:srgbClr val="FF00FF"/>
                </a:solidFill>
                <a:latin typeface="Arial" pitchFamily="34" charset="0"/>
                <a:ea typeface="Microsoft YaHei" charset="-122"/>
                <a:cs typeface="Arial" pitchFamily="34" charset="0"/>
              </a:rPr>
              <a:t>Кислоты</a:t>
            </a: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>
            <a:off x="4156061" y="1581929"/>
            <a:ext cx="2571768" cy="45719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798871" y="1724806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3227367" y="2724938"/>
            <a:ext cx="150019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5834854" y="3117847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942275" y="2439186"/>
            <a:ext cx="114300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14"/>
          <p:cNvSpPr>
            <a:spLocks noChangeArrowheads="1"/>
          </p:cNvSpPr>
          <p:nvPr/>
        </p:nvSpPr>
        <p:spPr bwMode="auto">
          <a:xfrm>
            <a:off x="655599" y="3582194"/>
            <a:ext cx="3929823" cy="48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algn="ctr"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(Оксиды металлов</a:t>
            </a:r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ru-RU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15"/>
          <p:cNvSpPr>
            <a:spLocks noChangeArrowheads="1"/>
          </p:cNvSpPr>
          <p:nvPr/>
        </p:nvSpPr>
        <p:spPr bwMode="auto">
          <a:xfrm>
            <a:off x="4298937" y="3653632"/>
            <a:ext cx="3642481" cy="1557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algn="ctr"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b="1" dirty="0" smtClean="0">
                <a:solidFill>
                  <a:srgbClr val="000000"/>
                </a:solidFill>
              </a:rPr>
              <a:t>   </a:t>
            </a:r>
          </a:p>
          <a:p>
            <a:pPr algn="ctr"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US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ZnO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PbO</a:t>
            </a: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13"/>
          <p:cNvSpPr txBox="1">
            <a:spLocks noChangeArrowheads="1"/>
          </p:cNvSpPr>
          <p:nvPr/>
        </p:nvSpPr>
        <p:spPr bwMode="auto">
          <a:xfrm>
            <a:off x="8513779" y="3725070"/>
            <a:ext cx="3160761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algn="ctr"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Оксиды неметаллов,</a:t>
            </a:r>
          </a:p>
          <a:p>
            <a:pPr algn="ctr"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оксиды металлов </a:t>
            </a:r>
          </a:p>
        </p:txBody>
      </p:sp>
      <p:pic>
        <p:nvPicPr>
          <p:cNvPr id="28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98409" y="1296178"/>
            <a:ext cx="115015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225" indent="-22225" algn="ctr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997815"/>
            <a:ext cx="121697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457200">
              <a:buNone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26971" y="367484"/>
            <a:ext cx="11715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Основания  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512723" y="1439054"/>
            <a:ext cx="11115483" cy="4276297"/>
          </a:xfrm>
          <a:prstGeom prst="rect">
            <a:avLst/>
          </a:prstGeom>
        </p:spPr>
        <p:txBody>
          <a:bodyPr vert="horz" lIns="109664" tIns="54832" rIns="109664" bIns="54832" rtlCol="0">
            <a:normAutofit/>
          </a:bodyPr>
          <a:lstStyle/>
          <a:p>
            <a:pPr marL="409337" marR="0" lvl="0" indent="-409337" algn="l" defTabSz="1096640" rtl="0" eaLnBrk="1" fontAlgn="auto" latinLnBrk="0" hangingPunct="1">
              <a:lnSpc>
                <a:spcPct val="100000"/>
              </a:lnSpc>
              <a:spcBef>
                <a:spcPts val="959"/>
              </a:spcBef>
              <a:spcAft>
                <a:spcPts val="0"/>
              </a:spcAft>
              <a:buClr>
                <a:srgbClr val="CC3300"/>
              </a:buClr>
              <a:buSzTx/>
              <a:buFont typeface="Arial" pitchFamily="34" charset="0"/>
              <a:buNone/>
              <a:tabLst>
                <a:tab pos="1092832" algn="l"/>
                <a:tab pos="2189472" algn="l"/>
                <a:tab pos="3286112" algn="l"/>
                <a:tab pos="4382752" algn="l"/>
                <a:tab pos="5479392" algn="l"/>
                <a:tab pos="6576032" algn="l"/>
                <a:tab pos="7672672" algn="l"/>
                <a:tab pos="8769312" algn="l"/>
                <a:tab pos="9865952" algn="l"/>
                <a:tab pos="10962591" algn="l"/>
                <a:tab pos="12059231" algn="l"/>
              </a:tabLst>
              <a:defRPr/>
            </a:pPr>
            <a:r>
              <a:rPr kumimoji="0" lang="ru-RU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ru-RU" sz="380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</a:t>
            </a:r>
            <a:r>
              <a:rPr kumimoji="0" lang="ru-RU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Основания</a:t>
            </a:r>
            <a:r>
              <a:rPr kumimoji="0" lang="ru-RU" sz="380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– это сложные вещества, состоящие из ионов </a:t>
            </a:r>
            <a:r>
              <a:rPr kumimoji="0" lang="ru-RU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металлов</a:t>
            </a:r>
            <a:r>
              <a:rPr kumimoji="0" lang="ru-RU" sz="3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и связанных с ними одного или нескольких </a:t>
            </a:r>
            <a:r>
              <a:rPr kumimoji="0" lang="ru-RU" sz="380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гидроксид-ионов</a:t>
            </a:r>
            <a:r>
              <a:rPr kumimoji="0" lang="ru-RU" sz="38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</a:t>
            </a:r>
            <a:r>
              <a:rPr kumimoji="0" lang="ru-RU" sz="380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ОН</a:t>
            </a:r>
            <a:r>
              <a:rPr kumimoji="0" lang="ru-RU" sz="38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084227" y="4153698"/>
            <a:ext cx="3353027" cy="928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>
              <a:spcBef>
                <a:spcPts val="3298"/>
              </a:spcBef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5300" dirty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М(ОН)</a:t>
            </a:r>
            <a:r>
              <a:rPr lang="en-US" sz="5300" baseline="-25000" dirty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5300" baseline="-25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4370375" y="4225136"/>
            <a:ext cx="7187773" cy="60579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>
              <a:spcBef>
                <a:spcPts val="1499"/>
              </a:spcBef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ru-RU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где </a:t>
            </a:r>
            <a:r>
              <a:rPr lang="ru-RU" sz="3200" dirty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М </a:t>
            </a:r>
            <a:r>
              <a:rPr lang="ru-RU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металл, </a:t>
            </a:r>
            <a:r>
              <a:rPr lang="en-US" sz="3200" dirty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число групп </a:t>
            </a:r>
            <a:r>
              <a:rPr lang="ru-RU" sz="3200" dirty="0" smtClean="0">
                <a:solidFill>
                  <a:srgbClr val="CC3300"/>
                </a:solidFill>
                <a:latin typeface="Arial" pitchFamily="34" charset="0"/>
                <a:cs typeface="Arial" pitchFamily="34" charset="0"/>
              </a:rPr>
              <a:t>ОН</a:t>
            </a:r>
            <a:endParaRPr lang="ru-RU" sz="3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1012789" y="5225268"/>
            <a:ext cx="10350648" cy="928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07937" tIns="56127" rIns="107937" bIns="56127">
            <a:spAutoFit/>
          </a:bodyPr>
          <a:lstStyle/>
          <a:p>
            <a:pPr algn="ctr">
              <a:spcBef>
                <a:spcPts val="3298"/>
              </a:spcBef>
              <a:tabLst>
                <a:tab pos="0" algn="l"/>
                <a:tab pos="1096640" algn="l"/>
                <a:tab pos="2193280" algn="l"/>
                <a:tab pos="3289920" algn="l"/>
                <a:tab pos="4386560" algn="l"/>
                <a:tab pos="5483200" algn="l"/>
                <a:tab pos="6579840" algn="l"/>
                <a:tab pos="7676479" algn="l"/>
                <a:tab pos="8773119" algn="l"/>
                <a:tab pos="9869759" algn="l"/>
                <a:tab pos="10966399" algn="l"/>
                <a:tab pos="12063039" algn="l"/>
              </a:tabLst>
            </a:pPr>
            <a:r>
              <a:rPr lang="en-US" sz="5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NaOH</a:t>
            </a:r>
            <a:r>
              <a:rPr lang="en-US" sz="5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Ca(OH)</a:t>
            </a:r>
            <a:r>
              <a:rPr lang="en-US" sz="5300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5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Fe(OH)</a:t>
            </a:r>
            <a:r>
              <a:rPr lang="en-US" sz="5300" baseline="-25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pic>
        <p:nvPicPr>
          <p:cNvPr id="20" name="Picture 4" descr="строение ато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6971" y="224608"/>
            <a:ext cx="841405" cy="740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1755</TotalTime>
  <Words>923</Words>
  <PresentationFormat>Произвольный</PresentationFormat>
  <Paragraphs>304</Paragraphs>
  <Slides>23</Slides>
  <Notes>19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     Даны вещества: Na2O, H3PO4, KNO3, Ca(OH)2, AlCl3, MgO, Fe(OH)3, HF, H2O, Ba(OH)2, Ag2O, H2SO4, NaOH, H2SiO3, CaCO3, Fe(NO3)3, Mg3(PO4)2. Распределите их по классам.  </vt:lpstr>
      <vt:lpstr>         Проверь себя!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70</cp:revision>
  <dcterms:created xsi:type="dcterms:W3CDTF">2020-05-06T17:43:33Z</dcterms:created>
  <dcterms:modified xsi:type="dcterms:W3CDTF">2020-08-24T09:53:44Z</dcterms:modified>
</cp:coreProperties>
</file>