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31"/>
  </p:notesMasterIdLst>
  <p:sldIdLst>
    <p:sldId id="257" r:id="rId2"/>
    <p:sldId id="294" r:id="rId3"/>
    <p:sldId id="304" r:id="rId4"/>
    <p:sldId id="258" r:id="rId5"/>
    <p:sldId id="262" r:id="rId6"/>
    <p:sldId id="267" r:id="rId7"/>
    <p:sldId id="278" r:id="rId8"/>
    <p:sldId id="277" r:id="rId9"/>
    <p:sldId id="276" r:id="rId10"/>
    <p:sldId id="275" r:id="rId11"/>
    <p:sldId id="274" r:id="rId12"/>
    <p:sldId id="273" r:id="rId13"/>
    <p:sldId id="272" r:id="rId14"/>
    <p:sldId id="271" r:id="rId15"/>
    <p:sldId id="279" r:id="rId16"/>
    <p:sldId id="270" r:id="rId17"/>
    <p:sldId id="305" r:id="rId18"/>
    <p:sldId id="306" r:id="rId19"/>
    <p:sldId id="307" r:id="rId20"/>
    <p:sldId id="308" r:id="rId21"/>
    <p:sldId id="310" r:id="rId22"/>
    <p:sldId id="309" r:id="rId23"/>
    <p:sldId id="280" r:id="rId24"/>
    <p:sldId id="269" r:id="rId25"/>
    <p:sldId id="268" r:id="rId26"/>
    <p:sldId id="288" r:id="rId27"/>
    <p:sldId id="287" r:id="rId28"/>
    <p:sldId id="311" r:id="rId29"/>
    <p:sldId id="303" r:id="rId30"/>
  </p:sldIdLst>
  <p:sldSz cx="12169775" cy="7021513"/>
  <p:notesSz cx="6858000" cy="9144000"/>
  <p:defaultTextStyle>
    <a:defPPr>
      <a:defRPr lang="ru-RU"/>
    </a:defPPr>
    <a:lvl1pPr marL="0" algn="l" defTabSz="10966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48320" algn="l" defTabSz="10966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96640" algn="l" defTabSz="10966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44960" algn="l" defTabSz="10966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93280" algn="l" defTabSz="10966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41600" algn="l" defTabSz="10966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289920" algn="l" defTabSz="10966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38240" algn="l" defTabSz="10966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386560" algn="l" defTabSz="10966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918" y="-96"/>
      </p:cViewPr>
      <p:guideLst>
        <p:guide orient="horz" pos="2212"/>
        <p:guide pos="38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688813-52B9-43E3-8D26-487D677443D8}" type="datetimeFigureOut">
              <a:rPr lang="ru-RU" smtClean="0"/>
              <a:pPr/>
              <a:t>21.08.2020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685800"/>
            <a:ext cx="59404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4C7D7E-D05D-41A6-BE46-D5DFA5AE9DD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2733" y="2181221"/>
            <a:ext cx="10344309" cy="150507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5466" y="3978857"/>
            <a:ext cx="8518843" cy="17943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6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4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3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89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3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6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23087" y="281187"/>
            <a:ext cx="2738199" cy="599104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8489" y="281187"/>
            <a:ext cx="8011769" cy="599104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2738" y="286638"/>
            <a:ext cx="10344310" cy="8370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2736" y="1430311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3715" y="1430311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34695" y="1430311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2736" y="5099320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513" indent="-153513">
              <a:buFont typeface="Arial" panose="020B0604020202020204" pitchFamily="34" charset="0"/>
              <a:buChar char="•"/>
              <a:defRPr sz="1400"/>
            </a:lvl2pPr>
            <a:lvl3pPr marL="307023" indent="-153513">
              <a:defRPr sz="1400"/>
            </a:lvl3pPr>
            <a:lvl4pPr marL="537292" indent="-230268">
              <a:defRPr sz="1400"/>
            </a:lvl4pPr>
            <a:lvl5pPr marL="767560" indent="-23026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23715" y="5099320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513" indent="-153513">
              <a:buFont typeface="Arial" panose="020B0604020202020204" pitchFamily="34" charset="0"/>
              <a:buChar char="•"/>
              <a:defRPr sz="1400"/>
            </a:lvl2pPr>
            <a:lvl3pPr marL="307023" indent="-153513">
              <a:defRPr sz="1400"/>
            </a:lvl3pPr>
            <a:lvl4pPr marL="537292" indent="-230268">
              <a:defRPr sz="1400"/>
            </a:lvl4pPr>
            <a:lvl5pPr marL="767560" indent="-23026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34695" y="5099320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513" indent="-153513">
              <a:buFont typeface="Arial" panose="020B0604020202020204" pitchFamily="34" charset="0"/>
              <a:buChar char="•"/>
              <a:defRPr sz="1400"/>
            </a:lvl2pPr>
            <a:lvl3pPr marL="307023" indent="-153513">
              <a:defRPr sz="1400"/>
            </a:lvl3pPr>
            <a:lvl4pPr marL="537292" indent="-230268">
              <a:defRPr sz="1400"/>
            </a:lvl4pPr>
            <a:lvl5pPr marL="767560" indent="-23026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2738" y="955711"/>
            <a:ext cx="10344310" cy="41608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234869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5" cy="5732632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7" name="bg object 17"/>
          <p:cNvSpPr/>
          <p:nvPr/>
        </p:nvSpPr>
        <p:spPr>
          <a:xfrm>
            <a:off x="141099" y="153987"/>
            <a:ext cx="11927185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7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3687" y="1559662"/>
            <a:ext cx="3850635" cy="4661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44" y="1614947"/>
            <a:ext cx="5293853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0735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1328" y="4511973"/>
            <a:ext cx="10344309" cy="139455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1328" y="2976018"/>
            <a:ext cx="10344309" cy="1535955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3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664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496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328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160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899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382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656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8489" y="1638354"/>
            <a:ext cx="5374984" cy="463387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86302" y="1638354"/>
            <a:ext cx="5374984" cy="463387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571714"/>
            <a:ext cx="5377097" cy="655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320" indent="0">
              <a:buNone/>
              <a:defRPr sz="2400" b="1"/>
            </a:lvl2pPr>
            <a:lvl3pPr marL="1096640" indent="0">
              <a:buNone/>
              <a:defRPr sz="2200" b="1"/>
            </a:lvl3pPr>
            <a:lvl4pPr marL="1644960" indent="0">
              <a:buNone/>
              <a:defRPr sz="1900" b="1"/>
            </a:lvl4pPr>
            <a:lvl5pPr marL="2193280" indent="0">
              <a:buNone/>
              <a:defRPr sz="1900" b="1"/>
            </a:lvl5pPr>
            <a:lvl6pPr marL="2741600" indent="0">
              <a:buNone/>
              <a:defRPr sz="1900" b="1"/>
            </a:lvl6pPr>
            <a:lvl7pPr marL="3289920" indent="0">
              <a:buNone/>
              <a:defRPr sz="1900" b="1"/>
            </a:lvl7pPr>
            <a:lvl8pPr marL="3838240" indent="0">
              <a:buNone/>
              <a:defRPr sz="1900" b="1"/>
            </a:lvl8pPr>
            <a:lvl9pPr marL="4386560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8489" y="2226730"/>
            <a:ext cx="5377097" cy="404549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82077" y="1571714"/>
            <a:ext cx="5379210" cy="655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320" indent="0">
              <a:buNone/>
              <a:defRPr sz="2400" b="1"/>
            </a:lvl2pPr>
            <a:lvl3pPr marL="1096640" indent="0">
              <a:buNone/>
              <a:defRPr sz="2200" b="1"/>
            </a:lvl3pPr>
            <a:lvl4pPr marL="1644960" indent="0">
              <a:buNone/>
              <a:defRPr sz="1900" b="1"/>
            </a:lvl4pPr>
            <a:lvl5pPr marL="2193280" indent="0">
              <a:buNone/>
              <a:defRPr sz="1900" b="1"/>
            </a:lvl5pPr>
            <a:lvl6pPr marL="2741600" indent="0">
              <a:buNone/>
              <a:defRPr sz="1900" b="1"/>
            </a:lvl6pPr>
            <a:lvl7pPr marL="3289920" indent="0">
              <a:buNone/>
              <a:defRPr sz="1900" b="1"/>
            </a:lvl7pPr>
            <a:lvl8pPr marL="3838240" indent="0">
              <a:buNone/>
              <a:defRPr sz="1900" b="1"/>
            </a:lvl8pPr>
            <a:lvl9pPr marL="4386560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82077" y="2226730"/>
            <a:ext cx="5379210" cy="404549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79560"/>
            <a:ext cx="4003772" cy="1189756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58044" y="279561"/>
            <a:ext cx="6803242" cy="5992667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489" y="1469317"/>
            <a:ext cx="4003772" cy="4802910"/>
          </a:xfrm>
        </p:spPr>
        <p:txBody>
          <a:bodyPr/>
          <a:lstStyle>
            <a:lvl1pPr marL="0" indent="0">
              <a:buNone/>
              <a:defRPr sz="1700"/>
            </a:lvl1pPr>
            <a:lvl2pPr marL="548320" indent="0">
              <a:buNone/>
              <a:defRPr sz="1400"/>
            </a:lvl2pPr>
            <a:lvl3pPr marL="1096640" indent="0">
              <a:buNone/>
              <a:defRPr sz="1200"/>
            </a:lvl3pPr>
            <a:lvl4pPr marL="1644960" indent="0">
              <a:buNone/>
              <a:defRPr sz="1100"/>
            </a:lvl4pPr>
            <a:lvl5pPr marL="2193280" indent="0">
              <a:buNone/>
              <a:defRPr sz="1100"/>
            </a:lvl5pPr>
            <a:lvl6pPr marL="2741600" indent="0">
              <a:buNone/>
              <a:defRPr sz="1100"/>
            </a:lvl6pPr>
            <a:lvl7pPr marL="3289920" indent="0">
              <a:buNone/>
              <a:defRPr sz="1100"/>
            </a:lvl7pPr>
            <a:lvl8pPr marL="3838240" indent="0">
              <a:buNone/>
              <a:defRPr sz="1100"/>
            </a:lvl8pPr>
            <a:lvl9pPr marL="4386560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5361" y="4915059"/>
            <a:ext cx="7301865" cy="5802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5361" y="627385"/>
            <a:ext cx="7301865" cy="4212908"/>
          </a:xfrm>
        </p:spPr>
        <p:txBody>
          <a:bodyPr/>
          <a:lstStyle>
            <a:lvl1pPr marL="0" indent="0">
              <a:buNone/>
              <a:defRPr sz="3800"/>
            </a:lvl1pPr>
            <a:lvl2pPr marL="548320" indent="0">
              <a:buNone/>
              <a:defRPr sz="3400"/>
            </a:lvl2pPr>
            <a:lvl3pPr marL="1096640" indent="0">
              <a:buNone/>
              <a:defRPr sz="2900"/>
            </a:lvl3pPr>
            <a:lvl4pPr marL="1644960" indent="0">
              <a:buNone/>
              <a:defRPr sz="2400"/>
            </a:lvl4pPr>
            <a:lvl5pPr marL="2193280" indent="0">
              <a:buNone/>
              <a:defRPr sz="2400"/>
            </a:lvl5pPr>
            <a:lvl6pPr marL="2741600" indent="0">
              <a:buNone/>
              <a:defRPr sz="2400"/>
            </a:lvl6pPr>
            <a:lvl7pPr marL="3289920" indent="0">
              <a:buNone/>
              <a:defRPr sz="2400"/>
            </a:lvl7pPr>
            <a:lvl8pPr marL="3838240" indent="0">
              <a:buNone/>
              <a:defRPr sz="2400"/>
            </a:lvl8pPr>
            <a:lvl9pPr marL="4386560" indent="0">
              <a:buNone/>
              <a:defRPr sz="24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5361" y="5495310"/>
            <a:ext cx="7301865" cy="824052"/>
          </a:xfrm>
        </p:spPr>
        <p:txBody>
          <a:bodyPr/>
          <a:lstStyle>
            <a:lvl1pPr marL="0" indent="0">
              <a:buNone/>
              <a:defRPr sz="1700"/>
            </a:lvl1pPr>
            <a:lvl2pPr marL="548320" indent="0">
              <a:buNone/>
              <a:defRPr sz="1400"/>
            </a:lvl2pPr>
            <a:lvl3pPr marL="1096640" indent="0">
              <a:buNone/>
              <a:defRPr sz="1200"/>
            </a:lvl3pPr>
            <a:lvl4pPr marL="1644960" indent="0">
              <a:buNone/>
              <a:defRPr sz="1100"/>
            </a:lvl4pPr>
            <a:lvl5pPr marL="2193280" indent="0">
              <a:buNone/>
              <a:defRPr sz="1100"/>
            </a:lvl5pPr>
            <a:lvl6pPr marL="2741600" indent="0">
              <a:buNone/>
              <a:defRPr sz="1100"/>
            </a:lvl6pPr>
            <a:lvl7pPr marL="3289920" indent="0">
              <a:buNone/>
              <a:defRPr sz="1100"/>
            </a:lvl7pPr>
            <a:lvl8pPr marL="3838240" indent="0">
              <a:buNone/>
              <a:defRPr sz="1100"/>
            </a:lvl8pPr>
            <a:lvl9pPr marL="4386560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81186"/>
            <a:ext cx="10952798" cy="1170252"/>
          </a:xfrm>
          <a:prstGeom prst="rect">
            <a:avLst/>
          </a:prstGeom>
        </p:spPr>
        <p:txBody>
          <a:bodyPr vert="horz" lIns="109664" tIns="54832" rIns="109664" bIns="54832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638354"/>
            <a:ext cx="10952798" cy="4633874"/>
          </a:xfrm>
          <a:prstGeom prst="rect">
            <a:avLst/>
          </a:prstGeom>
        </p:spPr>
        <p:txBody>
          <a:bodyPr vert="horz" lIns="109664" tIns="54832" rIns="109664" bIns="5483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8489" y="6507903"/>
            <a:ext cx="2839614" cy="373831"/>
          </a:xfrm>
          <a:prstGeom prst="rect">
            <a:avLst/>
          </a:prstGeom>
        </p:spPr>
        <p:txBody>
          <a:bodyPr vert="horz" lIns="109664" tIns="54832" rIns="109664" bIns="54832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58007" y="6507903"/>
            <a:ext cx="3853762" cy="373831"/>
          </a:xfrm>
          <a:prstGeom prst="rect">
            <a:avLst/>
          </a:prstGeom>
        </p:spPr>
        <p:txBody>
          <a:bodyPr vert="horz" lIns="109664" tIns="54832" rIns="109664" bIns="54832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21672" y="6507903"/>
            <a:ext cx="2839614" cy="373831"/>
          </a:xfrm>
          <a:prstGeom prst="rect">
            <a:avLst/>
          </a:prstGeom>
        </p:spPr>
        <p:txBody>
          <a:bodyPr vert="horz" lIns="109664" tIns="54832" rIns="109664" bIns="54832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1096640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240" indent="-411240" algn="l" defTabSz="1096640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91020" indent="-342700" algn="l" defTabSz="1096640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0800" indent="-274160" algn="l" defTabSz="109664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19120" indent="-274160" algn="l" defTabSz="109664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7440" indent="-274160" algn="l" defTabSz="109664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5760" indent="-274160" algn="l" defTabSz="109664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4080" indent="-274160" algn="l" defTabSz="109664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2400" indent="-274160" algn="l" defTabSz="109664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0720" indent="-274160" algn="l" defTabSz="109664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96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320" algn="l" defTabSz="1096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6640" algn="l" defTabSz="1096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4960" algn="l" defTabSz="1096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3280" algn="l" defTabSz="1096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1600" algn="l" defTabSz="1096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89920" algn="l" defTabSz="1096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38240" algn="l" defTabSz="1096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6560" algn="l" defTabSz="1096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2.gi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hyperlink" Target="&#1088;&#1072;&#1089;&#1095;&#1077;&#1090;&#1099;%20&#1085;&#1072;%20&#1082;&#1086;&#1083;&#1080;&#1095;&#1077;&#1089;&#1090;&#1074;&#1086;%20&#1074;&#1077;&#1097;&#1077;&#1089;&#1090;&#1074;&#1072;.swf" TargetMode="External"/><Relationship Id="rId5" Type="http://schemas.openxmlformats.org/officeDocument/2006/relationships/oleObject" Target="../embeddings/oleObject4.bin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8.bin"/><Relationship Id="rId5" Type="http://schemas.openxmlformats.org/officeDocument/2006/relationships/hyperlink" Target="&#1079;&#1072;&#1076;&#1072;&#1095;&#1072;%20&#1085;&#1072;%20&#1087;&#1086;&#1085;&#1103;&#1090;&#1080;&#1077;%20&#1086;&#1073;&#1098;&#1077;&#1084;&#1085;&#1072;&#1103;%20&#1076;&#1086;&#1083;&#1103;.swf" TargetMode="External"/><Relationship Id="rId4" Type="http://schemas.openxmlformats.org/officeDocument/2006/relationships/oleObject" Target="../embeddings/oleObject7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2.jpeg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&#1076;&#1080;&#1082;&#1090;&#1072;&#1085;&#1090;%20&#1086;&#1089;&#1085;&#1086;&#1074;&#1085;&#1099;&#1077;%20&#1087;&#1086;&#1085;&#1103;&#1090;&#1080;&#1103;.swf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238" y="10294"/>
            <a:ext cx="12153253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sz="2400" smtClean="0"/>
              <a:t>  </a:t>
            </a:r>
            <a:endParaRPr sz="24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9923028" y="493595"/>
            <a:ext cx="1274143" cy="130674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9923028" y="493595"/>
            <a:ext cx="1274143" cy="130674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0391864" y="538863"/>
            <a:ext cx="365764" cy="772989"/>
          </a:xfrm>
          <a:prstGeom prst="rect">
            <a:avLst/>
          </a:prstGeom>
        </p:spPr>
        <p:txBody>
          <a:bodyPr vert="horz" wrap="square" lIns="0" tIns="33993" rIns="0" bIns="0" rtlCol="0">
            <a:spAutoFit/>
          </a:bodyPr>
          <a:lstStyle/>
          <a:p>
            <a:pPr>
              <a:spcBef>
                <a:spcPts val="268"/>
              </a:spcBef>
            </a:pPr>
            <a:r>
              <a:rPr lang="en-US" sz="4800" b="1" spc="21" dirty="0" smtClean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0085415" y="1172723"/>
            <a:ext cx="950308" cy="456973"/>
          </a:xfrm>
          <a:prstGeom prst="rect">
            <a:avLst/>
          </a:prstGeom>
        </p:spPr>
        <p:txBody>
          <a:bodyPr vert="horz" wrap="square" lIns="0" tIns="25834" rIns="0" bIns="0" rtlCol="0">
            <a:spAutoFit/>
          </a:bodyPr>
          <a:lstStyle/>
          <a:p>
            <a:pPr>
              <a:spcBef>
                <a:spcPts val="204"/>
              </a:spcBef>
            </a:pPr>
            <a:r>
              <a:rPr lang="ru-RU" sz="2800" spc="-11" dirty="0" smtClean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25" name="object 2">
            <a:extLst>
              <a:ext uri="{FF2B5EF4-FFF2-40B4-BE49-F238E27FC236}">
                <a16:creationId xmlns:a16="http://schemas.microsoft.com/office/drawing/2014/main" xmlns="" id="{50CC696B-C45C-4477-8EB6-9C8A17C566AC}"/>
              </a:ext>
            </a:extLst>
          </p:cNvPr>
          <p:cNvSpPr txBox="1">
            <a:spLocks/>
          </p:cNvSpPr>
          <p:nvPr/>
        </p:nvSpPr>
        <p:spPr>
          <a:xfrm>
            <a:off x="3227367" y="488129"/>
            <a:ext cx="4166607" cy="1155007"/>
          </a:xfrm>
          <a:prstGeom prst="rect">
            <a:avLst/>
          </a:prstGeom>
        </p:spPr>
        <p:txBody>
          <a:bodyPr vert="horz" wrap="square" lIns="0" tIns="31317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7234" defTabSz="1960839">
              <a:spcBef>
                <a:spcPts val="244"/>
              </a:spcBef>
              <a:defRPr/>
            </a:pPr>
            <a:r>
              <a:rPr lang="ru-RU" sz="7300" kern="0" spc="21" dirty="0" smtClean="0">
                <a:solidFill>
                  <a:sysClr val="window" lastClr="FFFFFF"/>
                </a:solidFill>
              </a:rPr>
              <a:t>Химия</a:t>
            </a:r>
            <a:endParaRPr lang="en-US" sz="7300" kern="0" spc="21" dirty="0">
              <a:solidFill>
                <a:sysClr val="window" lastClr="FFFFFF"/>
              </a:solidFill>
            </a:endParaRPr>
          </a:p>
        </p:txBody>
      </p:sp>
      <p:sp>
        <p:nvSpPr>
          <p:cNvPr id="18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42881" y="2545926"/>
            <a:ext cx="7299328" cy="2274601"/>
          </a:xfrm>
          <a:prstGeom prst="rect">
            <a:avLst/>
          </a:prstGeom>
        </p:spPr>
        <p:txBody>
          <a:bodyPr vert="horz" wrap="square" lIns="0" tIns="29912" rIns="0" bIns="0" rtlCol="0">
            <a:spAutoFit/>
          </a:bodyPr>
          <a:lstStyle/>
          <a:p>
            <a:pPr marL="27193" algn="ctr">
              <a:lnSpc>
                <a:spcPts val="5985"/>
              </a:lnSpc>
            </a:pPr>
            <a:endParaRPr lang="ru-RU" sz="4400" b="1" spc="11" dirty="0" smtClean="0">
              <a:latin typeface="Arial" pitchFamily="34" charset="0"/>
              <a:cs typeface="Arial" pitchFamily="34" charset="0"/>
            </a:endParaRPr>
          </a:p>
          <a:p>
            <a:pPr marL="27193" algn="ctr">
              <a:lnSpc>
                <a:spcPts val="5985"/>
              </a:lnSpc>
            </a:pPr>
            <a:r>
              <a:rPr lang="ru-RU" sz="4400" b="1" spc="11" dirty="0" smtClean="0">
                <a:latin typeface="Arial" pitchFamily="34" charset="0"/>
                <a:cs typeface="Arial" pitchFamily="34" charset="0"/>
              </a:rPr>
              <a:t>Начальные </a:t>
            </a:r>
            <a:r>
              <a:rPr lang="ru-RU" sz="4400" b="1" spc="11" dirty="0" smtClean="0">
                <a:latin typeface="Arial" pitchFamily="34" charset="0"/>
                <a:cs typeface="Arial" pitchFamily="34" charset="0"/>
              </a:rPr>
              <a:t>химические понятия и законы </a:t>
            </a:r>
          </a:p>
        </p:txBody>
      </p:sp>
      <p:pic>
        <p:nvPicPr>
          <p:cNvPr id="1026" name="Picture 2" descr="Периодический закон Менделеева и периодическая система химических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85085" y="3082128"/>
            <a:ext cx="4143404" cy="29052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99124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Атомы - что это такое,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782" y="224609"/>
            <a:ext cx="1179635" cy="78581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1224740"/>
            <a:ext cx="1179992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None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 Количество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вещества (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или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v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 характеризуют числом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атомов, молекул или других формульных единиц данного вещества. </a:t>
            </a:r>
          </a:p>
          <a:p>
            <a:pPr marL="514350" indent="-514350" algn="just"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 В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Международной системе СИ за единицу количества вещества принят моль.</a:t>
            </a:r>
          </a:p>
          <a:p>
            <a:pPr marL="514350" indent="-514350" algn="just"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Моль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– это количество вещества, содержащее столько же формульных единиц, сколько атомов содержат 0,012 кг изотопа углерода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84491" y="367484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Количество вещества - моль 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Атомы - что это такое,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782" y="224609"/>
            <a:ext cx="1179635" cy="78581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296046"/>
            <a:ext cx="121697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          </a:t>
            </a:r>
          </a:p>
        </p:txBody>
      </p:sp>
      <p:pic>
        <p:nvPicPr>
          <p:cNvPr id="5" name="Picture 5" descr="C:\Users\Евгений\Desktop\видео химия\понятие моль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9847" y="1796244"/>
            <a:ext cx="4464496" cy="3857652"/>
          </a:xfrm>
          <a:prstGeom prst="rect">
            <a:avLst/>
          </a:prstGeom>
          <a:noFill/>
        </p:spPr>
      </p:pic>
      <p:pic>
        <p:nvPicPr>
          <p:cNvPr id="6" name="Picture 5" descr="C:\Users\Евгений\Desktop\видео химия\моль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56259" y="1581930"/>
            <a:ext cx="5874756" cy="44902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3084491" y="367484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Количество вещества - моль 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Атомы - что это такое, фото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1782" y="224609"/>
            <a:ext cx="1179635" cy="78581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69847" y="1510492"/>
            <a:ext cx="60833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None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   Массу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одного моля называют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молярной массой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и обозначают буквой М: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69847" y="4148342"/>
          <a:ext cx="2786082" cy="939750"/>
        </p:xfrm>
        <a:graphic>
          <a:graphicData uri="http://schemas.openxmlformats.org/presentationml/2006/ole">
            <p:oleObj spid="_x0000_s30721" name="Формула" r:id="rId5" imgW="711000" imgH="215640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155929" y="4368012"/>
            <a:ext cx="15141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г/моль.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3" descr="C:\Users\Евгений\Desktop\видео химия\молярная масса.gif">
            <a:hlinkClick r:id="rId6" action="ppaction://hlinkfile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56391" y="1581930"/>
            <a:ext cx="5278941" cy="41028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угольник 7"/>
          <p:cNvSpPr/>
          <p:nvPr/>
        </p:nvSpPr>
        <p:spPr>
          <a:xfrm>
            <a:off x="3084491" y="367484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Количество вещества - моль 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Атомы - что это такое, фото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1782" y="224609"/>
            <a:ext cx="1179635" cy="78581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" y="224608"/>
            <a:ext cx="121697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095" y="296046"/>
            <a:ext cx="121697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</a:t>
            </a:r>
            <a:endParaRPr lang="ru-RU" sz="3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1285" y="2617411"/>
            <a:ext cx="11430080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Постоянная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Авогадро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(      ) – число атомов или молекул (или других формульных единиц), содержащихся в одном моле вещества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;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она всегда равна </a:t>
            </a:r>
          </a:p>
          <a:p>
            <a:pPr algn="just">
              <a:buNone/>
            </a:pPr>
            <a:r>
              <a:rPr lang="ru-RU" dirty="0" smtClean="0"/>
              <a:t>                                                                </a:t>
            </a:r>
          </a:p>
        </p:txBody>
      </p:sp>
      <p:graphicFrame>
        <p:nvGraphicFramePr>
          <p:cNvPr id="29697" name="Object 1"/>
          <p:cNvGraphicFramePr>
            <a:graphicFrameLocks noChangeAspect="1"/>
          </p:cNvGraphicFramePr>
          <p:nvPr/>
        </p:nvGraphicFramePr>
        <p:xfrm>
          <a:off x="6299201" y="2582062"/>
          <a:ext cx="576263" cy="576262"/>
        </p:xfrm>
        <a:graphic>
          <a:graphicData uri="http://schemas.openxmlformats.org/presentationml/2006/ole">
            <p:oleObj spid="_x0000_s29697" name="Формула" r:id="rId5" imgW="228600" imgH="215640" progId="Equation.3">
              <p:embed/>
            </p:oleObj>
          </a:graphicData>
        </a:graphic>
      </p:graphicFrame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3727433" y="4368012"/>
          <a:ext cx="4618037" cy="704850"/>
        </p:xfrm>
        <a:graphic>
          <a:graphicData uri="http://schemas.openxmlformats.org/presentationml/2006/ole">
            <p:oleObj spid="_x0000_s29698" name="Формула" r:id="rId6" imgW="1498320" imgH="228600" progId="Equation.3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084491" y="367484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</a:t>
            </a: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Авогадро 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Атомы - что это такое, фото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1782" y="224609"/>
            <a:ext cx="1179635" cy="78581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512723" y="2109580"/>
            <a:ext cx="11358642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Из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закона Авогадро вытекают 2 следствия:</a:t>
            </a:r>
          </a:p>
          <a:p>
            <a:pPr marL="514350" indent="-514350" algn="just">
              <a:buClr>
                <a:srgbClr val="067824"/>
              </a:buClr>
              <a:buFont typeface="+mj-lt"/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Один моль любого газа при одинаковых условиях занимает один и тот же объем. Этот объем, называемый </a:t>
            </a:r>
            <a:r>
              <a:rPr lang="ru-RU" sz="3200" i="1" dirty="0" smtClean="0">
                <a:latin typeface="Arial" pitchFamily="34" charset="0"/>
                <a:cs typeface="Arial" pitchFamily="34" charset="0"/>
              </a:rPr>
              <a:t>молярным (  ),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при нормальных условиях (давление     = 101325 Па и абсолютной температуре       = 273,15 К) равен 22,4 л:</a:t>
            </a:r>
          </a:p>
          <a:p>
            <a:pPr marL="514350" indent="-514350" algn="just">
              <a:buNone/>
            </a:pPr>
            <a:endParaRPr lang="ru-RU" dirty="0"/>
          </a:p>
        </p:txBody>
      </p:sp>
      <p:graphicFrame>
        <p:nvGraphicFramePr>
          <p:cNvPr id="27649" name="Object 1"/>
          <p:cNvGraphicFramePr>
            <a:graphicFrameLocks noChangeAspect="1"/>
          </p:cNvGraphicFramePr>
          <p:nvPr/>
        </p:nvGraphicFramePr>
        <p:xfrm>
          <a:off x="5870573" y="3510756"/>
          <a:ext cx="504825" cy="647700"/>
        </p:xfrm>
        <a:graphic>
          <a:graphicData uri="http://schemas.openxmlformats.org/presentationml/2006/ole">
            <p:oleObj spid="_x0000_s27649" name="Формула" r:id="rId4" imgW="190440" imgH="228600" progId="Equation.3">
              <p:embed/>
            </p:oleObj>
          </a:graphicData>
        </a:graphic>
      </p:graphicFrame>
      <p:graphicFrame>
        <p:nvGraphicFramePr>
          <p:cNvPr id="27650" name="Object 2">
            <a:hlinkClick r:id="rId5" action="ppaction://hlinkfile"/>
          </p:cNvPr>
          <p:cNvGraphicFramePr>
            <a:graphicFrameLocks noChangeAspect="1"/>
          </p:cNvGraphicFramePr>
          <p:nvPr/>
        </p:nvGraphicFramePr>
        <p:xfrm>
          <a:off x="3870309" y="5296706"/>
          <a:ext cx="4576762" cy="936625"/>
        </p:xfrm>
        <a:graphic>
          <a:graphicData uri="http://schemas.openxmlformats.org/presentationml/2006/ole">
            <p:oleObj spid="_x0000_s27650" name="Формула" r:id="rId6" imgW="1117440" imgH="228600" progId="Equation.3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084491" y="367484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</a:t>
            </a: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Авогадро 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Атомы - что это такое,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782" y="224609"/>
            <a:ext cx="1179635" cy="78581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441285" y="1601749"/>
            <a:ext cx="114300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Clr>
                <a:srgbClr val="099F3B"/>
              </a:buClr>
              <a:buFont typeface="+mj-lt"/>
              <a:buAutoNum type="arabicPeriod" startAt="2"/>
            </a:pPr>
            <a:endParaRPr lang="ru-RU" sz="3200" u="sng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Clr>
                <a:srgbClr val="099F3B"/>
              </a:buClr>
              <a:buFont typeface="+mj-lt"/>
              <a:buAutoNum type="arabicPeriod" startAt="2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Массы двух разных газов, занимающих одинаковый объем при одинаковых условиях, относятся между собой как их молярные массы</a:t>
            </a:r>
          </a:p>
          <a:p>
            <a:pPr marL="514350" indent="-514350" algn="just"/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		Отношение масс двух газов, занимающих равный объем при одинаковых условиях, называют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относительной плотностью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одного газа по другому и обозначают буквой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84491" y="367484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</a:t>
            </a: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Авогадро 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Атомы - что это такое,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782" y="224609"/>
            <a:ext cx="1179635" cy="78581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084491" y="367484"/>
            <a:ext cx="34645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ЗАДАЧА № 1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2723" y="1939120"/>
            <a:ext cx="111443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 Какое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количество вещества содержится в 33 г оксида углерода (IV)?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Атомы - что это такое,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782" y="224609"/>
            <a:ext cx="1179635" cy="78581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084491" y="367484"/>
            <a:ext cx="34645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ЗАДАЧА № 1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346" name="AutoShape 2" descr="https://uchitel.pro/wp-content/uploads/2018/07/2018-07-24_15-46-3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6971" y="1724806"/>
            <a:ext cx="11585614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Атомы - что это такое,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782" y="224609"/>
            <a:ext cx="1179635" cy="78581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084491" y="367484"/>
            <a:ext cx="34645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ЗАДАЧА № 2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346" name="AutoShape 2" descr="https://uchitel.pro/wp-content/uploads/2018/07/2018-07-24_15-46-3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68257" y="2010558"/>
            <a:ext cx="115015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Какое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число молекул содержится в 2,5 моль кислорода?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Атомы - что это такое,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782" y="224609"/>
            <a:ext cx="1179635" cy="78581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084491" y="367484"/>
            <a:ext cx="34645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ЗАДАЧА № 2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346" name="AutoShape 2" descr="https://uchitel.pro/wp-content/uploads/2018/07/2018-07-24_15-46-3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285" y="1367616"/>
            <a:ext cx="11371978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Атомы - что это такое, фото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1782" y="224609"/>
            <a:ext cx="1179635" cy="785818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298409" y="1296178"/>
            <a:ext cx="115015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225" indent="-22225" algn="ctr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5997815"/>
            <a:ext cx="121697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457200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    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227103" y="1724806"/>
            <a:ext cx="56336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1. Что изучает химия?</a:t>
            </a:r>
            <a:endParaRPr lang="ru-RU" sz="36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5599" y="2971354"/>
            <a:ext cx="847093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>  Химия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– это наука о веществах, </a:t>
            </a:r>
          </a:p>
          <a:p>
            <a:pPr algn="just"/>
            <a:r>
              <a:rPr lang="ru-RU" sz="4000" dirty="0" smtClean="0">
                <a:latin typeface="Arial" pitchFamily="34" charset="0"/>
                <a:cs typeface="Arial" pitchFamily="34" charset="0"/>
              </a:rPr>
              <a:t>их свойствах и превращениях</a:t>
            </a:r>
          </a:p>
          <a:p>
            <a:pPr algn="just"/>
            <a:r>
              <a:rPr lang="ru-RU" sz="4000" dirty="0" smtClean="0">
                <a:latin typeface="Arial" pitchFamily="34" charset="0"/>
                <a:cs typeface="Arial" pitchFamily="34" charset="0"/>
              </a:rPr>
              <a:t>веществ.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4" descr="химия"/>
          <p:cNvPicPr>
            <a:picLocks noGrp="1" noChangeAspect="1" noChangeArrowheads="1"/>
          </p:cNvPicPr>
          <p:nvPr>
            <p:ph idx="4294967295"/>
          </p:nvPr>
        </p:nvPicPr>
        <p:blipFill>
          <a:blip r:embed="rId4"/>
          <a:srcRect/>
          <a:stretch>
            <a:fillRect/>
          </a:stretch>
        </p:blipFill>
        <p:spPr>
          <a:xfrm>
            <a:off x="8799531" y="2869288"/>
            <a:ext cx="3098798" cy="3889486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3084491" y="367484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Основные понятия и законы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Атомы - что это такое,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782" y="224609"/>
            <a:ext cx="1179635" cy="78581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084491" y="367484"/>
            <a:ext cx="34645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ЗАДАЧА № 3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346" name="AutoShape 2" descr="https://uchitel.pro/wp-content/uploads/2018/07/2018-07-24_15-46-3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41285" y="3125243"/>
            <a:ext cx="115015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Определите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объем (н. у.), который займут 0,25 моль водорода.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Атомы - что это такое,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782" y="224609"/>
            <a:ext cx="1179635" cy="78581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084491" y="367484"/>
            <a:ext cx="34645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ЗАДАЧА № 3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346" name="AutoShape 2" descr="https://uchitel.pro/wp-content/uploads/2018/07/2018-07-24_15-46-3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189" y="1224740"/>
            <a:ext cx="10972738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Атомы - что это такое,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782" y="224609"/>
            <a:ext cx="1179635" cy="78581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084491" y="367484"/>
            <a:ext cx="34645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ЗАДАЧА № 4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346" name="AutoShape 2" descr="https://uchitel.pro/wp-content/uploads/2018/07/2018-07-24_15-46-3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41285" y="2653500"/>
            <a:ext cx="113586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Какую массу будет иметь порция оксида серы (IV), объем которой 13,44 л (н. у.)?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Атомы - что это такое,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782" y="224609"/>
            <a:ext cx="1179635" cy="785818"/>
          </a:xfrm>
          <a:prstGeom prst="rect">
            <a:avLst/>
          </a:prstGeom>
          <a:noFill/>
        </p:spPr>
      </p:pic>
      <p:sp>
        <p:nvSpPr>
          <p:cNvPr id="24578" name="AutoShape 2" descr="https://uchitel.pro/wp-content/uploads/2018/07/2018-07-24_16-56-2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4161" y="1439054"/>
            <a:ext cx="11144328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3084491" y="367484"/>
            <a:ext cx="34645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ЗАДАЧА № 4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Атомы - что это такое, фото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1782" y="224609"/>
            <a:ext cx="1179635" cy="785818"/>
          </a:xfrm>
          <a:prstGeom prst="rect">
            <a:avLst/>
          </a:prstGeom>
          <a:noFill/>
        </p:spPr>
      </p:pic>
      <p:sp>
        <p:nvSpPr>
          <p:cNvPr id="4" name="Содержимое 2"/>
          <p:cNvSpPr>
            <a:spLocks noGrp="1"/>
          </p:cNvSpPr>
          <p:nvPr>
            <p:ph idx="4294967295"/>
          </p:nvPr>
        </p:nvSpPr>
        <p:spPr>
          <a:xfrm>
            <a:off x="457199" y="1367616"/>
            <a:ext cx="11199851" cy="3071834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514350" indent="-514350" algn="just">
              <a:buClr>
                <a:srgbClr val="05AB09"/>
              </a:buClr>
              <a:buNone/>
            </a:pPr>
            <a:r>
              <a:rPr lang="en-US" dirty="0" smtClean="0"/>
              <a:t>1. </a:t>
            </a:r>
            <a:r>
              <a:rPr lang="ru-RU" dirty="0" smtClean="0"/>
              <a:t>Найдите относительные молекулярные массы веществ, состав которых описывается формулами:</a:t>
            </a:r>
            <a:endParaRPr lang="en-US" dirty="0" smtClean="0"/>
          </a:p>
          <a:p>
            <a:pPr marL="514350" indent="-514350" algn="just">
              <a:buClr>
                <a:srgbClr val="05AB09"/>
              </a:buClr>
              <a:buNone/>
            </a:pPr>
            <a:endParaRPr lang="ru-RU" dirty="0" smtClean="0"/>
          </a:p>
          <a:p>
            <a:pPr marL="514350" indent="-514350">
              <a:lnSpc>
                <a:spcPct val="150000"/>
              </a:lnSpc>
              <a:buClr>
                <a:srgbClr val="05AB09"/>
              </a:buClr>
              <a:buNone/>
            </a:pPr>
            <a:r>
              <a:rPr lang="en-US" dirty="0" smtClean="0"/>
              <a:t>2</a:t>
            </a:r>
            <a:r>
              <a:rPr lang="en-US" dirty="0" smtClean="0"/>
              <a:t>. </a:t>
            </a:r>
            <a:r>
              <a:rPr lang="ru-RU" dirty="0" smtClean="0"/>
              <a:t>Рассчитайте относительные молекулярные массы медного купороса                                     и кристаллической соды </a:t>
            </a: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941351" y="2367748"/>
          <a:ext cx="647700" cy="750887"/>
        </p:xfrm>
        <a:graphic>
          <a:graphicData uri="http://schemas.openxmlformats.org/presentationml/2006/ole">
            <p:oleObj spid="_x0000_s23554" name="Формула" r:id="rId4" imgW="190440" imgH="228600" progId="Equation.3">
              <p:embed/>
            </p:oleObj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513119" y="2367748"/>
          <a:ext cx="2371725" cy="762000"/>
        </p:xfrm>
        <a:graphic>
          <a:graphicData uri="http://schemas.openxmlformats.org/presentationml/2006/ole">
            <p:oleObj spid="_x0000_s23555" name="Формула" r:id="rId5" imgW="711000" imgH="228600" progId="Equation.3">
              <p:embed/>
            </p:oleObj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7870837" y="2367748"/>
          <a:ext cx="1971675" cy="684213"/>
        </p:xfrm>
        <a:graphic>
          <a:graphicData uri="http://schemas.openxmlformats.org/presentationml/2006/ole">
            <p:oleObj spid="_x0000_s23557" name="Формула" r:id="rId6" imgW="622080" imgH="215640" progId="Equation.3">
              <p:embed/>
            </p:oleObj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3155929" y="3653632"/>
          <a:ext cx="2820988" cy="647700"/>
        </p:xfrm>
        <a:graphic>
          <a:graphicData uri="http://schemas.openxmlformats.org/presentationml/2006/ole">
            <p:oleObj spid="_x0000_s23561" name="Формула" r:id="rId7" imgW="939600" imgH="215640" progId="Equation.3">
              <p:embed/>
            </p:oleObj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/>
        </p:nvGraphicFramePr>
        <p:xfrm>
          <a:off x="1012789" y="4296574"/>
          <a:ext cx="2881312" cy="609600"/>
        </p:xfrm>
        <a:graphic>
          <a:graphicData uri="http://schemas.openxmlformats.org/presentationml/2006/ole">
            <p:oleObj spid="_x0000_s23562" name="Формула" r:id="rId8" imgW="1079280" imgH="228600" progId="Equation.3">
              <p:embed/>
            </p:oleObj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3084491" y="367484"/>
            <a:ext cx="47863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</a:t>
            </a: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КРЕПЛЕНИЕ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Атомы - что это такое,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782" y="224609"/>
            <a:ext cx="1179635" cy="78581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2657" y="280515"/>
            <a:ext cx="121697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8409" y="1296178"/>
            <a:ext cx="11644394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Задание 1. Определить валентности элементов по формуле вещества: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а) AlCl3 ;    б) 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MgS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;    в)  SO3 ;    г) 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N2O5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Задание 2. Составить формулы сложных веществ, состоящих из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водорода и следующих химических элементов: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 азота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(III) ;                                     в) кремния(IV) ;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б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 хлора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(I) ;                                      г) серы (II)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84491" y="367484"/>
            <a:ext cx="47863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</a:t>
            </a: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КРЕПЛЕНИЕ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Атомы - что это такое,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782" y="224609"/>
            <a:ext cx="1179635" cy="785818"/>
          </a:xfrm>
          <a:prstGeom prst="rect">
            <a:avLst/>
          </a:prstGeom>
          <a:noFill/>
        </p:spPr>
      </p:pic>
      <p:sp>
        <p:nvSpPr>
          <p:cNvPr id="16" name="Прямоугольник 15"/>
          <p:cNvSpPr/>
          <p:nvPr/>
        </p:nvSpPr>
        <p:spPr>
          <a:xfrm>
            <a:off x="369847" y="1724806"/>
            <a:ext cx="1135864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 </a:t>
            </a:r>
            <a:r>
              <a:rPr lang="ru-RU" dirty="0" smtClean="0"/>
              <a:t>  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Имеется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3 моль кислорода О</a:t>
            </a:r>
            <a:r>
              <a:rPr lang="ru-RU" sz="3200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 при н.у. Определите массу кислорода, его объем, а также число имеющихся молекул кислорода.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084491" y="367484"/>
            <a:ext cx="47863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</a:t>
            </a: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КРЕПЛЕНИЕ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Атомы - что это такое,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782" y="224609"/>
            <a:ext cx="1179635" cy="78581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084491" y="367484"/>
            <a:ext cx="47863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</a:t>
            </a: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КРЕПЛЕНИЕ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512723" y="1510492"/>
            <a:ext cx="12169775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</a:t>
            </a:r>
            <a:r>
              <a:rPr kumimoji="0" lang="en-US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3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= 48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Ca</a:t>
            </a:r>
            <a:r>
              <a:rPr kumimoji="0" lang="en-US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3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(PO</a:t>
            </a:r>
            <a:r>
              <a:rPr kumimoji="0" lang="en-US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4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</a:t>
            </a:r>
            <a:r>
              <a:rPr kumimoji="0" lang="en-US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= 310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Cu(OH)</a:t>
            </a:r>
            <a:r>
              <a:rPr kumimoji="0" lang="en-US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=  98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CuSO</a:t>
            </a:r>
            <a:r>
              <a:rPr kumimoji="0" lang="en-US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4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*5H</a:t>
            </a:r>
            <a:r>
              <a:rPr kumimoji="0" lang="en-US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 = 250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Na</a:t>
            </a:r>
            <a:r>
              <a:rPr kumimoji="0" lang="en-US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</a:t>
            </a:r>
            <a:r>
              <a:rPr kumimoji="0" lang="en-US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3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*10H</a:t>
            </a:r>
            <a:r>
              <a:rPr kumimoji="0" lang="en-US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 = 286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6259" y="1510492"/>
            <a:ext cx="6083300" cy="403187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1. а) 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Al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- III,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Cl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- I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б)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Mg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- II, S - II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в) S - VI, O - II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г) N - V, O - II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2. а) NH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б)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HCl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в) SiH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г) H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S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Атомы - что это такое,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782" y="224609"/>
            <a:ext cx="1179635" cy="78581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084491" y="367484"/>
            <a:ext cx="47863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</a:t>
            </a: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КРЕПЛЕНИЕ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9847" y="2582062"/>
            <a:ext cx="1399666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latin typeface="Arial" pitchFamily="34" charset="0"/>
                <a:cs typeface="Arial" pitchFamily="34" charset="0"/>
              </a:rPr>
              <a:t> Задача : </a:t>
            </a:r>
            <a:r>
              <a:rPr lang="pt-BR" sz="4400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pt-BR" sz="4400" b="1" i="1" dirty="0" smtClean="0">
                <a:latin typeface="Arial" pitchFamily="34" charset="0"/>
                <a:cs typeface="Arial" pitchFamily="34" charset="0"/>
              </a:rPr>
              <a:t>m </a:t>
            </a:r>
            <a:r>
              <a:rPr lang="pt-BR" sz="4400" b="1" dirty="0" smtClean="0">
                <a:latin typeface="Arial" pitchFamily="34" charset="0"/>
                <a:cs typeface="Arial" pitchFamily="34" charset="0"/>
              </a:rPr>
              <a:t>= 96 г; </a:t>
            </a:r>
            <a:r>
              <a:rPr lang="pt-BR" sz="4400" b="1" i="1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pt-BR" sz="4400" b="1" dirty="0" smtClean="0">
                <a:latin typeface="Arial" pitchFamily="34" charset="0"/>
                <a:cs typeface="Arial" pitchFamily="34" charset="0"/>
              </a:rPr>
              <a:t> = 67.2 л; </a:t>
            </a:r>
            <a:endParaRPr lang="ru-RU" sz="4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4400" b="1" smtClean="0">
                <a:latin typeface="Arial" pitchFamily="34" charset="0"/>
                <a:cs typeface="Arial" pitchFamily="34" charset="0"/>
              </a:rPr>
              <a:t>                </a:t>
            </a:r>
            <a:r>
              <a:rPr lang="pt-BR" sz="4400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pt-BR" sz="4400" b="1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pt-BR" sz="4400" b="1" dirty="0" smtClean="0">
                <a:latin typeface="Arial" pitchFamily="34" charset="0"/>
                <a:cs typeface="Arial" pitchFamily="34" charset="0"/>
              </a:rPr>
              <a:t>(O</a:t>
            </a:r>
            <a:r>
              <a:rPr lang="pt-BR" sz="4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pt-BR" sz="4400" b="1" dirty="0" smtClean="0">
                <a:latin typeface="Arial" pitchFamily="34" charset="0"/>
                <a:cs typeface="Arial" pitchFamily="34" charset="0"/>
              </a:rPr>
              <a:t>) = 1,81 • 10</a:t>
            </a:r>
            <a:r>
              <a:rPr lang="pt-BR" sz="4400" b="1" baseline="30000" dirty="0" smtClean="0">
                <a:latin typeface="Arial" pitchFamily="34" charset="0"/>
                <a:cs typeface="Arial" pitchFamily="34" charset="0"/>
              </a:rPr>
              <a:t>24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6971" y="-61144"/>
            <a:ext cx="11787270" cy="1143494"/>
          </a:xfrm>
          <a:prstGeom prst="rect">
            <a:avLst/>
          </a:prstGeom>
        </p:spPr>
        <p:txBody>
          <a:bodyPr vert="horz" wrap="square" lIns="0" tIns="35155" rIns="0" bIns="0" rtlCol="0" anchor="ctr">
            <a:spAutoFit/>
          </a:bodyPr>
          <a:lstStyle/>
          <a:p>
            <a:pPr marL="27041">
              <a:spcBef>
                <a:spcPts val="277"/>
              </a:spcBef>
            </a:pPr>
            <a:r>
              <a:rPr lang="ru-RU" sz="7200" dirty="0" smtClean="0">
                <a:solidFill>
                  <a:schemeClr val="bg1"/>
                </a:solidFill>
              </a:rPr>
              <a:t>Задания</a:t>
            </a:r>
            <a:r>
              <a:rPr lang="ru-RU" sz="5400" dirty="0" smtClean="0">
                <a:solidFill>
                  <a:srgbClr val="002060"/>
                </a:solidFill>
              </a:rPr>
              <a:t> </a:t>
            </a:r>
            <a:r>
              <a:rPr lang="ru-RU" sz="5400" dirty="0" smtClean="0">
                <a:solidFill>
                  <a:schemeClr val="tx1"/>
                </a:solidFill>
              </a:rPr>
              <a:t> </a:t>
            </a:r>
            <a:endParaRPr sz="54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2723" y="2439186"/>
            <a:ext cx="112872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1. Прочитать §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1.</a:t>
            </a:r>
          </a:p>
          <a:p>
            <a:pPr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2. Ответить на вопросы 1-3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Атомы - что это такое, фото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1782" y="224609"/>
            <a:ext cx="1179635" cy="785818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298409" y="1296178"/>
            <a:ext cx="115015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225" indent="-22225" algn="ctr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5997815"/>
            <a:ext cx="121697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457200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    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55599" y="1653368"/>
            <a:ext cx="87462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2.  Что называют атомом и молекулой?</a:t>
            </a:r>
            <a:endParaRPr lang="ru-RU" sz="32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55599" y="2439186"/>
            <a:ext cx="91440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Атом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электронейтральная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система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взаимодействующих элементарных  частиц. Обозначает - «неделимый».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27037" y="4082260"/>
            <a:ext cx="8286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Молекула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-   наименьшая 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частица  вещества, обладающая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 всеми его свойствами.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Picture 4" descr="строение атома"/>
          <p:cNvPicPr>
            <a:picLocks noGrp="1" noChangeAspect="1" noChangeArrowheads="1"/>
          </p:cNvPicPr>
          <p:nvPr>
            <p:ph idx="4294967295"/>
          </p:nvPr>
        </p:nvPicPr>
        <p:blipFill>
          <a:blip r:embed="rId4"/>
          <a:srcRect/>
          <a:stretch>
            <a:fillRect/>
          </a:stretch>
        </p:blipFill>
        <p:spPr>
          <a:xfrm>
            <a:off x="9585349" y="1939120"/>
            <a:ext cx="2374900" cy="2089150"/>
          </a:xfrm>
          <a:prstGeom prst="rect">
            <a:avLst/>
          </a:prstGeom>
          <a:noFill/>
        </p:spPr>
      </p:pic>
      <p:pic>
        <p:nvPicPr>
          <p:cNvPr id="16" name="Picture 8" descr="молекула воды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85085" y="4010822"/>
            <a:ext cx="2736850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рямоугольник 16"/>
          <p:cNvSpPr/>
          <p:nvPr/>
        </p:nvSpPr>
        <p:spPr>
          <a:xfrm>
            <a:off x="3084491" y="367484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Основные понятия и законы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Атомы - что это такое,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782" y="224609"/>
            <a:ext cx="1179635" cy="785818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369847" y="1439054"/>
            <a:ext cx="1150151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457200" algn="just">
              <a:buNone/>
              <a:defRPr/>
            </a:pPr>
            <a:endParaRPr lang="ru-RU" sz="4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1285" y="2224872"/>
            <a:ext cx="112872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Химический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элемент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– это совокупность атомов с одинаковым зарядом ядра.</a:t>
            </a:r>
          </a:p>
          <a:p>
            <a:pPr algn="just"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Вещества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образованные одним химическим элементом, называют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простыми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Один и тот же химический элемент может образовывать несколько простых веществ. Это явление называют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аллотропией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а различные простые вещества, образованные одним элементом, - </a:t>
            </a:r>
            <a:r>
              <a:rPr lang="ru-RU" sz="3200" b="1" dirty="0" err="1" smtClean="0">
                <a:latin typeface="Arial" pitchFamily="34" charset="0"/>
                <a:cs typeface="Arial" pitchFamily="34" charset="0"/>
              </a:rPr>
              <a:t>аллотропными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видоизменениями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или </a:t>
            </a:r>
            <a:r>
              <a:rPr lang="ru-RU" sz="3200" b="1" dirty="0" err="1" smtClean="0">
                <a:latin typeface="Arial" pitchFamily="34" charset="0"/>
                <a:cs typeface="Arial" pitchFamily="34" charset="0"/>
                <a:hlinkClick r:id="rId3" action="ppaction://hlinkfile"/>
              </a:rPr>
              <a:t>аллотропными</a:t>
            </a:r>
            <a:r>
              <a:rPr lang="ru-RU" sz="3200" b="1" dirty="0" smtClean="0">
                <a:latin typeface="Arial" pitchFamily="34" charset="0"/>
                <a:cs typeface="Arial" pitchFamily="34" charset="0"/>
                <a:hlinkClick r:id="rId3" action="ppaction://hlinkfile"/>
              </a:rPr>
              <a:t> модификациями</a:t>
            </a:r>
            <a:r>
              <a:rPr lang="ru-RU" sz="3200" dirty="0" smtClean="0">
                <a:latin typeface="Arial" pitchFamily="34" charset="0"/>
                <a:cs typeface="Arial" pitchFamily="34" charset="0"/>
                <a:hlinkClick r:id="rId3" action="ppaction://hlinkfile"/>
              </a:rPr>
              <a:t>.</a:t>
            </a:r>
            <a:endParaRPr lang="ru-RU" sz="32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55599" y="1653368"/>
            <a:ext cx="79246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2.  Что такое химический элемент? </a:t>
            </a:r>
            <a:endParaRPr lang="ru-RU" sz="32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84491" y="367484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Основные понятия и законы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Атомы - что это такое, фото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1782" y="224609"/>
            <a:ext cx="1179635" cy="785818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226971" y="1224740"/>
            <a:ext cx="11715832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457200">
              <a:defRPr/>
            </a:pPr>
            <a:endParaRPr lang="ru-RU" sz="4000" b="1" dirty="0" smtClean="0">
              <a:latin typeface="Arial" pitchFamily="34" charset="0"/>
              <a:cs typeface="Arial" pitchFamily="34" charset="0"/>
            </a:endParaRPr>
          </a:p>
          <a:p>
            <a:pPr marL="114300" indent="457200">
              <a:buAutoNum type="arabicPeriod"/>
              <a:defRPr/>
            </a:pPr>
            <a:endParaRPr lang="ru-RU" sz="4000" b="1" dirty="0" smtClean="0">
              <a:latin typeface="Arial" pitchFamily="34" charset="0"/>
              <a:cs typeface="Arial" pitchFamily="34" charset="0"/>
            </a:endParaRPr>
          </a:p>
          <a:p>
            <a:pPr marL="114300" indent="457200">
              <a:buAutoNum type="arabicPeriod"/>
              <a:defRPr/>
            </a:pPr>
            <a:endParaRPr lang="ru-RU" sz="4000" b="1" dirty="0" smtClean="0">
              <a:latin typeface="Arial" pitchFamily="34" charset="0"/>
              <a:cs typeface="Arial" pitchFamily="34" charset="0"/>
            </a:endParaRPr>
          </a:p>
          <a:p>
            <a:pPr marL="114300" indent="457200">
              <a:buAutoNum type="arabicPeriod"/>
              <a:defRPr/>
            </a:pPr>
            <a:endParaRPr lang="ru-RU" sz="4000" b="1" dirty="0" smtClean="0">
              <a:latin typeface="Arial" pitchFamily="34" charset="0"/>
              <a:cs typeface="Arial" pitchFamily="34" charset="0"/>
            </a:endParaRPr>
          </a:p>
          <a:p>
            <a:pPr marL="114300" indent="457200" algn="ctr">
              <a:buNone/>
              <a:defRPr/>
            </a:pPr>
            <a:endParaRPr lang="ru-RU" sz="4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одержимое 2"/>
          <p:cNvSpPr>
            <a:spLocks noGrp="1"/>
          </p:cNvSpPr>
          <p:nvPr>
            <p:ph idx="4294967295"/>
          </p:nvPr>
        </p:nvSpPr>
        <p:spPr>
          <a:xfrm>
            <a:off x="-1" y="1510492"/>
            <a:ext cx="11871365" cy="5347508"/>
          </a:xfrm>
          <a:prstGeom prst="rect">
            <a:avLst/>
          </a:prstGeom>
        </p:spPr>
        <p:txBody>
          <a:bodyPr/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Относительная атомная масса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( )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химического элемента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– это величина, показывающая отношение средней массы атома природной изотопной смеси элемента к 1/12 массы атома углерода        :</a:t>
            </a:r>
          </a:p>
          <a:p>
            <a:pPr algn="just"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		Единая углеродная атомная единица массы (а. е. м.) равна:</a:t>
            </a:r>
          </a:p>
          <a:p>
            <a:pPr algn="just">
              <a:buNone/>
            </a:pPr>
            <a:r>
              <a:rPr lang="ru-RU" dirty="0" smtClean="0"/>
              <a:t>	</a:t>
            </a:r>
            <a:endParaRPr lang="ru-RU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8156590" y="1489279"/>
          <a:ext cx="947754" cy="807032"/>
        </p:xfrm>
        <a:graphic>
          <a:graphicData uri="http://schemas.openxmlformats.org/presentationml/2006/ole">
            <p:oleObj spid="_x0000_s1027" name="Формула" r:id="rId4" imgW="190440" imgH="215640" progId="Equation.3">
              <p:embed/>
            </p:oleObj>
          </a:graphicData>
        </a:graphic>
      </p:graphicFrame>
      <p:grpSp>
        <p:nvGrpSpPr>
          <p:cNvPr id="7" name="Группа 6"/>
          <p:cNvGrpSpPr/>
          <p:nvPr/>
        </p:nvGrpSpPr>
        <p:grpSpPr>
          <a:xfrm>
            <a:off x="2227235" y="5296706"/>
            <a:ext cx="8136904" cy="864096"/>
            <a:chOff x="467544" y="3933114"/>
            <a:chExt cx="8136904" cy="864096"/>
          </a:xfrm>
        </p:grpSpPr>
        <p:graphicFrame>
          <p:nvGraphicFramePr>
            <p:cNvPr id="8" name="Объект 7"/>
            <p:cNvGraphicFramePr>
              <a:graphicFrameLocks noChangeAspect="1"/>
            </p:cNvGraphicFramePr>
            <p:nvPr/>
          </p:nvGraphicFramePr>
          <p:xfrm>
            <a:off x="1941483" y="3933114"/>
            <a:ext cx="4896544" cy="864096"/>
          </p:xfrm>
          <a:graphic>
            <a:graphicData uri="http://schemas.openxmlformats.org/presentationml/2006/ole">
              <p:oleObj spid="_x0000_s1028" name="Формула" r:id="rId5" imgW="1726920" imgH="304560" progId="Equation.3">
                <p:embed/>
              </p:oleObj>
            </a:graphicData>
          </a:graphic>
        </p:graphicFrame>
        <p:sp>
          <p:nvSpPr>
            <p:cNvPr id="9" name="Прямоугольник 8"/>
            <p:cNvSpPr/>
            <p:nvPr/>
          </p:nvSpPr>
          <p:spPr>
            <a:xfrm>
              <a:off x="467544" y="4005064"/>
              <a:ext cx="8136904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2800" dirty="0" smtClean="0">
                  <a:latin typeface="Arial" pitchFamily="34" charset="0"/>
                  <a:cs typeface="Arial" pitchFamily="34" charset="0"/>
                </a:rPr>
                <a:t>1</a:t>
              </a:r>
              <a:r>
                <a:rPr lang="ru-RU" sz="2800" dirty="0" smtClean="0"/>
                <a:t> а. е. м. =                                                           г</a:t>
              </a:r>
              <a:endParaRPr lang="ru-RU" sz="2800" dirty="0"/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3084491" y="367484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Основные понятия и законы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Атомы - что это такое, фото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1782" y="224609"/>
            <a:ext cx="1179635" cy="785818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0" y="296046"/>
            <a:ext cx="121697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5963" algn="just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84161" y="2278857"/>
            <a:ext cx="1121576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Относительная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атомная масса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– одна из основных характеристик химического элемента.</a:t>
            </a:r>
          </a:p>
          <a:p>
            <a:pPr algn="just">
              <a:buNone/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Относительная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молекулярная масса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(  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 равна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сумме относительных атомных масс всех атомов, образующих молекулу вещества.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9228159" y="3653632"/>
          <a:ext cx="862015" cy="771777"/>
        </p:xfrm>
        <a:graphic>
          <a:graphicData uri="http://schemas.openxmlformats.org/presentationml/2006/ole">
            <p:oleObj spid="_x0000_s2050" name="Формула" r:id="rId4" imgW="241200" imgH="215640" progId="Equation.3">
              <p:embed/>
            </p:oleObj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3084491" y="367484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Основные понятия и законы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Атомы - что это такое,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782" y="224609"/>
            <a:ext cx="1179635" cy="785818"/>
          </a:xfrm>
          <a:prstGeom prst="rect">
            <a:avLst/>
          </a:prstGeom>
          <a:noFill/>
        </p:spPr>
      </p:pic>
      <p:sp>
        <p:nvSpPr>
          <p:cNvPr id="21506" name="AutoShape 2" descr="Шанкуртуа, Александр Эмиль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282775"/>
            <a:ext cx="121697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457200">
              <a:buNone/>
              <a:defRPr/>
            </a:pPr>
            <a:r>
              <a:rPr lang="ru-RU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55665" y="1867682"/>
            <a:ext cx="17145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SO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4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98805" y="1867682"/>
            <a:ext cx="84296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SO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 = 1 • 2 + 32 +16-4 = 98 г/моль.</a:t>
            </a: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SO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 = 98 г/моль.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84491" y="367484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Основные понятия и законы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Атомы - что это такое,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782" y="224609"/>
            <a:ext cx="1179635" cy="785818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369847" y="1724806"/>
            <a:ext cx="1135864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   Свойство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атомов элемента присоединять определенное число атомов другого элемента называется </a:t>
            </a:r>
            <a:r>
              <a:rPr lang="ru-RU" sz="3200" b="1" u="sng" dirty="0" smtClean="0">
                <a:latin typeface="Arial" pitchFamily="34" charset="0"/>
                <a:cs typeface="Arial" pitchFamily="34" charset="0"/>
              </a:rPr>
              <a:t>валентностью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   В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качестве единицы измерения валентности принята валентность водорода.</a:t>
            </a:r>
          </a:p>
          <a:p>
            <a:pPr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   Валентность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атома водорода равна единице.</a:t>
            </a:r>
          </a:p>
          <a:p>
            <a:pPr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   Атом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кислорода всегда двухвалентен.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84491" y="367484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Валентность 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Атомы - что это такое,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782" y="224609"/>
            <a:ext cx="1179635" cy="78581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" y="224608"/>
            <a:ext cx="121697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1296178"/>
            <a:ext cx="11715832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Составьте формулу оксида фосфора (V), зная, что фосфор пятивалентен, кислород двухвалентен.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Решение: 1) запишем символы фосфора и кислорода —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PO;</a:t>
            </a:r>
          </a:p>
          <a:p>
            <a:pPr lvl="0"/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V II</a:t>
            </a:r>
          </a:p>
          <a:p>
            <a:pPr lvl="0"/>
            <a:r>
              <a:rPr lang="en-US" sz="2400" dirty="0" smtClean="0">
                <a:latin typeface="Arial" pitchFamily="34" charset="0"/>
                <a:cs typeface="Arial" pitchFamily="34" charset="0"/>
              </a:rPr>
              <a:t>2)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запишем валентности элементов римскими цифрами над их символами —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PO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400" dirty="0" smtClean="0">
                <a:latin typeface="Arial" pitchFamily="34" charset="0"/>
                <a:cs typeface="Arial" pitchFamily="34" charset="0"/>
              </a:rPr>
              <a:t>3)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определим самое малое общее делимое чисел, выражающих валентности, то есть пяти и двух. Оно равно десяти;</a:t>
            </a:r>
          </a:p>
          <a:p>
            <a:pPr lvl="0"/>
            <a:r>
              <a:rPr lang="en-US" sz="2400" dirty="0" smtClean="0">
                <a:latin typeface="Arial" pitchFamily="34" charset="0"/>
                <a:cs typeface="Arial" pitchFamily="34" charset="0"/>
              </a:rPr>
              <a:t>4)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чтобы найти число атомов элементов в формуле, разделим общее делимое на валентности элементов: фосфор — 10 : 5 = 2; кислород — 10 : 2 = 5.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400" dirty="0" smtClean="0">
                <a:latin typeface="Arial" pitchFamily="34" charset="0"/>
                <a:cs typeface="Arial" pitchFamily="34" charset="0"/>
              </a:rPr>
              <a:t>5)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Следовательно, в соединении фосфор представлен двумя, а кислород — пятью атомами;</a:t>
            </a:r>
          </a:p>
          <a:p>
            <a:pPr lvl="0"/>
            <a:r>
              <a:rPr lang="en-US" sz="2400" dirty="0" smtClean="0">
                <a:latin typeface="Arial" pitchFamily="34" charset="0"/>
                <a:cs typeface="Arial" pitchFamily="34" charset="0"/>
              </a:rPr>
              <a:t>6)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запишем найденные числа атомов в индексе химических символов —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084491" y="367484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Валентность 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1389</TotalTime>
  <Words>711</Words>
  <PresentationFormat>Произвольный</PresentationFormat>
  <Paragraphs>124</Paragraphs>
  <Slides>29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29</vt:i4>
      </vt:variant>
    </vt:vector>
  </HeadingPairs>
  <TitlesOfParts>
    <vt:vector size="32" baseType="lpstr">
      <vt:lpstr>Тема Office</vt:lpstr>
      <vt:lpstr>Microsoft Equation 3.0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Задания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Windows 7</cp:lastModifiedBy>
  <cp:revision>32</cp:revision>
  <dcterms:created xsi:type="dcterms:W3CDTF">2020-05-06T17:43:33Z</dcterms:created>
  <dcterms:modified xsi:type="dcterms:W3CDTF">2020-08-21T19:03:23Z</dcterms:modified>
</cp:coreProperties>
</file>