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501" r:id="rId2"/>
    <p:sldId id="314" r:id="rId3"/>
    <p:sldId id="1500" r:id="rId4"/>
    <p:sldId id="262" r:id="rId5"/>
    <p:sldId id="260" r:id="rId6"/>
    <p:sldId id="261" r:id="rId7"/>
    <p:sldId id="280" r:id="rId8"/>
    <p:sldId id="282" r:id="rId9"/>
    <p:sldId id="266" r:id="rId10"/>
    <p:sldId id="273" r:id="rId11"/>
    <p:sldId id="275" r:id="rId12"/>
    <p:sldId id="276" r:id="rId13"/>
    <p:sldId id="277" r:id="rId14"/>
    <p:sldId id="278" r:id="rId15"/>
    <p:sldId id="279" r:id="rId16"/>
    <p:sldId id="1503" r:id="rId17"/>
    <p:sldId id="150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=""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  <a:srgbClr val="B2D5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68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1A625-CDB6-4585-9302-59FFC715EEDD}" type="doc">
      <dgm:prSet loTypeId="urn:microsoft.com/office/officeart/2005/8/layout/vList3#1" loCatId="list" qsTypeId="urn:microsoft.com/office/officeart/2005/8/quickstyle/simple1" qsCatId="simple" csTypeId="urn:microsoft.com/office/officeart/2005/8/colors/accent1_1" csCatId="accent1" phldr="1"/>
      <dgm:spPr/>
    </dgm:pt>
    <dgm:pt modelId="{820378A0-A520-4E24-AB1C-53B3ED575902}">
      <dgm:prSet phldrT="[Текст]" custT="1"/>
      <dgm:spPr/>
      <dgm:t>
        <a:bodyPr/>
        <a:lstStyle/>
        <a:p>
          <a:r>
            <a:rPr lang="ru-RU" sz="2800" i="1" smtClean="0">
              <a:latin typeface="Arial" panose="020B0604020202020204" pitchFamily="34" charset="0"/>
              <a:cs typeface="Arial" panose="020B0604020202020204" pitchFamily="34" charset="0"/>
            </a:rPr>
            <a:t>Атомные кристаллические решетки</a:t>
          </a:r>
          <a:endParaRPr lang="ru-RU" sz="28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1BEB36-7D01-46ED-9719-73961E7FB19F}" type="parTrans" cxnId="{01CB136F-3F11-45FC-B5F8-8E7406B71EB2}">
      <dgm:prSet/>
      <dgm:spPr/>
      <dgm:t>
        <a:bodyPr/>
        <a:lstStyle/>
        <a:p>
          <a:endParaRPr lang="ru-RU"/>
        </a:p>
      </dgm:t>
    </dgm:pt>
    <dgm:pt modelId="{759E7A96-D3DA-414A-B198-DD83C5AC82E1}" type="sibTrans" cxnId="{01CB136F-3F11-45FC-B5F8-8E7406B71EB2}">
      <dgm:prSet/>
      <dgm:spPr/>
      <dgm:t>
        <a:bodyPr/>
        <a:lstStyle/>
        <a:p>
          <a:endParaRPr lang="ru-RU"/>
        </a:p>
      </dgm:t>
    </dgm:pt>
    <dgm:pt modelId="{DFBB8EEE-1087-446A-8611-55254E68AA52}">
      <dgm:prSet phldrT="[Текст]"/>
      <dgm:spPr/>
      <dgm:t>
        <a:bodyPr/>
        <a:lstStyle/>
        <a:p>
          <a:r>
            <a:rPr lang="ru-RU" i="1" dirty="0" smtClean="0">
              <a:latin typeface="Arial" panose="020B0604020202020204" pitchFamily="34" charset="0"/>
              <a:cs typeface="Arial" panose="020B0604020202020204" pitchFamily="34" charset="0"/>
            </a:rPr>
            <a:t>Молекулярные кристаллические решетки</a:t>
          </a:r>
          <a:endParaRPr lang="ru-RU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59D02B-79E0-4A92-9560-88D7C1902DDF}" type="parTrans" cxnId="{E467AD29-0683-47D7-AE72-F6A6E873D29E}">
      <dgm:prSet/>
      <dgm:spPr/>
      <dgm:t>
        <a:bodyPr/>
        <a:lstStyle/>
        <a:p>
          <a:endParaRPr lang="ru-RU"/>
        </a:p>
      </dgm:t>
    </dgm:pt>
    <dgm:pt modelId="{E17D5D9C-03FC-4BBA-AE0E-0873244864B3}" type="sibTrans" cxnId="{E467AD29-0683-47D7-AE72-F6A6E873D29E}">
      <dgm:prSet/>
      <dgm:spPr/>
      <dgm:t>
        <a:bodyPr/>
        <a:lstStyle/>
        <a:p>
          <a:endParaRPr lang="ru-RU"/>
        </a:p>
      </dgm:t>
    </dgm:pt>
    <dgm:pt modelId="{E251EFED-3446-4301-B989-FD8B38FA7037}">
      <dgm:prSet phldrT="[Текст]"/>
      <dgm:spPr/>
      <dgm:t>
        <a:bodyPr/>
        <a:lstStyle/>
        <a:p>
          <a:r>
            <a:rPr lang="ru-RU" i="1" smtClean="0">
              <a:latin typeface="Arial" panose="020B0604020202020204" pitchFamily="34" charset="0"/>
              <a:cs typeface="Arial" panose="020B0604020202020204" pitchFamily="34" charset="0"/>
            </a:rPr>
            <a:t>Металлические кристаллические решетки</a:t>
          </a:r>
          <a:endParaRPr lang="ru-RU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3698CD-F2CA-4E0B-A0ED-0CBC6D8ECF2A}" type="parTrans" cxnId="{C2152BF7-588E-4042-8FFB-0FF9D5E8BAC5}">
      <dgm:prSet/>
      <dgm:spPr/>
      <dgm:t>
        <a:bodyPr/>
        <a:lstStyle/>
        <a:p>
          <a:endParaRPr lang="ru-RU"/>
        </a:p>
      </dgm:t>
    </dgm:pt>
    <dgm:pt modelId="{33FA24F0-2C43-4CA6-B1FD-50B14BF4171C}" type="sibTrans" cxnId="{C2152BF7-588E-4042-8FFB-0FF9D5E8BAC5}">
      <dgm:prSet/>
      <dgm:spPr/>
      <dgm:t>
        <a:bodyPr/>
        <a:lstStyle/>
        <a:p>
          <a:endParaRPr lang="ru-RU"/>
        </a:p>
      </dgm:t>
    </dgm:pt>
    <dgm:pt modelId="{6906FB34-93B6-4D05-B214-4A9C89663220}">
      <dgm:prSet/>
      <dgm:spPr/>
      <dgm:t>
        <a:bodyPr/>
        <a:lstStyle/>
        <a:p>
          <a:r>
            <a:rPr lang="ru-RU" i="1" smtClean="0">
              <a:latin typeface="Arial" panose="020B0604020202020204" pitchFamily="34" charset="0"/>
              <a:cs typeface="Arial" panose="020B0604020202020204" pitchFamily="34" charset="0"/>
            </a:rPr>
            <a:t>Ионные кристаллические решетки</a:t>
          </a:r>
          <a:endParaRPr lang="ru-RU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86F178-55A6-4CD2-9F8B-851CB46B2791}" type="parTrans" cxnId="{C780E016-BC0A-4334-B915-BB8E633080A1}">
      <dgm:prSet/>
      <dgm:spPr/>
      <dgm:t>
        <a:bodyPr/>
        <a:lstStyle/>
        <a:p>
          <a:endParaRPr lang="ru-RU"/>
        </a:p>
      </dgm:t>
    </dgm:pt>
    <dgm:pt modelId="{E13ACF46-D360-4B5E-8D2E-D67DA29C605D}" type="sibTrans" cxnId="{C780E016-BC0A-4334-B915-BB8E633080A1}">
      <dgm:prSet/>
      <dgm:spPr/>
      <dgm:t>
        <a:bodyPr/>
        <a:lstStyle/>
        <a:p>
          <a:endParaRPr lang="ru-RU"/>
        </a:p>
      </dgm:t>
    </dgm:pt>
    <dgm:pt modelId="{9320182C-1E68-4A47-A222-14387FA7EADB}" type="pres">
      <dgm:prSet presAssocID="{2E81A625-CDB6-4585-9302-59FFC715EEDD}" presName="linearFlow" presStyleCnt="0">
        <dgm:presLayoutVars>
          <dgm:dir/>
          <dgm:resizeHandles val="exact"/>
        </dgm:presLayoutVars>
      </dgm:prSet>
      <dgm:spPr/>
    </dgm:pt>
    <dgm:pt modelId="{DE293C44-BA65-477D-A2EF-BC9584F272E8}" type="pres">
      <dgm:prSet presAssocID="{820378A0-A520-4E24-AB1C-53B3ED575902}" presName="composite" presStyleCnt="0"/>
      <dgm:spPr/>
    </dgm:pt>
    <dgm:pt modelId="{9C759124-DF5C-4703-A93C-28962FDB5694}" type="pres">
      <dgm:prSet presAssocID="{820378A0-A520-4E24-AB1C-53B3ED575902}" presName="imgShp" presStyleLbl="fgImgPlace1" presStyleIdx="0" presStyleCnt="4" custScaleX="127365" custLinFactNeighborX="-36617" custLinFactNeighborY="-7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739A87-AC7D-4ED7-BD6D-FD1E35843823}" type="pres">
      <dgm:prSet presAssocID="{820378A0-A520-4E24-AB1C-53B3ED575902}" presName="txShp" presStyleLbl="node1" presStyleIdx="0" presStyleCnt="4" custScaleX="125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8F7C7-320B-4EE0-BDAE-332BADDBE861}" type="pres">
      <dgm:prSet presAssocID="{759E7A96-D3DA-414A-B198-DD83C5AC82E1}" presName="spacing" presStyleCnt="0"/>
      <dgm:spPr/>
    </dgm:pt>
    <dgm:pt modelId="{AA470994-4222-4B3B-8140-8D7D81805A66}" type="pres">
      <dgm:prSet presAssocID="{DFBB8EEE-1087-446A-8611-55254E68AA52}" presName="composite" presStyleCnt="0"/>
      <dgm:spPr/>
    </dgm:pt>
    <dgm:pt modelId="{73A0762B-889B-4121-A394-C970DB8F006A}" type="pres">
      <dgm:prSet presAssocID="{DFBB8EEE-1087-446A-8611-55254E68AA52}" presName="imgShp" presStyleLbl="fgImgPlace1" presStyleIdx="1" presStyleCnt="4" custScaleX="127365" custLinFactNeighborX="-28772" custLinFactNeighborY="39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1450233-8AAF-4E71-AD91-3F279AADBC7C}" type="pres">
      <dgm:prSet presAssocID="{DFBB8EEE-1087-446A-8611-55254E68AA52}" presName="txShp" presStyleLbl="node1" presStyleIdx="1" presStyleCnt="4" custScaleX="125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C1472-5EE4-4482-9129-37B230A1940D}" type="pres">
      <dgm:prSet presAssocID="{E17D5D9C-03FC-4BBA-AE0E-0873244864B3}" presName="spacing" presStyleCnt="0"/>
      <dgm:spPr/>
    </dgm:pt>
    <dgm:pt modelId="{A6C25872-E0A2-42AC-A46C-9B1B086B90F7}" type="pres">
      <dgm:prSet presAssocID="{E251EFED-3446-4301-B989-FD8B38FA7037}" presName="composite" presStyleCnt="0"/>
      <dgm:spPr/>
    </dgm:pt>
    <dgm:pt modelId="{F80BF9FA-9E8C-4E25-88ED-7BB299E7F078}" type="pres">
      <dgm:prSet presAssocID="{E251EFED-3446-4301-B989-FD8B38FA7037}" presName="imgShp" presStyleLbl="fgImgPlace1" presStyleIdx="2" presStyleCnt="4" custScaleX="122478" custScaleY="120317" custLinFactNeighborX="-300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1DD71A-D289-4EC9-85C2-6F6DD2A53BBB}" type="pres">
      <dgm:prSet presAssocID="{E251EFED-3446-4301-B989-FD8B38FA7037}" presName="txShp" presStyleLbl="node1" presStyleIdx="2" presStyleCnt="4" custScaleX="125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F6AE8-D66D-4CCD-A2FD-3AC276BBB992}" type="pres">
      <dgm:prSet presAssocID="{33FA24F0-2C43-4CA6-B1FD-50B14BF4171C}" presName="spacing" presStyleCnt="0"/>
      <dgm:spPr/>
    </dgm:pt>
    <dgm:pt modelId="{7FEA14C4-E7F7-4391-8E6B-D9E008C225E3}" type="pres">
      <dgm:prSet presAssocID="{6906FB34-93B6-4D05-B214-4A9C89663220}" presName="composite" presStyleCnt="0"/>
      <dgm:spPr/>
    </dgm:pt>
    <dgm:pt modelId="{B76E2644-0901-48AD-A87B-8979649257CF}" type="pres">
      <dgm:prSet presAssocID="{6906FB34-93B6-4D05-B214-4A9C89663220}" presName="imgShp" presStyleLbl="fgImgPlace1" presStyleIdx="3" presStyleCnt="4" custScaleX="127365" custLinFactNeighborX="-235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CF2FB6B-BECB-45A5-89F6-10D3AD8ADEE2}" type="pres">
      <dgm:prSet presAssocID="{6906FB34-93B6-4D05-B214-4A9C89663220}" presName="txShp" presStyleLbl="node1" presStyleIdx="3" presStyleCnt="4" custScaleX="125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5710E7-A9E1-4175-BCA9-A186F8618C39}" type="presOf" srcId="{6906FB34-93B6-4D05-B214-4A9C89663220}" destId="{9CF2FB6B-BECB-45A5-89F6-10D3AD8ADEE2}" srcOrd="0" destOrd="0" presId="urn:microsoft.com/office/officeart/2005/8/layout/vList3#1"/>
    <dgm:cxn modelId="{3E0325C3-C2A0-44C4-909C-40F743C33AC8}" type="presOf" srcId="{E251EFED-3446-4301-B989-FD8B38FA7037}" destId="{7A1DD71A-D289-4EC9-85C2-6F6DD2A53BBB}" srcOrd="0" destOrd="0" presId="urn:microsoft.com/office/officeart/2005/8/layout/vList3#1"/>
    <dgm:cxn modelId="{C2152BF7-588E-4042-8FFB-0FF9D5E8BAC5}" srcId="{2E81A625-CDB6-4585-9302-59FFC715EEDD}" destId="{E251EFED-3446-4301-B989-FD8B38FA7037}" srcOrd="2" destOrd="0" parTransId="{A23698CD-F2CA-4E0B-A0ED-0CBC6D8ECF2A}" sibTransId="{33FA24F0-2C43-4CA6-B1FD-50B14BF4171C}"/>
    <dgm:cxn modelId="{E467AD29-0683-47D7-AE72-F6A6E873D29E}" srcId="{2E81A625-CDB6-4585-9302-59FFC715EEDD}" destId="{DFBB8EEE-1087-446A-8611-55254E68AA52}" srcOrd="1" destOrd="0" parTransId="{3059D02B-79E0-4A92-9560-88D7C1902DDF}" sibTransId="{E17D5D9C-03FC-4BBA-AE0E-0873244864B3}"/>
    <dgm:cxn modelId="{AFE2C264-FF0F-43C2-B724-6AC1E7F635A5}" type="presOf" srcId="{DFBB8EEE-1087-446A-8611-55254E68AA52}" destId="{11450233-8AAF-4E71-AD91-3F279AADBC7C}" srcOrd="0" destOrd="0" presId="urn:microsoft.com/office/officeart/2005/8/layout/vList3#1"/>
    <dgm:cxn modelId="{B65C0C93-60D2-462D-BE57-9941378ED7DE}" type="presOf" srcId="{820378A0-A520-4E24-AB1C-53B3ED575902}" destId="{6C739A87-AC7D-4ED7-BD6D-FD1E35843823}" srcOrd="0" destOrd="0" presId="urn:microsoft.com/office/officeart/2005/8/layout/vList3#1"/>
    <dgm:cxn modelId="{DA0BAC03-2A88-4A89-8C4A-84244053B4F4}" type="presOf" srcId="{2E81A625-CDB6-4585-9302-59FFC715EEDD}" destId="{9320182C-1E68-4A47-A222-14387FA7EADB}" srcOrd="0" destOrd="0" presId="urn:microsoft.com/office/officeart/2005/8/layout/vList3#1"/>
    <dgm:cxn modelId="{C780E016-BC0A-4334-B915-BB8E633080A1}" srcId="{2E81A625-CDB6-4585-9302-59FFC715EEDD}" destId="{6906FB34-93B6-4D05-B214-4A9C89663220}" srcOrd="3" destOrd="0" parTransId="{3386F178-55A6-4CD2-9F8B-851CB46B2791}" sibTransId="{E13ACF46-D360-4B5E-8D2E-D67DA29C605D}"/>
    <dgm:cxn modelId="{01CB136F-3F11-45FC-B5F8-8E7406B71EB2}" srcId="{2E81A625-CDB6-4585-9302-59FFC715EEDD}" destId="{820378A0-A520-4E24-AB1C-53B3ED575902}" srcOrd="0" destOrd="0" parTransId="{671BEB36-7D01-46ED-9719-73961E7FB19F}" sibTransId="{759E7A96-D3DA-414A-B198-DD83C5AC82E1}"/>
    <dgm:cxn modelId="{BC022E35-856B-46B0-80FD-D097E87FD786}" type="presParOf" srcId="{9320182C-1E68-4A47-A222-14387FA7EADB}" destId="{DE293C44-BA65-477D-A2EF-BC9584F272E8}" srcOrd="0" destOrd="0" presId="urn:microsoft.com/office/officeart/2005/8/layout/vList3#1"/>
    <dgm:cxn modelId="{058A164B-CAED-4A68-83C1-722096026953}" type="presParOf" srcId="{DE293C44-BA65-477D-A2EF-BC9584F272E8}" destId="{9C759124-DF5C-4703-A93C-28962FDB5694}" srcOrd="0" destOrd="0" presId="urn:microsoft.com/office/officeart/2005/8/layout/vList3#1"/>
    <dgm:cxn modelId="{DEC2D90C-2805-4094-B69A-1CF1B5D6D75E}" type="presParOf" srcId="{DE293C44-BA65-477D-A2EF-BC9584F272E8}" destId="{6C739A87-AC7D-4ED7-BD6D-FD1E35843823}" srcOrd="1" destOrd="0" presId="urn:microsoft.com/office/officeart/2005/8/layout/vList3#1"/>
    <dgm:cxn modelId="{96E34786-8523-4E87-BD78-EC3FE93F9CD8}" type="presParOf" srcId="{9320182C-1E68-4A47-A222-14387FA7EADB}" destId="{A548F7C7-320B-4EE0-BDAE-332BADDBE861}" srcOrd="1" destOrd="0" presId="urn:microsoft.com/office/officeart/2005/8/layout/vList3#1"/>
    <dgm:cxn modelId="{BDEE3E68-280E-4388-ADFD-7C5B5F41FBCD}" type="presParOf" srcId="{9320182C-1E68-4A47-A222-14387FA7EADB}" destId="{AA470994-4222-4B3B-8140-8D7D81805A66}" srcOrd="2" destOrd="0" presId="urn:microsoft.com/office/officeart/2005/8/layout/vList3#1"/>
    <dgm:cxn modelId="{E53D6D89-737A-4697-ACB5-99D66D5CB2AB}" type="presParOf" srcId="{AA470994-4222-4B3B-8140-8D7D81805A66}" destId="{73A0762B-889B-4121-A394-C970DB8F006A}" srcOrd="0" destOrd="0" presId="urn:microsoft.com/office/officeart/2005/8/layout/vList3#1"/>
    <dgm:cxn modelId="{B4DDBFDF-3C96-46FD-B134-BFB7753BA729}" type="presParOf" srcId="{AA470994-4222-4B3B-8140-8D7D81805A66}" destId="{11450233-8AAF-4E71-AD91-3F279AADBC7C}" srcOrd="1" destOrd="0" presId="urn:microsoft.com/office/officeart/2005/8/layout/vList3#1"/>
    <dgm:cxn modelId="{F08D3F04-1F0A-4F52-A57C-01B374CA1745}" type="presParOf" srcId="{9320182C-1E68-4A47-A222-14387FA7EADB}" destId="{D34C1472-5EE4-4482-9129-37B230A1940D}" srcOrd="3" destOrd="0" presId="urn:microsoft.com/office/officeart/2005/8/layout/vList3#1"/>
    <dgm:cxn modelId="{4701822D-ECB7-49E7-A633-A0179EF23056}" type="presParOf" srcId="{9320182C-1E68-4A47-A222-14387FA7EADB}" destId="{A6C25872-E0A2-42AC-A46C-9B1B086B90F7}" srcOrd="4" destOrd="0" presId="urn:microsoft.com/office/officeart/2005/8/layout/vList3#1"/>
    <dgm:cxn modelId="{4C439562-3DCD-495B-82F8-02D8CE01F7CA}" type="presParOf" srcId="{A6C25872-E0A2-42AC-A46C-9B1B086B90F7}" destId="{F80BF9FA-9E8C-4E25-88ED-7BB299E7F078}" srcOrd="0" destOrd="0" presId="urn:microsoft.com/office/officeart/2005/8/layout/vList3#1"/>
    <dgm:cxn modelId="{9773EC66-EDE5-4936-A5E8-ABBA6722A785}" type="presParOf" srcId="{A6C25872-E0A2-42AC-A46C-9B1B086B90F7}" destId="{7A1DD71A-D289-4EC9-85C2-6F6DD2A53BBB}" srcOrd="1" destOrd="0" presId="urn:microsoft.com/office/officeart/2005/8/layout/vList3#1"/>
    <dgm:cxn modelId="{08621928-FE37-4E9A-918E-4D60AC920F01}" type="presParOf" srcId="{9320182C-1E68-4A47-A222-14387FA7EADB}" destId="{0CFF6AE8-D66D-4CCD-A2FD-3AC276BBB992}" srcOrd="5" destOrd="0" presId="urn:microsoft.com/office/officeart/2005/8/layout/vList3#1"/>
    <dgm:cxn modelId="{8F02D89E-0769-43CC-8543-360F50489D4B}" type="presParOf" srcId="{9320182C-1E68-4A47-A222-14387FA7EADB}" destId="{7FEA14C4-E7F7-4391-8E6B-D9E008C225E3}" srcOrd="6" destOrd="0" presId="urn:microsoft.com/office/officeart/2005/8/layout/vList3#1"/>
    <dgm:cxn modelId="{515BFDE1-7BAA-4B37-AD59-81428C0CCB96}" type="presParOf" srcId="{7FEA14C4-E7F7-4391-8E6B-D9E008C225E3}" destId="{B76E2644-0901-48AD-A87B-8979649257CF}" srcOrd="0" destOrd="0" presId="urn:microsoft.com/office/officeart/2005/8/layout/vList3#1"/>
    <dgm:cxn modelId="{48223FEC-5C79-4800-8ACD-9D14A42245E4}" type="presParOf" srcId="{7FEA14C4-E7F7-4391-8E6B-D9E008C225E3}" destId="{9CF2FB6B-BECB-45A5-89F6-10D3AD8ADEE2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39A87-AC7D-4ED7-BD6D-FD1E35843823}">
      <dsp:nvSpPr>
        <dsp:cNvPr id="0" name=""/>
        <dsp:cNvSpPr/>
      </dsp:nvSpPr>
      <dsp:spPr>
        <a:xfrm rot="10800000">
          <a:off x="628921" y="2353"/>
          <a:ext cx="5598681" cy="1075892"/>
        </a:xfrm>
        <a:prstGeom prst="homePlate">
          <a:avLst/>
        </a:prstGeom>
        <a:solidFill>
          <a:srgbClr val="FF99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439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Атомные кристаллические решетки</a:t>
          </a:r>
        </a:p>
      </dsp:txBody>
      <dsp:txXfrm rot="10800000">
        <a:off x="897894" y="2353"/>
        <a:ext cx="5329708" cy="1075892"/>
      </dsp:txXfrm>
    </dsp:sp>
    <dsp:sp modelId="{9C759124-DF5C-4703-A93C-28962FDB5694}">
      <dsp:nvSpPr>
        <dsp:cNvPr id="0" name=""/>
        <dsp:cNvSpPr/>
      </dsp:nvSpPr>
      <dsp:spPr>
        <a:xfrm>
          <a:off x="110677" y="0"/>
          <a:ext cx="1370310" cy="10758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50233-8AAF-4E71-AD91-3F279AADBC7C}">
      <dsp:nvSpPr>
        <dsp:cNvPr id="0" name=""/>
        <dsp:cNvSpPr/>
      </dsp:nvSpPr>
      <dsp:spPr>
        <a:xfrm rot="10800000">
          <a:off x="628921" y="1399408"/>
          <a:ext cx="5598681" cy="1075892"/>
        </a:xfrm>
        <a:prstGeom prst="homePlate">
          <a:avLst/>
        </a:prstGeom>
        <a:solidFill>
          <a:srgbClr val="FF99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439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Молекулярные кристаллические решетки</a:t>
          </a:r>
        </a:p>
      </dsp:txBody>
      <dsp:txXfrm rot="10800000">
        <a:off x="897894" y="1399408"/>
        <a:ext cx="5329708" cy="1075892"/>
      </dsp:txXfrm>
    </dsp:sp>
    <dsp:sp modelId="{73A0762B-889B-4121-A394-C970DB8F006A}">
      <dsp:nvSpPr>
        <dsp:cNvPr id="0" name=""/>
        <dsp:cNvSpPr/>
      </dsp:nvSpPr>
      <dsp:spPr>
        <a:xfrm>
          <a:off x="195081" y="1441605"/>
          <a:ext cx="1370310" cy="10758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DD71A-D289-4EC9-85C2-6F6DD2A53BBB}">
      <dsp:nvSpPr>
        <dsp:cNvPr id="0" name=""/>
        <dsp:cNvSpPr/>
      </dsp:nvSpPr>
      <dsp:spPr>
        <a:xfrm rot="10800000">
          <a:off x="615776" y="2905758"/>
          <a:ext cx="5598681" cy="1075892"/>
        </a:xfrm>
        <a:prstGeom prst="homePlate">
          <a:avLst/>
        </a:prstGeom>
        <a:solidFill>
          <a:srgbClr val="FF99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43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Металлические кристаллические решетки</a:t>
          </a:r>
        </a:p>
      </dsp:txBody>
      <dsp:txXfrm rot="10800000">
        <a:off x="884749" y="2905758"/>
        <a:ext cx="5329708" cy="1075892"/>
      </dsp:txXfrm>
    </dsp:sp>
    <dsp:sp modelId="{F80BF9FA-9E8C-4E25-88ED-7BB299E7F078}">
      <dsp:nvSpPr>
        <dsp:cNvPr id="0" name=""/>
        <dsp:cNvSpPr/>
      </dsp:nvSpPr>
      <dsp:spPr>
        <a:xfrm>
          <a:off x="194120" y="2796463"/>
          <a:ext cx="1317732" cy="12944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2FB6B-BECB-45A5-89F6-10D3AD8ADEE2}">
      <dsp:nvSpPr>
        <dsp:cNvPr id="0" name=""/>
        <dsp:cNvSpPr/>
      </dsp:nvSpPr>
      <dsp:spPr>
        <a:xfrm rot="10800000">
          <a:off x="628921" y="4412107"/>
          <a:ext cx="5598681" cy="1075892"/>
        </a:xfrm>
        <a:prstGeom prst="homePlate">
          <a:avLst/>
        </a:prstGeom>
        <a:solidFill>
          <a:srgbClr val="FF99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43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Ионные кристаллические решетки</a:t>
          </a:r>
        </a:p>
      </dsp:txBody>
      <dsp:txXfrm rot="10800000">
        <a:off x="897894" y="4412107"/>
        <a:ext cx="5329708" cy="1075892"/>
      </dsp:txXfrm>
    </dsp:sp>
    <dsp:sp modelId="{B76E2644-0901-48AD-A87B-8979649257CF}">
      <dsp:nvSpPr>
        <dsp:cNvPr id="0" name=""/>
        <dsp:cNvSpPr/>
      </dsp:nvSpPr>
      <dsp:spPr>
        <a:xfrm>
          <a:off x="251328" y="4412107"/>
          <a:ext cx="1370310" cy="10758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9848-1738-4DB2-AE01-A6353D1812B7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BEB61-85A3-49F0-B154-CFEC71B907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303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="" xmlns:a16="http://schemas.microsoft.com/office/drawing/2014/main" id="{B1BBCA03-7605-4503-8B17-A47D7BF1D1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>
            <a:extLst>
              <a:ext uri="{FF2B5EF4-FFF2-40B4-BE49-F238E27FC236}">
                <a16:creationId xmlns="" xmlns:a16="http://schemas.microsoft.com/office/drawing/2014/main" id="{D40CD901-9D7E-4264-BFB5-27AF57B3E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>
            <a:extLst>
              <a:ext uri="{FF2B5EF4-FFF2-40B4-BE49-F238E27FC236}">
                <a16:creationId xmlns="" xmlns:a16="http://schemas.microsoft.com/office/drawing/2014/main" id="{C64818B4-C8D0-468F-A0B0-348169D7D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A969ED-4F54-4A01-A375-38BF55F10648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9428AD-47A1-4FF9-99F1-EDEC8B794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F1A14D2-1668-462B-A0DA-89078D5E6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E2ADB5-E4AD-44BA-B3E6-6A0A1357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A9CD80F-5304-48CA-B609-84E396678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D47C2CE-1B4A-48F6-BC41-D7C33EAF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994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0B4103-10DE-4FB2-BD89-ABE6025C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6E6A85D-E23C-4EE2-BD11-1DC9BE1FA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B98981-6754-4BC7-8861-89AD3BC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AAA731-098B-4E1F-B65B-F97843DE7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2F9214-6827-4D02-9EC2-1133CF8F8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289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3AE9DB7-77C9-4413-9491-5F9908A1D2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0C2375C-1FAF-411A-811F-DCDBE8B7B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3FEE6E1-9054-4E13-9A24-DD578285D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6A0D476-25B7-4A96-A45C-1672523C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2C52EDD-B0F2-4DB9-9F25-078ED2F6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9048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098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63624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06ECD-BFBE-47EE-994B-5EE8F2A21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8352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3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5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6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5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6" y="4980571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5" y="933456"/>
            <a:ext cx="10363201" cy="4063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7574F3-2555-4435-9EDF-5585148A1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11F575-FFFF-4F14-A1BE-F3324AD27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2A0E2A-3687-418A-B4C2-8C02B3CD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EF8467-E49E-4FF8-872A-2AE27CA1E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42CBF2-1509-4AA8-9C2C-DB2E63416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079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8FAF73-DBFF-4C90-BDFA-3674640C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7152A24-E4CC-4760-B711-B0F8134B1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D20620-FF20-495C-85DD-7406CC7D3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2865BA-1342-4CF2-A556-9C36BB4F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F605422-44BC-43AD-897D-AC7CD102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765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F59222-4980-457C-BF2F-EDF8BFD0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EE652D-4BC5-4A36-B551-C07657B02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532553B-9211-40E5-9F63-F09917D87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E18B28A-3B96-4DCC-9070-206E36439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FDAC19D-7D37-4AB3-9CB5-50659C964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75918E0-EB45-496A-90B3-C3E461C0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829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C89F26-B2C3-40C3-A70E-07CA71B6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871665-4970-42BB-82A4-E24293639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EC0C136-B018-40AE-80B1-1C1B250C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C19AB9B-1DE7-427C-91DA-6D6CF087B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0ADDCC0-F008-414A-B89D-00714A326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7BF81E6-333E-4672-BE66-26A8522A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D270727-0831-433A-B8C4-74ED7CEA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F7F2716-6FE0-4534-9249-9C75A47D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6327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04962D-69F6-43E3-8D74-C9C468A02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3D33B2C-6190-4872-8FA5-863C2C2B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46E67FF-25DE-4E2E-896C-A205FE09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B8E5DE4-DA5F-4405-853A-D57224FF3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441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085377F-ADC8-4084-80E4-E1F471D9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9593748-CAFD-4FB3-97AE-CAF8F104C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C6FBAEB-0517-476D-8239-63089AE9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144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AECD39-033F-4174-8636-D0FB4C6B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906415-B0D5-476C-9D72-6EB24274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D4A5D0C-6194-4BC1-9DC9-9249CEADE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644B86C-12BA-476D-95FB-50A1B4FCA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84FACD9-64C8-4DA5-8137-34A64C31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4A4EBEB-2AE9-4CE0-9E72-EC28D0DB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686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04E102-E010-44CA-B594-F5058E95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6C27542-3246-41E0-BA41-2F6FD1A62B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CF334D2-2317-4FE2-9495-C15FE334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7AF0DD6-D9E6-40CC-A942-2223D027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12C3716-15B7-407D-9A94-81AF42FC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05B8B15-E26F-4CE5-936E-059D9622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811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A8E192-3BE6-4059-8934-E7B41C17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01DE4DF-6277-4CCD-90E0-C8F154BA7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8FD59D1-4234-4370-A5AA-7E0D06CE3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02483-9C14-4E02-9F5E-F3B70C0C687E}" type="datetimeFigureOut">
              <a:rPr lang="ru-RU" smtClean="0"/>
              <a:pPr/>
              <a:t>17.10.2020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5CF04C-C544-4AC0-8588-833F59498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9A3FDF-18E1-4D58-80A7-ECB09CBEF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7F110-1846-4BB0-93D7-6625D208C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918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Windows%207\Desktop\8-20\videoplayback%20(5)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go.mail.ru/frame.html?imgurl=http://kabinetgeo.narod.ru/mel_big.JPG&amp;pageurl=http://kabinetgeo.narod.ru/Page18os.htm&amp;id=10022694&amp;iid=5&amp;imgwidth=392&amp;imgheight=308&amp;imgsize=28439&amp;images_links=b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ourtx.com/img/news/11679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larustime.ru/images/kali_1_a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catalogmineralov.ru/pic/125350161205.jpg" TargetMode="Externa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3175" y="3176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2016126" y="2700338"/>
            <a:ext cx="6656339" cy="4146325"/>
          </a:xfrm>
          <a:prstGeom prst="rect">
            <a:avLst/>
          </a:prstGeom>
        </p:spPr>
        <p:txBody>
          <a:bodyPr wrap="square" lIns="0" tIns="29525" rIns="0" bIns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Тема:</a:t>
            </a:r>
            <a:r>
              <a:rPr lang="en-US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Типы кристаллических решеток</a:t>
            </a:r>
            <a:r>
              <a:rPr lang="uz-Cyrl-UZ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245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245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40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24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1030405" y="3149592"/>
            <a:ext cx="727075" cy="2525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51025" y="476251"/>
            <a:ext cx="3802063" cy="1262063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uz-Cyrl-UZ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</a:t>
            </a:r>
            <a:endParaRPr lang="uz-Cyrl-UZ" sz="80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2988" y="584201"/>
            <a:ext cx="241300" cy="49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5225" y="896939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20789" y="1255713"/>
            <a:ext cx="339725" cy="18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5651" y="1179514"/>
            <a:ext cx="365125" cy="26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1150" y="482101"/>
            <a:ext cx="127647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842" y="526315"/>
            <a:ext cx="366432" cy="772989"/>
          </a:xfrm>
          <a:prstGeom prst="rect">
            <a:avLst/>
          </a:prstGeom>
        </p:spPr>
        <p:txBody>
          <a:bodyPr vert="horz" wrap="square" lIns="0" tIns="33993" rIns="0" bIns="0" rtlCol="0">
            <a:spAutoFit/>
          </a:bodyPr>
          <a:lstStyle/>
          <a:p>
            <a:pPr>
              <a:spcBef>
                <a:spcPts val="268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03834" y="1145414"/>
            <a:ext cx="1089683" cy="456973"/>
          </a:xfrm>
          <a:prstGeom prst="rect">
            <a:avLst/>
          </a:prstGeom>
        </p:spPr>
        <p:txBody>
          <a:bodyPr vert="horz" wrap="square" lIns="0" tIns="25834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55868" y="2430463"/>
            <a:ext cx="3636132" cy="319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AE388A9-F28C-417E-817B-A7AA06943681}"/>
              </a:ext>
            </a:extLst>
          </p:cNvPr>
          <p:cNvSpPr/>
          <p:nvPr/>
        </p:nvSpPr>
        <p:spPr>
          <a:xfrm>
            <a:off x="164121" y="98473"/>
            <a:ext cx="11957539" cy="900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DDE66A7-EAB0-4A05-9E8D-4E3EF94AE45D}"/>
              </a:ext>
            </a:extLst>
          </p:cNvPr>
          <p:cNvSpPr/>
          <p:nvPr/>
        </p:nvSpPr>
        <p:spPr>
          <a:xfrm>
            <a:off x="164119" y="1119346"/>
            <a:ext cx="11873133" cy="55979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Text Box 8">
            <a:extLst>
              <a:ext uri="{FF2B5EF4-FFF2-40B4-BE49-F238E27FC236}">
                <a16:creationId xmlns="" xmlns:a16="http://schemas.microsoft.com/office/drawing/2014/main" id="{67A0F9A8-DD80-4069-9B30-C8EE7EEDD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78" y="1241669"/>
            <a:ext cx="11417984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ru-RU" sz="3200" dirty="0" smtClean="0">
                <a:solidFill>
                  <a:srgbClr val="00B050"/>
                </a:solidFill>
              </a:rPr>
              <a:t>     </a:t>
            </a:r>
            <a:r>
              <a:rPr lang="ru-RU" altLang="ru-RU" sz="3200" dirty="0" smtClean="0">
                <a:solidFill>
                  <a:srgbClr val="002060"/>
                </a:solidFill>
              </a:rPr>
              <a:t>Атомной</a:t>
            </a:r>
            <a:r>
              <a:rPr lang="ru-RU" altLang="ru-RU" sz="3200" dirty="0" smtClean="0"/>
              <a:t> </a:t>
            </a:r>
            <a:r>
              <a:rPr lang="ru-RU" altLang="ru-RU" sz="3200" dirty="0"/>
              <a:t>называется решётка, в узлах которой находятся </a:t>
            </a:r>
            <a:r>
              <a:rPr lang="ru-RU" altLang="ru-RU" sz="3200" dirty="0">
                <a:solidFill>
                  <a:srgbClr val="002060"/>
                </a:solidFill>
              </a:rPr>
              <a:t>отдельные атомы</a:t>
            </a:r>
            <a:r>
              <a:rPr lang="ru-RU" altLang="ru-RU" sz="3200" dirty="0"/>
              <a:t>, соединённые между собой </a:t>
            </a:r>
            <a:r>
              <a:rPr lang="ru-RU" altLang="ru-RU" sz="3200" dirty="0">
                <a:solidFill>
                  <a:srgbClr val="002060"/>
                </a:solidFill>
              </a:rPr>
              <a:t>прочными ковалентными связями.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1EE6232-4907-4DDC-A8D1-C2B0271943A2}"/>
              </a:ext>
            </a:extLst>
          </p:cNvPr>
          <p:cNvSpPr/>
          <p:nvPr/>
        </p:nvSpPr>
        <p:spPr>
          <a:xfrm>
            <a:off x="827141" y="232924"/>
            <a:ext cx="10911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АТОМНЫЕ КРИСТАЛЛИЧЕСКИЕ РЕШЕТКИ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" descr="Безымянный-6">
            <a:extLst>
              <a:ext uri="{FF2B5EF4-FFF2-40B4-BE49-F238E27FC236}">
                <a16:creationId xmlns="" xmlns:a16="http://schemas.microsoft.com/office/drawing/2014/main" id="{DF873055-4B9C-414F-A416-E9BA26DE9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4516" y="2711669"/>
            <a:ext cx="3671888" cy="335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 Box 15">
            <a:extLst>
              <a:ext uri="{FF2B5EF4-FFF2-40B4-BE49-F238E27FC236}">
                <a16:creationId xmlns="" xmlns:a16="http://schemas.microsoft.com/office/drawing/2014/main" id="{B1819F91-371D-4B30-AD7D-77FE31539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105" y="4904153"/>
            <a:ext cx="4737398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3200" dirty="0"/>
              <a:t>В слоях атомы углерода образуют правильные </a:t>
            </a:r>
            <a:r>
              <a:rPr lang="ru-RU" altLang="ru-RU" sz="3200" dirty="0">
                <a:solidFill>
                  <a:srgbClr val="002060"/>
                </a:solidFill>
              </a:rPr>
              <a:t>шестиугольники.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="" xmlns:a16="http://schemas.microsoft.com/office/drawing/2014/main" id="{8B24853B-FC4B-4BA9-BC6D-A69809E1B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5183" y="4002963"/>
            <a:ext cx="5155241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3200" dirty="0"/>
              <a:t>Решётка графита имеет </a:t>
            </a:r>
            <a:r>
              <a:rPr lang="ru-RU" altLang="ru-RU" sz="3200" dirty="0">
                <a:solidFill>
                  <a:srgbClr val="002060"/>
                </a:solidFill>
              </a:rPr>
              <a:t>слоистое</a:t>
            </a:r>
            <a:r>
              <a:rPr lang="ru-RU" altLang="ru-RU" sz="3200" dirty="0">
                <a:solidFill>
                  <a:srgbClr val="FF0000"/>
                </a:solidFill>
              </a:rPr>
              <a:t> </a:t>
            </a:r>
            <a:r>
              <a:rPr lang="ru-RU" altLang="ru-RU" sz="3200" dirty="0"/>
              <a:t>строение.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="" xmlns:a16="http://schemas.microsoft.com/office/drawing/2014/main" id="{FC761E9D-D461-4AAE-B707-47009A3B5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109" y="2608227"/>
            <a:ext cx="5030621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3200" dirty="0"/>
              <a:t>В узлах решётки графита находятся атомы </a:t>
            </a:r>
            <a:r>
              <a:rPr lang="ru-RU" altLang="ru-RU" sz="3200" dirty="0">
                <a:solidFill>
                  <a:srgbClr val="002060"/>
                </a:solidFill>
              </a:rPr>
              <a:t>углерода.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1EBA35E-2106-4F99-9F94-994D111A8F86}"/>
              </a:ext>
            </a:extLst>
          </p:cNvPr>
          <p:cNvSpPr/>
          <p:nvPr/>
        </p:nvSpPr>
        <p:spPr>
          <a:xfrm>
            <a:off x="164121" y="98473"/>
            <a:ext cx="11957539" cy="900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6753188-C4E4-4631-9AD7-7E3CED034962}"/>
              </a:ext>
            </a:extLst>
          </p:cNvPr>
          <p:cNvSpPr/>
          <p:nvPr/>
        </p:nvSpPr>
        <p:spPr>
          <a:xfrm>
            <a:off x="164119" y="1119346"/>
            <a:ext cx="11873133" cy="55979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8" name="Picture 6" descr="3">
            <a:extLst>
              <a:ext uri="{FF2B5EF4-FFF2-40B4-BE49-F238E27FC236}">
                <a16:creationId xmlns="" xmlns:a16="http://schemas.microsoft.com/office/drawing/2014/main" id="{AF724742-2570-4B57-8C3A-03315220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3260" y="1268414"/>
            <a:ext cx="3249612" cy="255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9" descr="Безымянный-8">
            <a:extLst>
              <a:ext uri="{FF2B5EF4-FFF2-40B4-BE49-F238E27FC236}">
                <a16:creationId xmlns="" xmlns:a16="http://schemas.microsoft.com/office/drawing/2014/main" id="{BBCDBFAA-78C3-4E66-B2DF-BFC5F6D64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2060575"/>
            <a:ext cx="251936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3">
            <a:extLst>
              <a:ext uri="{FF2B5EF4-FFF2-40B4-BE49-F238E27FC236}">
                <a16:creationId xmlns="" xmlns:a16="http://schemas.microsoft.com/office/drawing/2014/main" id="{42C34C46-8B1C-49ED-8946-D2F58AEE9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1320" y="2313152"/>
            <a:ext cx="2660211" cy="1471172"/>
          </a:xfrm>
          <a:prstGeom prst="rect">
            <a:avLst/>
          </a:pr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2800" dirty="0"/>
              <a:t>Кварц, горный хрусталь, песок, кремнезём</a:t>
            </a:r>
          </a:p>
        </p:txBody>
      </p:sp>
      <p:sp>
        <p:nvSpPr>
          <p:cNvPr id="17414" name="AutoShape 12">
            <a:extLst>
              <a:ext uri="{FF2B5EF4-FFF2-40B4-BE49-F238E27FC236}">
                <a16:creationId xmlns="" xmlns:a16="http://schemas.microsoft.com/office/drawing/2014/main" id="{A0FEB2FB-B9F7-4E0A-B20D-7B7B55655A9D}"/>
              </a:ext>
            </a:extLst>
          </p:cNvPr>
          <p:cNvSpPr>
            <a:spLocks/>
          </p:cNvSpPr>
          <p:nvPr/>
        </p:nvSpPr>
        <p:spPr bwMode="auto">
          <a:xfrm>
            <a:off x="8183564" y="1916113"/>
            <a:ext cx="503237" cy="2303462"/>
          </a:xfrm>
          <a:prstGeom prst="rightBrace">
            <a:avLst>
              <a:gd name="adj1" fmla="val 38144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5" name="Text Box 7">
            <a:extLst>
              <a:ext uri="{FF2B5EF4-FFF2-40B4-BE49-F238E27FC236}">
                <a16:creationId xmlns="" xmlns:a16="http://schemas.microsoft.com/office/drawing/2014/main" id="{F147D97F-2D1C-4643-A31A-95D2E2716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1341439"/>
            <a:ext cx="3455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dirty="0"/>
              <a:t>Оксид </a:t>
            </a:r>
            <a:r>
              <a:rPr lang="ru-RU" altLang="ru-RU" sz="2800" dirty="0"/>
              <a:t>кремния</a:t>
            </a:r>
            <a:r>
              <a:rPr lang="ru-RU" altLang="ru-RU" sz="2800" b="1" dirty="0"/>
              <a:t> (</a:t>
            </a:r>
            <a:r>
              <a:rPr lang="en-US" altLang="ru-RU" sz="2800" b="1" dirty="0"/>
              <a:t>IV)</a:t>
            </a:r>
            <a:endParaRPr lang="ru-RU" altLang="ru-RU" sz="2800" b="1" dirty="0"/>
          </a:p>
        </p:txBody>
      </p:sp>
      <p:pic>
        <p:nvPicPr>
          <p:cNvPr id="23560" name="Picture 8" descr="Безымянный-7">
            <a:extLst>
              <a:ext uri="{FF2B5EF4-FFF2-40B4-BE49-F238E27FC236}">
                <a16:creationId xmlns="" xmlns:a16="http://schemas.microsoft.com/office/drawing/2014/main" id="{947A1762-48E6-430A-BBBB-B410C9C9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6688" y="4147733"/>
            <a:ext cx="2900363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7" name="Text Box 11">
            <a:extLst>
              <a:ext uri="{FF2B5EF4-FFF2-40B4-BE49-F238E27FC236}">
                <a16:creationId xmlns="" xmlns:a16="http://schemas.microsoft.com/office/drawing/2014/main" id="{71A6174B-9357-4BD8-95E9-359DD8BD7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844" y="4589462"/>
            <a:ext cx="3391639" cy="1471172"/>
          </a:xfrm>
          <a:prstGeom prst="rect">
            <a:avLst/>
          </a:pr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2800" dirty="0"/>
              <a:t>В узлах решётки находятся атомы кремния и кислорода</a:t>
            </a:r>
            <a:r>
              <a:rPr lang="ru-RU" altLang="ru-RU" sz="2800" i="1" dirty="0"/>
              <a:t>.</a:t>
            </a:r>
            <a:endParaRPr lang="ru-RU" altLang="ru-RU" sz="2800" i="1" dirty="0">
              <a:solidFill>
                <a:srgbClr val="0000CC"/>
              </a:solidFill>
            </a:endParaRPr>
          </a:p>
        </p:txBody>
      </p:sp>
      <p:sp>
        <p:nvSpPr>
          <p:cNvPr id="17418" name="Text Box 10">
            <a:extLst>
              <a:ext uri="{FF2B5EF4-FFF2-40B4-BE49-F238E27FC236}">
                <a16:creationId xmlns="" xmlns:a16="http://schemas.microsoft.com/office/drawing/2014/main" id="{2D6F3277-89D0-46A9-82AF-56789EF08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524" y="3933825"/>
            <a:ext cx="425669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3200" dirty="0"/>
              <a:t>Структурный фрагмент диоксида кремния – кремнекислородный </a:t>
            </a:r>
            <a:r>
              <a:rPr lang="ru-RU" altLang="ru-RU" sz="3200" dirty="0">
                <a:solidFill>
                  <a:srgbClr val="FF6600"/>
                </a:solidFill>
              </a:rPr>
              <a:t>тетраэдр.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1EE6232-4907-4DDC-A8D1-C2B0271943A2}"/>
              </a:ext>
            </a:extLst>
          </p:cNvPr>
          <p:cNvSpPr/>
          <p:nvPr/>
        </p:nvSpPr>
        <p:spPr>
          <a:xfrm>
            <a:off x="827141" y="232924"/>
            <a:ext cx="10911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АТОМНЫЕ КРИСТАЛЛИЧЕСКИЕ РЕШЕТКИ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50181C3-B3BD-436E-9FC0-67B65CE93E22}"/>
              </a:ext>
            </a:extLst>
          </p:cNvPr>
          <p:cNvSpPr/>
          <p:nvPr/>
        </p:nvSpPr>
        <p:spPr>
          <a:xfrm>
            <a:off x="164121" y="98473"/>
            <a:ext cx="11957539" cy="900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ФИЗИЧЕСКИЕ СВОЙСТВА</a:t>
            </a:r>
            <a:endParaRPr lang="ru-RU" alt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185F2C8-CF83-4CB5-AB04-3A58E02CB40E}"/>
              </a:ext>
            </a:extLst>
          </p:cNvPr>
          <p:cNvSpPr/>
          <p:nvPr/>
        </p:nvSpPr>
        <p:spPr>
          <a:xfrm>
            <a:off x="164119" y="1119346"/>
            <a:ext cx="11873133" cy="55979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Text Box 5">
            <a:extLst>
              <a:ext uri="{FF2B5EF4-FFF2-40B4-BE49-F238E27FC236}">
                <a16:creationId xmlns="" xmlns:a16="http://schemas.microsoft.com/office/drawing/2014/main" id="{5DEFC068-D00E-4C26-A82D-4BACD9C2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40" y="1166812"/>
            <a:ext cx="1174714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ru-RU" sz="2800" dirty="0" smtClean="0"/>
              <a:t>     </a:t>
            </a:r>
            <a:r>
              <a:rPr lang="ru-RU" altLang="ru-RU" sz="2800" dirty="0" smtClean="0"/>
              <a:t>Атомные </a:t>
            </a:r>
            <a:r>
              <a:rPr lang="ru-RU" altLang="ru-RU" sz="2800" dirty="0"/>
              <a:t>кристаллы (</a:t>
            </a:r>
            <a:r>
              <a:rPr lang="ru-RU" altLang="ru-RU" sz="2800" dirty="0">
                <a:solidFill>
                  <a:srgbClr val="002060"/>
                </a:solidFill>
              </a:rPr>
              <a:t>алмаз, кремний, германий, бор, оксид и карбид кремния</a:t>
            </a:r>
            <a:r>
              <a:rPr lang="ru-RU" altLang="ru-RU" sz="2800" dirty="0"/>
              <a:t>) обладают исключительно большой </a:t>
            </a:r>
            <a:r>
              <a:rPr lang="ru-RU" altLang="ru-RU" sz="2800" dirty="0">
                <a:solidFill>
                  <a:srgbClr val="002060"/>
                </a:solidFill>
              </a:rPr>
              <a:t>прочностью</a:t>
            </a:r>
            <a:r>
              <a:rPr lang="ru-RU" altLang="ru-RU" sz="2800" dirty="0">
                <a:solidFill>
                  <a:srgbClr val="FF6600"/>
                </a:solidFill>
              </a:rPr>
              <a:t> </a:t>
            </a:r>
            <a:r>
              <a:rPr lang="ru-RU" altLang="ru-RU" sz="2800" dirty="0"/>
              <a:t>и </a:t>
            </a:r>
            <a:r>
              <a:rPr lang="ru-RU" altLang="ru-RU" sz="2800" dirty="0">
                <a:solidFill>
                  <a:srgbClr val="002060"/>
                </a:solidFill>
              </a:rPr>
              <a:t>твёрдостью, высокими </a:t>
            </a:r>
            <a:r>
              <a:rPr lang="ru-RU" altLang="ru-RU" sz="2800" dirty="0"/>
              <a:t>температурами плавления, практически </a:t>
            </a:r>
            <a:r>
              <a:rPr lang="ru-RU" altLang="ru-RU" sz="2800" dirty="0">
                <a:solidFill>
                  <a:srgbClr val="002060"/>
                </a:solidFill>
              </a:rPr>
              <a:t>нерастворимы</a:t>
            </a:r>
            <a:r>
              <a:rPr lang="ru-RU" altLang="ru-RU" sz="2800" dirty="0"/>
              <a:t>, т. к. между атомами существуют</a:t>
            </a:r>
            <a:r>
              <a:rPr lang="ru-RU" altLang="ru-RU" sz="2800" dirty="0">
                <a:solidFill>
                  <a:srgbClr val="00B050"/>
                </a:solidFill>
              </a:rPr>
              <a:t> </a:t>
            </a:r>
            <a:r>
              <a:rPr lang="ru-RU" altLang="ru-RU" sz="2800" dirty="0">
                <a:solidFill>
                  <a:srgbClr val="002060"/>
                </a:solidFill>
              </a:rPr>
              <a:t>прочные ковалентные связи.</a:t>
            </a:r>
          </a:p>
        </p:txBody>
      </p:sp>
      <p:pic>
        <p:nvPicPr>
          <p:cNvPr id="15" name="Picture 2" descr="графит">
            <a:extLst>
              <a:ext uri="{FF2B5EF4-FFF2-40B4-BE49-F238E27FC236}">
                <a16:creationId xmlns="" xmlns:a16="http://schemas.microsoft.com/office/drawing/2014/main" id="{9EB80876-0B79-406F-B519-7C24FDC4B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8213" y="3829312"/>
            <a:ext cx="2952750" cy="111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6" descr="алмазы">
            <a:extLst>
              <a:ext uri="{FF2B5EF4-FFF2-40B4-BE49-F238E27FC236}">
                <a16:creationId xmlns="" xmlns:a16="http://schemas.microsoft.com/office/drawing/2014/main" id="{2FE4B416-E253-41AE-BE05-C0B9B4579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8213" y="5054861"/>
            <a:ext cx="2952750" cy="122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6" descr="http://geo.web.ru/druza/m-Q_15Az-1.JPG">
            <a:extLst>
              <a:ext uri="{FF2B5EF4-FFF2-40B4-BE49-F238E27FC236}">
                <a16:creationId xmlns="" xmlns:a16="http://schemas.microsoft.com/office/drawing/2014/main" id="{1F25347F-C26E-4F0E-9F73-8F2F0A601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9601" y="3757874"/>
            <a:ext cx="3457575" cy="230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 Box 9">
            <a:extLst>
              <a:ext uri="{FF2B5EF4-FFF2-40B4-BE49-F238E27FC236}">
                <a16:creationId xmlns="" xmlns:a16="http://schemas.microsoft.com/office/drawing/2014/main" id="{70F72962-43D9-4A09-AD69-02ABFCE54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782" y="3180023"/>
            <a:ext cx="2233612" cy="396875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i="1" dirty="0"/>
              <a:t>Простые: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="" xmlns:a16="http://schemas.microsoft.com/office/drawing/2014/main" id="{F2723047-1607-4EA7-8727-3485D2BDC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506" y="3180023"/>
            <a:ext cx="2017712" cy="396875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i="1" dirty="0"/>
              <a:t>Сложные:</a:t>
            </a:r>
          </a:p>
        </p:txBody>
      </p:sp>
      <p:sp>
        <p:nvSpPr>
          <p:cNvPr id="20" name="AutoShape 14">
            <a:extLst>
              <a:ext uri="{FF2B5EF4-FFF2-40B4-BE49-F238E27FC236}">
                <a16:creationId xmlns="" xmlns:a16="http://schemas.microsoft.com/office/drawing/2014/main" id="{C0E4546C-5954-46F9-81AA-032C4D5F6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489" y="3686437"/>
            <a:ext cx="1944687" cy="57467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Кварц </a:t>
            </a:r>
            <a:r>
              <a:rPr lang="en-US" altLang="ru-RU" b="1"/>
              <a:t>SiO</a:t>
            </a:r>
            <a:r>
              <a:rPr lang="en-US" altLang="ru-RU" b="1" baseline="-10000"/>
              <a:t>2</a:t>
            </a:r>
            <a:endParaRPr lang="ru-RU" altLang="ru-RU" b="1" baseline="-10000"/>
          </a:p>
        </p:txBody>
      </p:sp>
      <p:sp>
        <p:nvSpPr>
          <p:cNvPr id="21" name="AutoShape 15">
            <a:extLst>
              <a:ext uri="{FF2B5EF4-FFF2-40B4-BE49-F238E27FC236}">
                <a16:creationId xmlns="" xmlns:a16="http://schemas.microsoft.com/office/drawing/2014/main" id="{EC366577-E1FD-42E0-BF3B-5E7C83205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3829311"/>
            <a:ext cx="1944687" cy="576262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" name="Text Box 19">
            <a:extLst>
              <a:ext uri="{FF2B5EF4-FFF2-40B4-BE49-F238E27FC236}">
                <a16:creationId xmlns="" xmlns:a16="http://schemas.microsoft.com/office/drawing/2014/main" id="{19FFF41C-2120-4A72-94FA-000BD218A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3906303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/>
              <a:t>Графит </a:t>
            </a:r>
          </a:p>
        </p:txBody>
      </p:sp>
      <p:sp>
        <p:nvSpPr>
          <p:cNvPr id="24" name="AutoShape 15">
            <a:extLst>
              <a:ext uri="{FF2B5EF4-FFF2-40B4-BE49-F238E27FC236}">
                <a16:creationId xmlns="" xmlns:a16="http://schemas.microsoft.com/office/drawing/2014/main" id="{540C4E01-98A4-40FE-A9E0-61BF40AF3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123" y="5197119"/>
            <a:ext cx="1944687" cy="576262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" name="Text Box 19">
            <a:extLst>
              <a:ext uri="{FF2B5EF4-FFF2-40B4-BE49-F238E27FC236}">
                <a16:creationId xmlns="" xmlns:a16="http://schemas.microsoft.com/office/drawing/2014/main" id="{33A7DA71-7079-4021-88DF-D21429AD0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123" y="5274111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Алмаз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5A5D5FC-A8D4-4514-9AB4-E917DDD1E86D}"/>
              </a:ext>
            </a:extLst>
          </p:cNvPr>
          <p:cNvSpPr/>
          <p:nvPr/>
        </p:nvSpPr>
        <p:spPr>
          <a:xfrm>
            <a:off x="164121" y="98473"/>
            <a:ext cx="11957539" cy="900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МОЛЕКУЛЯРНЫЕ КРИСТАЛЛИЧЕСКИЕ РЕШЕТКИ </a:t>
            </a:r>
            <a:endParaRPr lang="ru-RU" alt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D3C7584-EB25-4520-9956-F99CF61064D8}"/>
              </a:ext>
            </a:extLst>
          </p:cNvPr>
          <p:cNvSpPr/>
          <p:nvPr/>
        </p:nvSpPr>
        <p:spPr>
          <a:xfrm>
            <a:off x="164119" y="1119346"/>
            <a:ext cx="11873133" cy="55979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2" name="Text Box 9">
            <a:extLst>
              <a:ext uri="{FF2B5EF4-FFF2-40B4-BE49-F238E27FC236}">
                <a16:creationId xmlns="" xmlns:a16="http://schemas.microsoft.com/office/drawing/2014/main" id="{B496F774-5CD0-49A5-88A0-072D8841F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78" y="1293330"/>
            <a:ext cx="11621915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ru-RU" sz="3200" b="1" dirty="0" smtClean="0">
                <a:solidFill>
                  <a:srgbClr val="002060"/>
                </a:solidFill>
              </a:rPr>
              <a:t>     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Молекулярными</a:t>
            </a:r>
            <a:r>
              <a:rPr lang="ru-RU" altLang="ru-RU" sz="3200" dirty="0" smtClean="0"/>
              <a:t> </a:t>
            </a:r>
            <a:r>
              <a:rPr lang="ru-RU" altLang="ru-RU" sz="3200" dirty="0"/>
              <a:t>называют решётки, в узлах которых находятся </a:t>
            </a:r>
            <a:r>
              <a:rPr lang="ru-RU" altLang="ru-RU" sz="3200" dirty="0">
                <a:solidFill>
                  <a:srgbClr val="002060"/>
                </a:solidFill>
              </a:rPr>
              <a:t>молекулы</a:t>
            </a:r>
            <a:r>
              <a:rPr lang="ru-RU" altLang="ru-RU" sz="3200" dirty="0"/>
              <a:t> (с ковалентной полярной или неполярной связью), удерживаемые силами </a:t>
            </a:r>
            <a:r>
              <a:rPr lang="ru-RU" altLang="ru-RU" sz="3200" dirty="0">
                <a:solidFill>
                  <a:srgbClr val="002060"/>
                </a:solidFill>
              </a:rPr>
              <a:t>межмолекулярного взаимодействия.</a:t>
            </a:r>
          </a:p>
        </p:txBody>
      </p:sp>
      <p:pic>
        <p:nvPicPr>
          <p:cNvPr id="25603" name="Picture 3" descr="Безымянный-8f">
            <a:extLst>
              <a:ext uri="{FF2B5EF4-FFF2-40B4-BE49-F238E27FC236}">
                <a16:creationId xmlns="" xmlns:a16="http://schemas.microsoft.com/office/drawing/2014/main" id="{9A5D1FF9-665C-417B-BFB3-FFDDBFF65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5186" y="3093881"/>
            <a:ext cx="1916068" cy="1667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 descr="Безымянный-8jf">
            <a:extLst>
              <a:ext uri="{FF2B5EF4-FFF2-40B4-BE49-F238E27FC236}">
                <a16:creationId xmlns="" xmlns:a16="http://schemas.microsoft.com/office/drawing/2014/main" id="{8A3248E3-55A2-4672-BAAB-1A10C81CC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7954" y="3831021"/>
            <a:ext cx="2290929" cy="149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7" name="Picture 7" descr="Безымянный-1">
            <a:extLst>
              <a:ext uri="{FF2B5EF4-FFF2-40B4-BE49-F238E27FC236}">
                <a16:creationId xmlns="" xmlns:a16="http://schemas.microsoft.com/office/drawing/2014/main" id="{AEA164DC-B5C3-437A-ACB7-8D10EFDD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6246" y="4540469"/>
            <a:ext cx="2484437" cy="1944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Безымянный-8k">
            <a:extLst>
              <a:ext uri="{FF2B5EF4-FFF2-40B4-BE49-F238E27FC236}">
                <a16:creationId xmlns="" xmlns:a16="http://schemas.microsoft.com/office/drawing/2014/main" id="{3FC21B03-09B2-49FD-B235-DAC373CBC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0350" y="4934606"/>
            <a:ext cx="2312337" cy="1649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7" name="Text Box 9">
            <a:extLst>
              <a:ext uri="{FF2B5EF4-FFF2-40B4-BE49-F238E27FC236}">
                <a16:creationId xmlns="" xmlns:a16="http://schemas.microsoft.com/office/drawing/2014/main" id="{24A7E6C9-0005-4D5F-9C15-AADDE9425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686" y="3866763"/>
            <a:ext cx="1079500" cy="369887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i="1" dirty="0"/>
              <a:t>Хлор</a:t>
            </a:r>
          </a:p>
        </p:txBody>
      </p:sp>
      <p:sp>
        <p:nvSpPr>
          <p:cNvPr id="20488" name="Text Box 10">
            <a:extLst>
              <a:ext uri="{FF2B5EF4-FFF2-40B4-BE49-F238E27FC236}">
                <a16:creationId xmlns="" xmlns:a16="http://schemas.microsoft.com/office/drawing/2014/main" id="{C784E7B7-C5C6-489D-9440-548A12DBD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581" y="5853255"/>
            <a:ext cx="1439863" cy="369888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i="1"/>
              <a:t>Сера</a:t>
            </a:r>
          </a:p>
        </p:txBody>
      </p:sp>
      <p:sp>
        <p:nvSpPr>
          <p:cNvPr id="20489" name="Text Box 12">
            <a:extLst>
              <a:ext uri="{FF2B5EF4-FFF2-40B4-BE49-F238E27FC236}">
                <a16:creationId xmlns="" xmlns:a16="http://schemas.microsoft.com/office/drawing/2014/main" id="{BA5147FF-9C38-4189-B251-10D646854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6488" y="3145001"/>
            <a:ext cx="1727200" cy="368300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i="1" dirty="0"/>
              <a:t>Кислород</a:t>
            </a:r>
          </a:p>
        </p:txBody>
      </p:sp>
      <p:sp>
        <p:nvSpPr>
          <p:cNvPr id="20490" name="Text Box 11">
            <a:extLst>
              <a:ext uri="{FF2B5EF4-FFF2-40B4-BE49-F238E27FC236}">
                <a16:creationId xmlns="" xmlns:a16="http://schemas.microsoft.com/office/drawing/2014/main" id="{69FBB6CF-BDAE-4406-A923-48910B53C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061" y="5737505"/>
            <a:ext cx="1187450" cy="369887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i="1" dirty="0"/>
              <a:t>Йод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70F60CC-2C32-4DA2-BEF3-C285D5A41DC7}"/>
              </a:ext>
            </a:extLst>
          </p:cNvPr>
          <p:cNvSpPr/>
          <p:nvPr/>
        </p:nvSpPr>
        <p:spPr>
          <a:xfrm>
            <a:off x="164121" y="98473"/>
            <a:ext cx="11957539" cy="900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0D60634-9140-4BFA-A27A-443C794AB796}"/>
              </a:ext>
            </a:extLst>
          </p:cNvPr>
          <p:cNvSpPr/>
          <p:nvPr/>
        </p:nvSpPr>
        <p:spPr>
          <a:xfrm>
            <a:off x="164119" y="1119346"/>
            <a:ext cx="11873133" cy="55979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8" name="Picture 4" descr="Безымянный-2">
            <a:extLst>
              <a:ext uri="{FF2B5EF4-FFF2-40B4-BE49-F238E27FC236}">
                <a16:creationId xmlns="" xmlns:a16="http://schemas.microsoft.com/office/drawing/2014/main" id="{32D9E8C2-E5CF-4B99-AD46-4D60EA342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2314" y="1576552"/>
            <a:ext cx="3748087" cy="3947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9" name="Picture 5" descr="Безымянный-1б">
            <a:extLst>
              <a:ext uri="{FF2B5EF4-FFF2-40B4-BE49-F238E27FC236}">
                <a16:creationId xmlns="" xmlns:a16="http://schemas.microsoft.com/office/drawing/2014/main" id="{F8C0DF56-4E01-48DC-B846-01A5DA6AB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478" y="1450427"/>
            <a:ext cx="4157662" cy="372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Text Box 7">
            <a:extLst>
              <a:ext uri="{FF2B5EF4-FFF2-40B4-BE49-F238E27FC236}">
                <a16:creationId xmlns="" xmlns:a16="http://schemas.microsoft.com/office/drawing/2014/main" id="{88BBFCD9-A445-456B-B99D-C2DCAD5C0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252" y="5606340"/>
            <a:ext cx="4447409" cy="584775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/>
              <a:t>Оксид углерода</a:t>
            </a:r>
            <a:r>
              <a:rPr lang="en-US" altLang="ru-RU" sz="3200" dirty="0"/>
              <a:t> (IV)</a:t>
            </a:r>
            <a:endParaRPr lang="ru-RU" altLang="ru-RU" sz="3200" dirty="0"/>
          </a:p>
        </p:txBody>
      </p:sp>
      <p:sp>
        <p:nvSpPr>
          <p:cNvPr id="21510" name="Text Box 8">
            <a:extLst>
              <a:ext uri="{FF2B5EF4-FFF2-40B4-BE49-F238E27FC236}">
                <a16:creationId xmlns="" xmlns:a16="http://schemas.microsoft.com/office/drawing/2014/main" id="{94DF9AD3-BDE1-480D-A6EF-B47407BCF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089" y="5589589"/>
            <a:ext cx="3811477" cy="646331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dirty="0"/>
              <a:t>Оксид </a:t>
            </a:r>
            <a:r>
              <a:rPr lang="en-US" altLang="ru-RU" sz="3600" dirty="0"/>
              <a:t>c</a:t>
            </a:r>
            <a:r>
              <a:rPr lang="ru-RU" altLang="ru-RU" sz="3600" dirty="0"/>
              <a:t>еры</a:t>
            </a:r>
            <a:r>
              <a:rPr lang="en-US" altLang="ru-RU" sz="3600" dirty="0"/>
              <a:t> (VI)</a:t>
            </a:r>
            <a:endParaRPr lang="ru-RU" altLang="ru-RU" sz="3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1A7A36F-32F4-4C76-9BBD-588389A04D67}"/>
              </a:ext>
            </a:extLst>
          </p:cNvPr>
          <p:cNvSpPr/>
          <p:nvPr/>
        </p:nvSpPr>
        <p:spPr>
          <a:xfrm>
            <a:off x="964293" y="359800"/>
            <a:ext cx="10822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alt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МОЛЕКУЛЯРНЫХ КРИСТАЛЛОВ 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79AADCF-34E8-42E5-A1F5-6331EB437DA4}"/>
              </a:ext>
            </a:extLst>
          </p:cNvPr>
          <p:cNvSpPr/>
          <p:nvPr/>
        </p:nvSpPr>
        <p:spPr>
          <a:xfrm>
            <a:off x="117230" y="140677"/>
            <a:ext cx="11957539" cy="900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ФИЗИЧЕСКИЕ СВОЙСТВА</a:t>
            </a:r>
            <a:endParaRPr lang="ru-RU" alt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E1FBD20-92B4-4308-B963-5136DDE92EBA}"/>
              </a:ext>
            </a:extLst>
          </p:cNvPr>
          <p:cNvSpPr/>
          <p:nvPr/>
        </p:nvSpPr>
        <p:spPr>
          <a:xfrm>
            <a:off x="164119" y="1119346"/>
            <a:ext cx="11873133" cy="55979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Text Box 5">
            <a:extLst>
              <a:ext uri="{FF2B5EF4-FFF2-40B4-BE49-F238E27FC236}">
                <a16:creationId xmlns="" xmlns:a16="http://schemas.microsoft.com/office/drawing/2014/main" id="{1149FA3E-3B58-4589-941A-AF2F780CB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20" y="1340070"/>
            <a:ext cx="11801908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ru-RU" sz="3200" dirty="0" smtClean="0">
                <a:solidFill>
                  <a:srgbClr val="002060"/>
                </a:solidFill>
              </a:rPr>
              <a:t>      </a:t>
            </a:r>
            <a:r>
              <a:rPr lang="ru-RU" altLang="ru-RU" sz="3200" dirty="0" smtClean="0">
                <a:solidFill>
                  <a:srgbClr val="002060"/>
                </a:solidFill>
              </a:rPr>
              <a:t>Молекулярные</a:t>
            </a:r>
            <a:r>
              <a:rPr lang="ru-RU" altLang="ru-RU" sz="3200" dirty="0" smtClean="0">
                <a:solidFill>
                  <a:srgbClr val="FF0000"/>
                </a:solidFill>
              </a:rPr>
              <a:t> </a:t>
            </a:r>
            <a:r>
              <a:rPr lang="ru-RU" altLang="ru-RU" sz="3200" dirty="0"/>
              <a:t>кристаллы с </a:t>
            </a:r>
            <a:r>
              <a:rPr lang="ru-RU" altLang="ru-RU" sz="3200" dirty="0">
                <a:solidFill>
                  <a:srgbClr val="002060"/>
                </a:solidFill>
              </a:rPr>
              <a:t>неполярной связью (водород, сера, фосфор и др.) </a:t>
            </a:r>
            <a:r>
              <a:rPr lang="ru-RU" altLang="ru-RU" sz="3200" dirty="0"/>
              <a:t>обладают весьма низкими температурами плавления, многие вещества летучи, т. к. </a:t>
            </a:r>
            <a:r>
              <a:rPr lang="ru-RU" altLang="ru-RU" sz="3200" dirty="0">
                <a:solidFill>
                  <a:srgbClr val="002060"/>
                </a:solidFill>
              </a:rPr>
              <a:t>связь между атомами слабая межмолекулярная</a:t>
            </a:r>
            <a:r>
              <a:rPr lang="ru-RU" altLang="ru-RU" sz="3200" i="1" dirty="0">
                <a:solidFill>
                  <a:srgbClr val="FF6600"/>
                </a:solidFill>
              </a:rPr>
              <a:t>.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="" xmlns:a16="http://schemas.microsoft.com/office/drawing/2014/main" id="{E2FACCED-68CB-4DCB-9A65-4376D190D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172" y="3008212"/>
            <a:ext cx="3240087" cy="938719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/>
              <a:t>Простые: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097" y="3941379"/>
            <a:ext cx="3253592" cy="255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utoShape 14">
            <a:extLst>
              <a:ext uri="{FF2B5EF4-FFF2-40B4-BE49-F238E27FC236}">
                <a16:creationId xmlns="" xmlns:a16="http://schemas.microsoft.com/office/drawing/2014/main" id="{69665498-1D62-4DA8-9AA7-2582D6865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525" y="4675853"/>
            <a:ext cx="1944688" cy="792162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/>
              <a:t>Йод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6207" y="4114800"/>
            <a:ext cx="3160931" cy="23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AutoShape 14">
            <a:extLst>
              <a:ext uri="{FF2B5EF4-FFF2-40B4-BE49-F238E27FC236}">
                <a16:creationId xmlns="" xmlns:a16="http://schemas.microsoft.com/office/drawing/2014/main" id="{24EDD26A-B85E-4FA1-9F16-65B183C86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3423" y="4759991"/>
            <a:ext cx="1944688" cy="792162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/>
              <a:t>Сахароза 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="" xmlns:a16="http://schemas.microsoft.com/office/drawing/2014/main" id="{895C3551-A4B4-47DD-B7B9-DCAFFBC1E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9143" y="3048118"/>
            <a:ext cx="3240088" cy="938719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/>
              <a:t>Сложные:</a:t>
            </a:r>
          </a:p>
          <a:p>
            <a:pPr eaLnBrk="1" hangingPunct="1">
              <a:spcBef>
                <a:spcPct val="50000"/>
              </a:spcBef>
            </a:pPr>
            <a:endParaRPr lang="ru-RU" alt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79AADCF-34E8-42E5-A1F5-6331EB437DA4}"/>
              </a:ext>
            </a:extLst>
          </p:cNvPr>
          <p:cNvSpPr/>
          <p:nvPr/>
        </p:nvSpPr>
        <p:spPr>
          <a:xfrm>
            <a:off x="117230" y="140677"/>
            <a:ext cx="11957539" cy="900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КРИСТАЛЛИЧЕСКИЕ РЕШЕТКИ</a:t>
            </a:r>
            <a:endParaRPr lang="ru-RU" alt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E1FBD20-92B4-4308-B963-5136DDE92EBA}"/>
              </a:ext>
            </a:extLst>
          </p:cNvPr>
          <p:cNvSpPr/>
          <p:nvPr/>
        </p:nvSpPr>
        <p:spPr>
          <a:xfrm>
            <a:off x="164119" y="1119346"/>
            <a:ext cx="11873133" cy="55979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videoplayback (5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64828" y="1718440"/>
            <a:ext cx="7157544" cy="3622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80" y="273986"/>
            <a:ext cx="12191999" cy="1323437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954" y="358929"/>
            <a:ext cx="11665660" cy="677106"/>
          </a:xfrm>
          <a:prstGeom prst="rect">
            <a:avLst/>
          </a:prstGeom>
        </p:spPr>
        <p:txBody>
          <a:bodyPr wrap="square" lIns="91433" tIns="45719" rIns="91433" bIns="45719">
            <a:spAutoFit/>
          </a:bodyPr>
          <a:lstStyle/>
          <a:p>
            <a:pPr algn="ctr"/>
            <a:r>
              <a:rPr lang="ru-RU" sz="3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sz="3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59" y="-66670"/>
            <a:ext cx="133594" cy="130246"/>
          </a:xfrm>
          <a:prstGeom prst="rect">
            <a:avLst/>
          </a:prstGeom>
          <a:noFill/>
        </p:spPr>
      </p:pic>
      <p:pic>
        <p:nvPicPr>
          <p:cNvPr id="22531" name="Picture 3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6243" y="-66670"/>
            <a:ext cx="133594" cy="130246"/>
          </a:xfrm>
          <a:prstGeom prst="rect">
            <a:avLst/>
          </a:prstGeom>
          <a:noFill/>
        </p:spPr>
      </p:pic>
      <p:pic>
        <p:nvPicPr>
          <p:cNvPr id="22533" name="Рисунок 1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446556"/>
            <a:ext cx="133594" cy="130245"/>
          </a:xfrm>
          <a:prstGeom prst="rect">
            <a:avLst/>
          </a:prstGeom>
          <a:noFill/>
        </p:spPr>
      </p:pic>
      <p:pic>
        <p:nvPicPr>
          <p:cNvPr id="22532" name="Рисунок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576797"/>
            <a:ext cx="133594" cy="13024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943075" y="1614867"/>
            <a:ext cx="10806839" cy="1200327"/>
          </a:xfrm>
          <a:prstGeom prst="rect">
            <a:avLst/>
          </a:prstGeom>
        </p:spPr>
        <p:txBody>
          <a:bodyPr wrap="square" lIns="91431" tIns="45719" rIns="91431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§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17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(стр.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73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76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1-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 стр.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76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D233211-27A0-4A3D-8549-4F71FF921D27}"/>
              </a:ext>
            </a:extLst>
          </p:cNvPr>
          <p:cNvSpPr/>
          <p:nvPr/>
        </p:nvSpPr>
        <p:spPr>
          <a:xfrm>
            <a:off x="164121" y="98473"/>
            <a:ext cx="11957539" cy="900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2393759" y="194776"/>
            <a:ext cx="8229600" cy="1143000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ВЫПОЛНИТЕ УПРАЖНЕНИЕ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83779" y="1247300"/>
            <a:ext cx="11619187" cy="2444750"/>
          </a:xfrm>
        </p:spPr>
        <p:txBody>
          <a:bodyPr>
            <a:normAutofit/>
          </a:bodyPr>
          <a:lstStyle/>
          <a:p>
            <a:pPr marL="533400" indent="-53340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предложенного списка распределите формулы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веществ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соответствующим столбикам:</a:t>
            </a:r>
          </a:p>
          <a:p>
            <a:pPr marL="533400" indent="-533400">
              <a:buNone/>
            </a:pPr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PCl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HF,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CsF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Cu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FeO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7443" name="Group 16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738498628"/>
              </p:ext>
            </p:extLst>
          </p:nvPr>
        </p:nvGraphicFramePr>
        <p:xfrm>
          <a:off x="1744716" y="2963917"/>
          <a:ext cx="8849712" cy="2900856"/>
        </p:xfrm>
        <a:graphic>
          <a:graphicData uri="http://schemas.openxmlformats.org/drawingml/2006/table">
            <a:tbl>
              <a:tblPr/>
              <a:tblGrid>
                <a:gridCol w="26778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45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67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82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ИОННАЯ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СВЯЗЬ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КОВАЛЕНТНАЯ СВЯЗЬ</a:t>
                      </a: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6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ПОЛЯРНАЯ</a:t>
                      </a: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НЕПОЛЯРНАЯ</a:t>
                      </a: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2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B75161E-6778-40EC-8A40-EEAD00DB37A1}"/>
              </a:ext>
            </a:extLst>
          </p:cNvPr>
          <p:cNvSpPr/>
          <p:nvPr/>
        </p:nvSpPr>
        <p:spPr>
          <a:xfrm>
            <a:off x="164119" y="1119346"/>
            <a:ext cx="11873133" cy="55979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7577569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D233211-27A0-4A3D-8549-4F71FF921D27}"/>
              </a:ext>
            </a:extLst>
          </p:cNvPr>
          <p:cNvSpPr/>
          <p:nvPr/>
        </p:nvSpPr>
        <p:spPr>
          <a:xfrm>
            <a:off x="164121" y="98473"/>
            <a:ext cx="11957539" cy="900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2393759" y="194776"/>
            <a:ext cx="8229600" cy="1143000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ВЫПОЛНИТЕ УПРАЖНЕНИЕ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25669" y="1247300"/>
            <a:ext cx="11461531" cy="2444750"/>
          </a:xfrm>
        </p:spPr>
        <p:txBody>
          <a:bodyPr>
            <a:normAutofit/>
          </a:bodyPr>
          <a:lstStyle/>
          <a:p>
            <a:pPr marL="533400" indent="-533400" algn="just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предложенного списка распределите формулы веществ</a:t>
            </a:r>
          </a:p>
          <a:p>
            <a:pPr marL="533400" indent="-53340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таблице по соответствующим столбикам:</a:t>
            </a:r>
          </a:p>
        </p:txBody>
      </p:sp>
      <p:graphicFrame>
        <p:nvGraphicFramePr>
          <p:cNvPr id="97443" name="Group 16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461870938"/>
              </p:ext>
            </p:extLst>
          </p:nvPr>
        </p:nvGraphicFramePr>
        <p:xfrm>
          <a:off x="1981200" y="2469675"/>
          <a:ext cx="8297918" cy="3669823"/>
        </p:xfrm>
        <a:graphic>
          <a:graphicData uri="http://schemas.openxmlformats.org/drawingml/2006/table">
            <a:tbl>
              <a:tblPr/>
              <a:tblGrid>
                <a:gridCol w="2510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234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635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740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ИОННАЯ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СВЯЗЬ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КОВАЛЕНТНАЯ СВЯЗЬ</a:t>
                      </a: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ПОЛЯРНАЯ</a:t>
                      </a: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НЕПОЛЯРНАЯ</a:t>
                      </a: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70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CsF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KCl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FeO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PCl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HF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B75161E-6778-40EC-8A40-EEAD00DB37A1}"/>
              </a:ext>
            </a:extLst>
          </p:cNvPr>
          <p:cNvSpPr/>
          <p:nvPr/>
        </p:nvSpPr>
        <p:spPr>
          <a:xfrm>
            <a:off x="164119" y="1119346"/>
            <a:ext cx="11873133" cy="55979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3932961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BA6E826F-E009-4167-A7FB-AA448FFD3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748" y="1230422"/>
            <a:ext cx="11882503" cy="431006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Вещества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в твердом состоянии, как правило, имеют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кристаллическое строение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, для которого характерно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определенное расположение частиц в пространстве относительно друг друга.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Кристаллические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структуры достаточно часто встречаются в природе. Так, многие вещества образуют кристаллогидраты, включающие в свой состав молекулы воды.</a:t>
            </a:r>
          </a:p>
          <a:p>
            <a:pPr eaLnBrk="1" hangingPunct="1">
              <a:lnSpc>
                <a:spcPct val="90000"/>
              </a:lnSpc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4" descr="L37p3p00">
            <a:extLst>
              <a:ext uri="{FF2B5EF4-FFF2-40B4-BE49-F238E27FC236}">
                <a16:creationId xmlns="" xmlns:a16="http://schemas.microsoft.com/office/drawing/2014/main" id="{8D159A45-FE55-459A-A5F0-E660273AC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826" y="4338006"/>
            <a:ext cx="2663825" cy="199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5" descr="L37p4p00">
            <a:extLst>
              <a:ext uri="{FF2B5EF4-FFF2-40B4-BE49-F238E27FC236}">
                <a16:creationId xmlns="" xmlns:a16="http://schemas.microsoft.com/office/drawing/2014/main" id="{20DB79CF-6E32-4722-85FF-CC73B513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55469"/>
            <a:ext cx="2579688" cy="193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6" descr="L37p3p01">
            <a:extLst>
              <a:ext uri="{FF2B5EF4-FFF2-40B4-BE49-F238E27FC236}">
                <a16:creationId xmlns="" xmlns:a16="http://schemas.microsoft.com/office/drawing/2014/main" id="{5942106D-9347-4931-BA9A-08B3A36E8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4" y="4338006"/>
            <a:ext cx="2579687" cy="1935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0" name="TextBox 11">
            <a:extLst>
              <a:ext uri="{FF2B5EF4-FFF2-40B4-BE49-F238E27FC236}">
                <a16:creationId xmlns="" xmlns:a16="http://schemas.microsoft.com/office/drawing/2014/main" id="{8422E205-35D0-4395-A409-D5BAB3DD6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6209668"/>
            <a:ext cx="2501900" cy="338138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Медный купорос</a:t>
            </a:r>
          </a:p>
        </p:txBody>
      </p:sp>
      <p:sp>
        <p:nvSpPr>
          <p:cNvPr id="6151" name="TextBox 20">
            <a:extLst>
              <a:ext uri="{FF2B5EF4-FFF2-40B4-BE49-F238E27FC236}">
                <a16:creationId xmlns="" xmlns:a16="http://schemas.microsoft.com/office/drawing/2014/main" id="{A91E9364-BC02-4AA0-B771-FF38D97B5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209668"/>
            <a:ext cx="2590800" cy="338138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Каменная соль</a:t>
            </a:r>
          </a:p>
        </p:txBody>
      </p:sp>
      <p:sp>
        <p:nvSpPr>
          <p:cNvPr id="6152" name="TextBox 21">
            <a:extLst>
              <a:ext uri="{FF2B5EF4-FFF2-40B4-BE49-F238E27FC236}">
                <a16:creationId xmlns="" xmlns:a16="http://schemas.microsoft.com/office/drawing/2014/main" id="{E590AC43-AAC6-4E9E-90E2-E1BF99BDA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3" y="6263643"/>
            <a:ext cx="2305050" cy="369888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Сульфат</a:t>
            </a:r>
            <a:r>
              <a:rPr lang="ru-RU" altLang="ru-RU" b="1"/>
              <a:t> </a:t>
            </a:r>
            <a:r>
              <a:rPr lang="ru-RU" altLang="ru-RU" sz="1600" b="1"/>
              <a:t>никеля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FA98158-6681-45FC-A583-2B2953EDCA67}"/>
              </a:ext>
            </a:extLst>
          </p:cNvPr>
          <p:cNvSpPr/>
          <p:nvPr/>
        </p:nvSpPr>
        <p:spPr>
          <a:xfrm>
            <a:off x="164121" y="98473"/>
            <a:ext cx="11957539" cy="900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FA158D9-8B60-4042-911D-8D66C95A31B5}"/>
              </a:ext>
            </a:extLst>
          </p:cNvPr>
          <p:cNvSpPr/>
          <p:nvPr/>
        </p:nvSpPr>
        <p:spPr>
          <a:xfrm>
            <a:off x="164119" y="1119346"/>
            <a:ext cx="11873133" cy="55979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>
            <a:extLst>
              <a:ext uri="{FF2B5EF4-FFF2-40B4-BE49-F238E27FC236}">
                <a16:creationId xmlns="" xmlns:a16="http://schemas.microsoft.com/office/drawing/2014/main" id="{71CA8741-DAF5-47B2-8036-9C2A0D5A9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1268414"/>
            <a:ext cx="11440188" cy="5287131"/>
          </a:xfrm>
        </p:spPr>
        <p:txBody>
          <a:bodyPr>
            <a:normAutofit/>
          </a:bodyPr>
          <a:lstStyle/>
          <a:p>
            <a:pPr marL="3175" indent="290513" algn="just"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Кристаллы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твердые вещества, частицы которых образуют периодически повторяющуюся в пространстве структуру – кристаллическую решетку.</a:t>
            </a:r>
          </a:p>
          <a:p>
            <a:pPr marL="3175" indent="290513" algn="just"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Кристаллические решётки веществ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 это упорядоченное расположение частиц(атомов, молекул, ионов) в строго определённых точках пространства. </a:t>
            </a:r>
          </a:p>
          <a:p>
            <a:pPr marL="3175" indent="290513" algn="just"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Точки размещения частиц называют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узлами кристаллической решётки.</a:t>
            </a:r>
          </a:p>
          <a:p>
            <a:pPr marL="3175" indent="290513" algn="just"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 узлах кристаллической решетки могут быть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молекулы, атомы или ионы.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E38F7C-CF0B-4682-AB02-80EE99185AE2}"/>
              </a:ext>
            </a:extLst>
          </p:cNvPr>
          <p:cNvSpPr/>
          <p:nvPr/>
        </p:nvSpPr>
        <p:spPr>
          <a:xfrm>
            <a:off x="164121" y="98473"/>
            <a:ext cx="11957539" cy="900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AA4FEF1-23A4-45E9-A97F-74F8DC83E5ED}"/>
              </a:ext>
            </a:extLst>
          </p:cNvPr>
          <p:cNvSpPr/>
          <p:nvPr/>
        </p:nvSpPr>
        <p:spPr>
          <a:xfrm>
            <a:off x="164119" y="1119346"/>
            <a:ext cx="11873133" cy="55979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DD47FF2-24E7-4990-8391-ACF0D936F127}"/>
              </a:ext>
            </a:extLst>
          </p:cNvPr>
          <p:cNvSpPr/>
          <p:nvPr/>
        </p:nvSpPr>
        <p:spPr>
          <a:xfrm>
            <a:off x="164121" y="98473"/>
            <a:ext cx="11957539" cy="900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CA808EB-9018-4DD9-83F6-D172FB36ABA9}"/>
              </a:ext>
            </a:extLst>
          </p:cNvPr>
          <p:cNvSpPr/>
          <p:nvPr/>
        </p:nvSpPr>
        <p:spPr>
          <a:xfrm>
            <a:off x="164119" y="1119346"/>
            <a:ext cx="11873133" cy="55979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="" xmlns:a16="http://schemas.microsoft.com/office/drawing/2014/main" id="{0C6226C6-8D6B-46C1-A43A-05FE0EDC44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6915982"/>
              </p:ext>
            </p:extLst>
          </p:nvPr>
        </p:nvGraphicFramePr>
        <p:xfrm>
          <a:off x="867103" y="1124744"/>
          <a:ext cx="7835463" cy="5490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 descr="http://www.playcast.ru/uploads/2015/05/31/13805464.png">
            <a:extLst>
              <a:ext uri="{FF2B5EF4-FFF2-40B4-BE49-F238E27FC236}">
                <a16:creationId xmlns="" xmlns:a16="http://schemas.microsoft.com/office/drawing/2014/main" id="{5B62BDAB-4468-420A-94DF-A9745BCA1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79766" y="1831708"/>
            <a:ext cx="2946504" cy="34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44CDF45-D0C4-4A39-AD9F-FF95E478A02C}"/>
              </a:ext>
            </a:extLst>
          </p:cNvPr>
          <p:cNvSpPr/>
          <p:nvPr/>
        </p:nvSpPr>
        <p:spPr>
          <a:xfrm>
            <a:off x="425670" y="158496"/>
            <a:ext cx="11344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КРИСТАЛЛИЧЕСКИХ РЕШЕТОК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E63CE78-5EF0-42A4-A16C-43E90F37C527}"/>
              </a:ext>
            </a:extLst>
          </p:cNvPr>
          <p:cNvSpPr/>
          <p:nvPr/>
        </p:nvSpPr>
        <p:spPr>
          <a:xfrm>
            <a:off x="164121" y="98473"/>
            <a:ext cx="11957539" cy="900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ИОННЫЕ КРИСТАЛЛИЧЕСКИЕ РЕШЕТКИ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6" name="Text Box 7">
            <a:extLst>
              <a:ext uri="{FF2B5EF4-FFF2-40B4-BE49-F238E27FC236}">
                <a16:creationId xmlns="" xmlns:a16="http://schemas.microsoft.com/office/drawing/2014/main" id="{9E86583D-D8E1-46B3-9930-9C99DE2BB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69" y="1196976"/>
            <a:ext cx="1137712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ru-RU" sz="3600" b="1" dirty="0" smtClean="0">
                <a:solidFill>
                  <a:srgbClr val="00B050"/>
                </a:solidFill>
              </a:rPr>
              <a:t>     </a:t>
            </a:r>
            <a:r>
              <a:rPr lang="ru-RU" altLang="ru-RU" sz="3600" dirty="0" smtClean="0">
                <a:solidFill>
                  <a:srgbClr val="002060"/>
                </a:solidFill>
              </a:rPr>
              <a:t>Ионными</a:t>
            </a:r>
            <a:r>
              <a:rPr lang="ru-RU" altLang="ru-RU" sz="3600" dirty="0" smtClean="0"/>
              <a:t> </a:t>
            </a:r>
            <a:r>
              <a:rPr lang="ru-RU" altLang="ru-RU" sz="3600" dirty="0"/>
              <a:t>называют решётки, в узлах которых находятся положительно и отрицательно заряженные </a:t>
            </a:r>
            <a:r>
              <a:rPr lang="ru-RU" altLang="ru-RU" sz="3600" dirty="0">
                <a:solidFill>
                  <a:srgbClr val="002060"/>
                </a:solidFill>
              </a:rPr>
              <a:t>ионы</a:t>
            </a:r>
            <a:r>
              <a:rPr lang="ru-RU" altLang="ru-RU" sz="3600" dirty="0"/>
              <a:t>, между которыми существуют </a:t>
            </a:r>
            <a:r>
              <a:rPr lang="ru-RU" altLang="ru-RU" sz="3600" dirty="0">
                <a:solidFill>
                  <a:srgbClr val="002060"/>
                </a:solidFill>
              </a:rPr>
              <a:t>ионные связи</a:t>
            </a:r>
            <a:r>
              <a:rPr lang="ru-RU" altLang="ru-RU" sz="3600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30725" name="Picture 5" descr="NaCl">
            <a:extLst>
              <a:ext uri="{FF2B5EF4-FFF2-40B4-BE49-F238E27FC236}">
                <a16:creationId xmlns="" xmlns:a16="http://schemas.microsoft.com/office/drawing/2014/main" id="{0344B341-4EC2-42AF-AED5-31FFD8539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7575" y="3342290"/>
            <a:ext cx="2736850" cy="1959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7" name="Picture 7" descr="хлорид">
            <a:extLst>
              <a:ext uri="{FF2B5EF4-FFF2-40B4-BE49-F238E27FC236}">
                <a16:creationId xmlns="" xmlns:a16="http://schemas.microsoft.com/office/drawing/2014/main" id="{C3AD0A64-4AE5-4824-9783-D5D0B174B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70579" y="3493766"/>
            <a:ext cx="2849946" cy="216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9" name="Text Box 8">
            <a:extLst>
              <a:ext uri="{FF2B5EF4-FFF2-40B4-BE49-F238E27FC236}">
                <a16:creationId xmlns="" xmlns:a16="http://schemas.microsoft.com/office/drawing/2014/main" id="{9940BB39-1400-4AD0-965A-6CB2BF275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5738654"/>
            <a:ext cx="3600450" cy="6093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i="1" dirty="0"/>
              <a:t>Хлорид натрия </a:t>
            </a:r>
            <a:r>
              <a:rPr lang="ru-RU" altLang="ru-RU" sz="2400" i="1" dirty="0"/>
              <a:t>(масштабная модель)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A80ED25-9DC5-4A3E-A345-4C950FFF1AD8}"/>
              </a:ext>
            </a:extLst>
          </p:cNvPr>
          <p:cNvSpPr/>
          <p:nvPr/>
        </p:nvSpPr>
        <p:spPr>
          <a:xfrm>
            <a:off x="164119" y="1119346"/>
            <a:ext cx="11873133" cy="55979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фторид кальция">
            <a:extLst>
              <a:ext uri="{FF2B5EF4-FFF2-40B4-BE49-F238E27FC236}">
                <a16:creationId xmlns="" xmlns:a16="http://schemas.microsoft.com/office/drawing/2014/main" id="{724367AB-F264-45E7-ACF1-E8C27C9AC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991" y="3184634"/>
            <a:ext cx="2889585" cy="2133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7">
            <a:extLst>
              <a:ext uri="{FF2B5EF4-FFF2-40B4-BE49-F238E27FC236}">
                <a16:creationId xmlns="" xmlns:a16="http://schemas.microsoft.com/office/drawing/2014/main" id="{F598C492-9F33-4FEE-8F8B-46381641E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522" y="5738654"/>
            <a:ext cx="2592387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i="1" dirty="0"/>
              <a:t>Фторид кальция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BD2F805-EB8E-4A4C-8A1B-F426E9C2C7BA}"/>
              </a:ext>
            </a:extLst>
          </p:cNvPr>
          <p:cNvSpPr/>
          <p:nvPr/>
        </p:nvSpPr>
        <p:spPr>
          <a:xfrm>
            <a:off x="164121" y="98473"/>
            <a:ext cx="11957539" cy="900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ФИЗИЧЕСКИЕ СВОЙСТВА</a:t>
            </a:r>
            <a:endParaRPr lang="ru-RU" alt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30D395D-5CF3-476A-9997-ECA429AE2AD4}"/>
              </a:ext>
            </a:extLst>
          </p:cNvPr>
          <p:cNvSpPr/>
          <p:nvPr/>
        </p:nvSpPr>
        <p:spPr>
          <a:xfrm>
            <a:off x="164119" y="1119346"/>
            <a:ext cx="11873133" cy="55979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4" name="Text Box 5">
            <a:extLst>
              <a:ext uri="{FF2B5EF4-FFF2-40B4-BE49-F238E27FC236}">
                <a16:creationId xmlns="" xmlns:a16="http://schemas.microsoft.com/office/drawing/2014/main" id="{510EA7C0-639F-4A44-87D7-9D49BA5CA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04" y="1952010"/>
            <a:ext cx="78486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ru-RU" sz="3600" dirty="0" smtClean="0">
                <a:solidFill>
                  <a:srgbClr val="00B050"/>
                </a:solidFill>
              </a:rPr>
              <a:t>     </a:t>
            </a:r>
            <a:r>
              <a:rPr lang="ru-RU" altLang="ru-RU" sz="3600" dirty="0" smtClean="0">
                <a:solidFill>
                  <a:srgbClr val="002060"/>
                </a:solidFill>
              </a:rPr>
              <a:t>Ионные</a:t>
            </a:r>
            <a:r>
              <a:rPr lang="ru-RU" altLang="ru-RU" sz="3600" dirty="0" smtClean="0"/>
              <a:t> </a:t>
            </a:r>
            <a:r>
              <a:rPr lang="ru-RU" altLang="ru-RU" sz="3600" dirty="0"/>
              <a:t>кристаллы с </a:t>
            </a:r>
            <a:r>
              <a:rPr lang="ru-RU" altLang="ru-RU" sz="3600" dirty="0">
                <a:solidFill>
                  <a:srgbClr val="002060"/>
                </a:solidFill>
              </a:rPr>
              <a:t>ионной связью</a:t>
            </a:r>
            <a:r>
              <a:rPr lang="ru-RU" altLang="ru-RU" sz="3600" dirty="0">
                <a:solidFill>
                  <a:srgbClr val="00B050"/>
                </a:solidFill>
              </a:rPr>
              <a:t> </a:t>
            </a:r>
            <a:r>
              <a:rPr lang="ru-RU" altLang="ru-RU" sz="3600" dirty="0"/>
              <a:t>(большинство солей) обладают высокой твёрдостью и тугоплавкостью, </a:t>
            </a:r>
            <a:r>
              <a:rPr lang="ru-RU" altLang="ru-RU" sz="3600" dirty="0" err="1"/>
              <a:t>малолетучи</a:t>
            </a:r>
            <a:r>
              <a:rPr lang="ru-RU" altLang="ru-RU" sz="3600" dirty="0"/>
              <a:t>, растворимы только в полярных растворителях (воде), т. к. силы притяжения между ионами  весьма значительны.</a:t>
            </a:r>
          </a:p>
        </p:txBody>
      </p:sp>
      <p:pic>
        <p:nvPicPr>
          <p:cNvPr id="7" name="Picture 12" descr="хлорат (VII) кальция">
            <a:extLst>
              <a:ext uri="{FF2B5EF4-FFF2-40B4-BE49-F238E27FC236}">
                <a16:creationId xmlns="" xmlns:a16="http://schemas.microsoft.com/office/drawing/2014/main" id="{BD555B20-05C3-48B0-A2F8-57DA0D576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9202" y="3918334"/>
            <a:ext cx="3060700" cy="2673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Нитрат калия">
            <a:extLst>
              <a:ext uri="{FF2B5EF4-FFF2-40B4-BE49-F238E27FC236}">
                <a16:creationId xmlns="" xmlns:a16="http://schemas.microsoft.com/office/drawing/2014/main" id="{60723AEC-2CFA-4C60-9BDA-8138EE331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46012" y="1277006"/>
            <a:ext cx="3060700" cy="2516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600A2BD8-9DE5-47F7-B8DD-50FC9C1ED6F6}"/>
              </a:ext>
            </a:extLst>
          </p:cNvPr>
          <p:cNvSpPr/>
          <p:nvPr/>
        </p:nvSpPr>
        <p:spPr>
          <a:xfrm>
            <a:off x="164121" y="98473"/>
            <a:ext cx="11957539" cy="900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DB6D916-13C8-44D4-A39D-E5FBD4647745}"/>
              </a:ext>
            </a:extLst>
          </p:cNvPr>
          <p:cNvSpPr/>
          <p:nvPr/>
        </p:nvSpPr>
        <p:spPr>
          <a:xfrm>
            <a:off x="164119" y="1119346"/>
            <a:ext cx="11873133" cy="55979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10" descr="http://im2-tub.mail.ru/i?id=16337468&amp;tov=2">
            <a:hlinkClick r:id="rId2"/>
            <a:extLst>
              <a:ext uri="{FF2B5EF4-FFF2-40B4-BE49-F238E27FC236}">
                <a16:creationId xmlns="" xmlns:a16="http://schemas.microsoft.com/office/drawing/2014/main" id="{21192037-40BD-41AC-A9C3-50923C488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0826" y="1700214"/>
            <a:ext cx="3382963" cy="216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16" descr="http://im3-tub.mail.ru/i?id=13231703&amp;tov=3">
            <a:hlinkClick r:id="rId4"/>
            <a:extLst>
              <a:ext uri="{FF2B5EF4-FFF2-40B4-BE49-F238E27FC236}">
                <a16:creationId xmlns="" xmlns:a16="http://schemas.microsoft.com/office/drawing/2014/main" id="{EBEC87FD-B52B-49A7-8EC0-C186CCB22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0826" y="4221163"/>
            <a:ext cx="3527425" cy="187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20" descr="http://im0-tub.mail.ru/i?id=40934982&amp;tov=0">
            <a:hlinkClick r:id="rId6"/>
            <a:extLst>
              <a:ext uri="{FF2B5EF4-FFF2-40B4-BE49-F238E27FC236}">
                <a16:creationId xmlns="" xmlns:a16="http://schemas.microsoft.com/office/drawing/2014/main" id="{35A3A036-D368-4754-B2B6-86158685D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63750" y="4149726"/>
            <a:ext cx="3784600" cy="221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14" descr="http://im5-tub.mail.ru/i?id=10022694&amp;tov=5">
            <a:hlinkClick r:id="rId8"/>
            <a:extLst>
              <a:ext uri="{FF2B5EF4-FFF2-40B4-BE49-F238E27FC236}">
                <a16:creationId xmlns="" xmlns:a16="http://schemas.microsoft.com/office/drawing/2014/main" id="{E103E5EC-841C-4570-8353-47C752AE9CC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2135188" y="1700214"/>
            <a:ext cx="3744912" cy="21605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3" name="AutoShape 12">
            <a:extLst>
              <a:ext uri="{FF2B5EF4-FFF2-40B4-BE49-F238E27FC236}">
                <a16:creationId xmlns="" xmlns:a16="http://schemas.microsoft.com/office/drawing/2014/main" id="{C38DCC8E-6344-4C4A-9832-050742E97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5360276"/>
            <a:ext cx="2188670" cy="1215149"/>
          </a:xfrm>
          <a:prstGeom prst="wave">
            <a:avLst>
              <a:gd name="adj1" fmla="val 13005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4" name="AutoShape 13">
            <a:extLst>
              <a:ext uri="{FF2B5EF4-FFF2-40B4-BE49-F238E27FC236}">
                <a16:creationId xmlns="" xmlns:a16="http://schemas.microsoft.com/office/drawing/2014/main" id="{995BBEFE-0ECC-4022-9673-AE401CE94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517" y="3044496"/>
            <a:ext cx="2274285" cy="1495972"/>
          </a:xfrm>
          <a:prstGeom prst="wave">
            <a:avLst>
              <a:gd name="adj1" fmla="val 13005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5" name="AutoShape 14">
            <a:extLst>
              <a:ext uri="{FF2B5EF4-FFF2-40B4-BE49-F238E27FC236}">
                <a16:creationId xmlns="" xmlns:a16="http://schemas.microsoft.com/office/drawing/2014/main" id="{9E138BDD-25FD-4133-86FC-D182A69AF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464" y="5373689"/>
            <a:ext cx="2368384" cy="1203325"/>
          </a:xfrm>
          <a:prstGeom prst="wave">
            <a:avLst>
              <a:gd name="adj1" fmla="val 13005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6" name="AutoShape 15">
            <a:extLst>
              <a:ext uri="{FF2B5EF4-FFF2-40B4-BE49-F238E27FC236}">
                <a16:creationId xmlns="" xmlns:a16="http://schemas.microsoft.com/office/drawing/2014/main" id="{443C6DCA-4B55-4629-A2E9-A175F21A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3021" y="2997200"/>
            <a:ext cx="2412124" cy="1322552"/>
          </a:xfrm>
          <a:prstGeom prst="wave">
            <a:avLst>
              <a:gd name="adj1" fmla="val 13005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7" name="Text Box 16">
            <a:extLst>
              <a:ext uri="{FF2B5EF4-FFF2-40B4-BE49-F238E27FC236}">
                <a16:creationId xmlns="" xmlns:a16="http://schemas.microsoft.com/office/drawing/2014/main" id="{5316543B-5A94-41BD-8253-9CD6A6E26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3500438"/>
            <a:ext cx="935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dirty="0"/>
              <a:t>Мел </a:t>
            </a:r>
          </a:p>
        </p:txBody>
      </p:sp>
      <p:sp>
        <p:nvSpPr>
          <p:cNvPr id="14348" name="Text Box 17">
            <a:extLst>
              <a:ext uri="{FF2B5EF4-FFF2-40B4-BE49-F238E27FC236}">
                <a16:creationId xmlns="" xmlns:a16="http://schemas.microsoft.com/office/drawing/2014/main" id="{146DD0D7-999A-44B0-8DD1-6966C9351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7" y="3213100"/>
            <a:ext cx="2405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/>
              <a:t>Каменная соль</a:t>
            </a:r>
          </a:p>
        </p:txBody>
      </p:sp>
      <p:sp>
        <p:nvSpPr>
          <p:cNvPr id="14349" name="Text Box 18">
            <a:extLst>
              <a:ext uri="{FF2B5EF4-FFF2-40B4-BE49-F238E27FC236}">
                <a16:creationId xmlns="" xmlns:a16="http://schemas.microsoft.com/office/drawing/2014/main" id="{E3B574A8-6A03-4D4A-86D2-4850ED59B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5735036"/>
            <a:ext cx="1961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/>
              <a:t>Малахит </a:t>
            </a:r>
          </a:p>
        </p:txBody>
      </p:sp>
      <p:sp>
        <p:nvSpPr>
          <p:cNvPr id="14350" name="Text Box 19">
            <a:extLst>
              <a:ext uri="{FF2B5EF4-FFF2-40B4-BE49-F238E27FC236}">
                <a16:creationId xmlns="" xmlns:a16="http://schemas.microsoft.com/office/drawing/2014/main" id="{EEDE60F0-E6F5-4EA9-8F37-A71F905E3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781" y="5737608"/>
            <a:ext cx="1578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/>
              <a:t>Поташ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7E63CE78-5EF0-42A4-A16C-43E90F37C527}"/>
              </a:ext>
            </a:extLst>
          </p:cNvPr>
          <p:cNvSpPr/>
          <p:nvPr/>
        </p:nvSpPr>
        <p:spPr>
          <a:xfrm>
            <a:off x="157660" y="124746"/>
            <a:ext cx="11957539" cy="9003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ИОННЫЕ КРИСТАЛЛИЧЕСКИЕ РЕШЕТКИ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542</Words>
  <Application>Microsoft Office PowerPoint</Application>
  <PresentationFormat>Произвольный</PresentationFormat>
  <Paragraphs>96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ВЫПОЛНИТЕ УПРАЖНЕНИЕ</vt:lpstr>
      <vt:lpstr>ВЫПОЛНИТЕ УПРАЖНЕНИЕ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Windows 7</cp:lastModifiedBy>
  <cp:revision>149</cp:revision>
  <dcterms:created xsi:type="dcterms:W3CDTF">2020-08-05T04:05:11Z</dcterms:created>
  <dcterms:modified xsi:type="dcterms:W3CDTF">2020-10-17T17:57:12Z</dcterms:modified>
</cp:coreProperties>
</file>