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2" r:id="rId2"/>
    <p:sldId id="373" r:id="rId3"/>
    <p:sldId id="432" r:id="rId4"/>
    <p:sldId id="433" r:id="rId5"/>
    <p:sldId id="437" r:id="rId6"/>
    <p:sldId id="438" r:id="rId7"/>
    <p:sldId id="439" r:id="rId8"/>
    <p:sldId id="440" r:id="rId9"/>
    <p:sldId id="441" r:id="rId10"/>
    <p:sldId id="444" r:id="rId11"/>
    <p:sldId id="445" r:id="rId12"/>
    <p:sldId id="446" r:id="rId13"/>
    <p:sldId id="450" r:id="rId14"/>
    <p:sldId id="456" r:id="rId15"/>
    <p:sldId id="453" r:id="rId16"/>
    <p:sldId id="452" r:id="rId17"/>
    <p:sldId id="454" r:id="rId18"/>
    <p:sldId id="455" r:id="rId19"/>
    <p:sldId id="399" r:id="rId20"/>
  </p:sldIdLst>
  <p:sldSz cx="12169775" cy="7021513"/>
  <p:notesSz cx="6858000" cy="9144000"/>
  <p:defaultTextStyle>
    <a:defPPr>
      <a:defRPr lang="ru-RU"/>
    </a:defPPr>
    <a:lvl1pPr marL="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8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60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9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2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5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58" y="-108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1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7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8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6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6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8" y="955711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099" y="153987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7" y="1559662"/>
            <a:ext cx="3850635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4" y="1614947"/>
            <a:ext cx="529385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4"/>
            <a:ext cx="5374984" cy="46338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86302" y="1638353"/>
            <a:ext cx="5374984" cy="22381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86302" y="4032495"/>
            <a:ext cx="5374984" cy="22397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8489" y="6394128"/>
            <a:ext cx="2839614" cy="48760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58007" y="6394128"/>
            <a:ext cx="3853762" cy="48760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21672" y="6394128"/>
            <a:ext cx="2839614" cy="487605"/>
          </a:xfrm>
        </p:spPr>
        <p:txBody>
          <a:bodyPr/>
          <a:lstStyle>
            <a:lvl1pPr>
              <a:defRPr/>
            </a:lvl1pPr>
          </a:lstStyle>
          <a:p>
            <a:fld id="{B6C457B3-9E4D-44CF-8E88-74FBB95428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8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3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9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6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82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0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0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1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59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320" indent="0">
              <a:buNone/>
              <a:defRPr sz="3400"/>
            </a:lvl2pPr>
            <a:lvl3pPr marL="1096640" indent="0">
              <a:buNone/>
              <a:defRPr sz="2900"/>
            </a:lvl3pPr>
            <a:lvl4pPr marL="1644960" indent="0">
              <a:buNone/>
              <a:defRPr sz="2400"/>
            </a:lvl4pPr>
            <a:lvl5pPr marL="2193280" indent="0">
              <a:buNone/>
              <a:defRPr sz="2400"/>
            </a:lvl5pPr>
            <a:lvl6pPr marL="2741600" indent="0">
              <a:buNone/>
              <a:defRPr sz="2400"/>
            </a:lvl6pPr>
            <a:lvl7pPr marL="3289920" indent="0">
              <a:buNone/>
              <a:defRPr sz="2400"/>
            </a:lvl7pPr>
            <a:lvl8pPr marL="3838240" indent="0">
              <a:buNone/>
              <a:defRPr sz="2400"/>
            </a:lvl8pPr>
            <a:lvl9pPr marL="438656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64" tIns="54832" rIns="109664" bIns="5483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109664" tIns="54832" rIns="109664" bIns="548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3"/>
            <a:ext cx="3853762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defTabSz="109664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40" indent="-411240" algn="l" defTabSz="10966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020" indent="-342700" algn="l" defTabSz="109664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8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120" indent="-274160" algn="l" defTabSz="109664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440" indent="-274160" algn="l" defTabSz="10966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76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08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4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72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8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60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9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2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5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3169" y="3251"/>
            <a:ext cx="12152345" cy="220885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798608" y="2007708"/>
            <a:ext cx="6786610" cy="4171973"/>
          </a:xfrm>
          <a:prstGeom prst="rect">
            <a:avLst/>
          </a:prstGeom>
        </p:spPr>
        <p:txBody>
          <a:bodyPr wrap="square" lIns="0" tIns="29525" rIns="0" bIns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 : </a:t>
            </a:r>
            <a:r>
              <a:rPr lang="ru-RU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Ионная химическая связь.</a:t>
            </a:r>
            <a:endParaRPr lang="uz-Cyrl-UZ" sz="245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245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40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24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1012789" y="3225004"/>
            <a:ext cx="725750" cy="228601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1" y="487606"/>
            <a:ext cx="3795132" cy="1292154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uz-Cyrl-UZ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Arabic Typesetting" pitchFamily="66" charset="-78"/>
              </a:rPr>
              <a:t>Химия</a:t>
            </a:r>
            <a:r>
              <a:rPr lang="uz-Cyrl-UZ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z-Cyrl-UZ" sz="80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29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4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396" y="918323"/>
            <a:ext cx="473798" cy="61763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3" y="1207636"/>
            <a:ext cx="364459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91864" y="538863"/>
            <a:ext cx="365764" cy="772989"/>
          </a:xfrm>
          <a:prstGeom prst="rect">
            <a:avLst/>
          </a:prstGeom>
        </p:spPr>
        <p:txBody>
          <a:bodyPr vert="horz" wrap="square" lIns="0" tIns="33993" rIns="0" bIns="0" rtlCol="0">
            <a:spAutoFit/>
          </a:bodyPr>
          <a:lstStyle/>
          <a:p>
            <a:pPr>
              <a:spcBef>
                <a:spcPts val="268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42539" y="1172723"/>
            <a:ext cx="1285884" cy="456973"/>
          </a:xfrm>
          <a:prstGeom prst="rect">
            <a:avLst/>
          </a:prstGeom>
        </p:spPr>
        <p:txBody>
          <a:bodyPr vert="horz" wrap="square" lIns="0" tIns="25834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en-US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20" name="Рисунок 19" descr="C:\Users\Windows 7\Desktop\Новая папка (7)\1576383007_5-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6655" y="3010690"/>
            <a:ext cx="329858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ИОННАЯ  ХИМИЧЕСКАЯ СВЯЗЬ </a:t>
            </a:r>
            <a:endParaRPr lang="ru-RU" sz="4000" dirty="0"/>
          </a:p>
        </p:txBody>
      </p:sp>
      <p:sp>
        <p:nvSpPr>
          <p:cNvPr id="8" name="Содержимое 1"/>
          <p:cNvSpPr>
            <a:spLocks noGrp="1"/>
          </p:cNvSpPr>
          <p:nvPr>
            <p:ph idx="4294967295"/>
          </p:nvPr>
        </p:nvSpPr>
        <p:spPr>
          <a:xfrm>
            <a:off x="298409" y="1638354"/>
            <a:ext cx="11644394" cy="46338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8656" indent="-307059"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 внешнем энергетическом уровне атома натрия находится один электрон. Для перехода в стабильное состояние, натрий должен:  отдать этот электрон,   у него "исчезает" 3s-орбиталь, а количество протонов (11) будет на один превосходить количество электронов (10). Поэтому, нейтральный атом натрия превратится в положительно заряженный ион -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катион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Электронная конфигурация катиона натрия: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38656" indent="-307059">
              <a:buNone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ru-RU" sz="2800" b="1" baseline="30000" dirty="0" err="1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1s</a:t>
            </a:r>
            <a:r>
              <a:rPr lang="ru-RU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ru-RU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2p</a:t>
            </a:r>
            <a:r>
              <a:rPr lang="ru-RU" sz="2800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38656" indent="-307059">
              <a:buFont typeface="Wingdings 3"/>
              <a:buChar char=""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438656" indent="-307059"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Такая же электронная конфигурация и у неона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Ne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marL="438656" indent="-307059"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ИОННАЯ  ХИМИЧЕСКАЯ СВЯЗЬ </a:t>
            </a:r>
            <a:endParaRPr lang="ru-RU" sz="4000" dirty="0"/>
          </a:p>
        </p:txBody>
      </p:sp>
      <p:sp>
        <p:nvSpPr>
          <p:cNvPr id="4" name="Содержимое 1"/>
          <p:cNvSpPr>
            <a:spLocks noGrp="1"/>
          </p:cNvSpPr>
          <p:nvPr>
            <p:ph idx="4294967295"/>
          </p:nvPr>
        </p:nvSpPr>
        <p:spPr>
          <a:xfrm>
            <a:off x="298409" y="1638354"/>
            <a:ext cx="11262878" cy="4633874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buFont typeface="Wingdings 3" pitchFamily="18" charset="2"/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Подведем итог: </a:t>
            </a:r>
          </a:p>
          <a:p>
            <a:pPr algn="just" eaLnBrk="1" hangingPunct="1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атом натрия и его катион отличаются одним электроном; </a:t>
            </a:r>
          </a:p>
          <a:p>
            <a:pPr algn="just" eaLnBrk="1" hangingPunct="1">
              <a:buFont typeface="Wingdings 3" pitchFamily="18" charset="2"/>
              <a:buNone/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катион натрия имеет меньший размер, поскольку он теряет внешний энергетический уровень. </a:t>
            </a:r>
          </a:p>
          <a:p>
            <a:pPr algn="just" eaLnBrk="1" hangingPunct="1"/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ИОННАЯ  ХИМИЧЕСКАЯ СВЯЗЬ </a:t>
            </a:r>
            <a:endParaRPr lang="ru-RU" sz="4000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-582185" y="1296178"/>
            <a:ext cx="12047706" cy="11702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1096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Хлор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69847" y="2550949"/>
            <a:ext cx="11572956" cy="220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just"/>
            <a:r>
              <a:rPr lang="en-US" sz="3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хлора ситуация прямо противоположная - на внешнем энергетическом уровне у него находится семь валентных электронов и ему надо принять один электрон, чтобы стать стабильным. 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ИОННАЯ  ХИМИЧЕСКАЯ СВЯЗЬ </a:t>
            </a:r>
            <a:endParaRPr lang="ru-RU" sz="4000" dirty="0"/>
          </a:p>
        </p:txBody>
      </p:sp>
      <p:sp>
        <p:nvSpPr>
          <p:cNvPr id="6" name="Содержимое 1"/>
          <p:cNvSpPr>
            <a:spLocks noGrp="1"/>
          </p:cNvSpPr>
          <p:nvPr>
            <p:ph idx="4294967295"/>
          </p:nvPr>
        </p:nvSpPr>
        <p:spPr>
          <a:xfrm>
            <a:off x="608489" y="1439054"/>
            <a:ext cx="11191438" cy="483317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38656" indent="-307059" algn="just"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Подведем итог:</a:t>
            </a:r>
          </a:p>
          <a:p>
            <a:pPr marL="438656" indent="-307059" algn="just"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атом хлора примет один электрон и станет отрицательно заряженным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анионом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38656" indent="-307059" algn="just"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(17 протонов и 18 электронов); </a:t>
            </a:r>
          </a:p>
          <a:p>
            <a:pPr marL="438656" indent="-307059" algn="just"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электронная конфигурация хлора: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38656" indent="-307059" algn="just"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ru-RU" b="1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1s</a:t>
            </a:r>
            <a:r>
              <a:rPr lang="ru-RU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ru-RU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2p</a:t>
            </a:r>
            <a:r>
              <a:rPr lang="ru-RU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3s</a:t>
            </a:r>
            <a:r>
              <a:rPr lang="ru-RU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3p</a:t>
            </a:r>
            <a:r>
              <a:rPr lang="ru-RU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38656" indent="-307059" algn="just"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анион хлора является изоэлектронным аргону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); </a:t>
            </a:r>
          </a:p>
          <a:p>
            <a:pPr marL="438656" indent="-307059" algn="just"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поскольку внешний энергетический уровень хлора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38656" indent="-307059" algn="just"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"достроился", то радиус катиона хлора будет немного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38656" indent="-307059" algn="just"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больше, чем у "чистого" атома хлора. </a:t>
            </a:r>
          </a:p>
          <a:p>
            <a:pPr marL="438656" indent="-307059" algn="just">
              <a:buFont typeface="Wingdings 3"/>
              <a:buChar char="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ИОННАЯ  ХИМИЧЕСКАЯ СВЯЗЬ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ИОННАЯ  ХИМИЧЕСКАЯ СВЯЗЬ </a:t>
            </a:r>
            <a:endParaRPr lang="ru-RU" sz="4000" dirty="0"/>
          </a:p>
        </p:txBody>
      </p:sp>
      <p:pic>
        <p:nvPicPr>
          <p:cNvPr id="4" name="Picture 3" descr="{E2B097E7-9F14-447B-802B-D6557EE7423D}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98476" y="2439186"/>
            <a:ext cx="10501386" cy="4582328"/>
          </a:xfrm>
          <a:noFill/>
          <a:ln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3824" y="1010426"/>
            <a:ext cx="11502128" cy="9513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1096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Ионная связь образуется между типичными </a:t>
            </a: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и </a:t>
            </a: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НеМ</a:t>
            </a:r>
            <a:r>
              <a:rPr lang="ru-RU" sz="3200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е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84161" y="1867682"/>
            <a:ext cx="10842931" cy="7379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467440" marR="0" lvl="4" indent="-274160" algn="l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Δ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ОЭО элементов ≥ 1,7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9" name="Picture 13" descr="280px-Sodium_hydroxid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533" y="1653368"/>
            <a:ext cx="4027012" cy="2234856"/>
          </a:xfrm>
          <a:noFill/>
          <a:ln/>
        </p:spPr>
      </p:pic>
      <p:pic>
        <p:nvPicPr>
          <p:cNvPr id="45067" name="Picture 11" descr="морская соль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27499" y="1653368"/>
            <a:ext cx="4341821" cy="2238107"/>
          </a:xfrm>
          <a:noFill/>
          <a:ln/>
        </p:spPr>
      </p:pic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8748" y="4010822"/>
            <a:ext cx="11931027" cy="274413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1. Бинарные соединения типичных металлов и неметаллов;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2. Соли кислородсодержащих кислот;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3. Щёлочи;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4.Соли аммония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NH</a:t>
            </a:r>
            <a:r>
              <a:rPr lang="en-US" sz="3200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Cl, (NH</a:t>
            </a:r>
            <a:r>
              <a:rPr lang="en-US" sz="3200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32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SO</a:t>
            </a:r>
            <a:r>
              <a:rPr lang="en-US" sz="3200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32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др.;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5. Соли аминов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[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СН</a:t>
            </a:r>
            <a:r>
              <a:rPr lang="ru-RU" sz="32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NH</a:t>
            </a:r>
            <a:r>
              <a:rPr lang="ru-RU" sz="32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]</a:t>
            </a:r>
            <a:r>
              <a:rPr lang="ru-RU" sz="32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Cl</a:t>
            </a:r>
            <a:r>
              <a:rPr lang="ru-RU" sz="3200" baseline="30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и др.</a:t>
            </a:r>
          </a:p>
        </p:txBody>
      </p:sp>
      <p:pic>
        <p:nvPicPr>
          <p:cNvPr id="45071" name="Picture 15" descr="150px-Potassium_hydroxid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8575889" y="1653368"/>
            <a:ext cx="3593886" cy="2254360"/>
          </a:xfrm>
          <a:noFill/>
          <a:ln/>
        </p:spPr>
      </p:pic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0" y="1010426"/>
            <a:ext cx="12169775" cy="5570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 b="1" dirty="0"/>
              <a:t>   </a:t>
            </a:r>
            <a:r>
              <a:rPr lang="en-US" sz="2900" b="1" dirty="0" err="1"/>
              <a:t>NaOH</a:t>
            </a:r>
            <a:r>
              <a:rPr lang="en-US" sz="2900" b="1" dirty="0"/>
              <a:t>                            </a:t>
            </a:r>
            <a:r>
              <a:rPr lang="ru-RU" sz="2900" b="1" dirty="0" smtClean="0"/>
              <a:t>                      </a:t>
            </a:r>
            <a:r>
              <a:rPr lang="en-US" sz="2900" b="1" dirty="0" err="1" smtClean="0"/>
              <a:t>NaCl</a:t>
            </a:r>
            <a:r>
              <a:rPr lang="en-US" sz="2900" b="1" dirty="0" smtClean="0"/>
              <a:t>                                    </a:t>
            </a:r>
            <a:r>
              <a:rPr lang="en-US" sz="2900" b="1" dirty="0"/>
              <a:t>KOH   </a:t>
            </a:r>
            <a:endParaRPr lang="ru-RU" sz="2900" b="1" dirty="0"/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0" y="0"/>
            <a:ext cx="12169775" cy="938988"/>
          </a:xfrm>
          <a:custGeom>
            <a:avLst/>
            <a:gdLst>
              <a:gd name="T0" fmla="*/ 0 w 5650865"/>
              <a:gd name="T1" fmla="*/ 0 h 429259"/>
              <a:gd name="T2" fmla="*/ 5650865 w 5650865"/>
              <a:gd name="T3" fmla="*/ 429259 h 429259"/>
            </a:gdLst>
            <a:ahLst/>
            <a:cxnLst/>
            <a:rect l="T0" t="T1" r="T2" b="T3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uz-Cyrl-UZ" alt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ИОННАЯ ХИМИЧЕСКАЯ СВЯЗЬ </a:t>
            </a:r>
          </a:p>
          <a:p>
            <a:pPr algn="ctr">
              <a:lnSpc>
                <a:spcPct val="150000"/>
              </a:lnSpc>
            </a:pPr>
            <a:endParaRPr lang="uz-Cyrl-UZ" alt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ИОННАЯ  ХИМИЧЕСКАЯ СВЯЗЬ </a:t>
            </a:r>
            <a:endParaRPr lang="ru-RU" sz="40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98409" y="1900152"/>
            <a:ext cx="1157295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Вещество с ковалентной неполярной связью: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NaH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HCl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В соединении K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химическая связь: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ковалентная полярная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ионная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металлическая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ИОННАЯ  ХИМИЧЕСКАЯ СВЯЗЬ </a:t>
            </a:r>
            <a:endParaRPr lang="ru-RU" sz="40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98409" y="1367616"/>
            <a:ext cx="1150151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В молекуле азота количество общих электронных пар: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2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4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В молекуле Na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присутствуют химические связи: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ионная и ковалентная полярная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ионная и ковалентная неполярная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только ионная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8"/>
            <a:ext cx="12169774" cy="1323437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7"/>
            <a:ext cx="11644394" cy="646329"/>
          </a:xfrm>
          <a:prstGeom prst="rect">
            <a:avLst/>
          </a:prstGeom>
        </p:spPr>
        <p:txBody>
          <a:bodyPr wrap="square" lIns="91433" tIns="45719" rIns="91433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68260"/>
            <a:ext cx="133350" cy="133351"/>
          </a:xfrm>
          <a:prstGeom prst="rect">
            <a:avLst/>
          </a:prstGeom>
          <a:noFill/>
        </p:spPr>
      </p:pic>
      <p:pic>
        <p:nvPicPr>
          <p:cNvPr id="22531" name="Picture 3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63" y="-68260"/>
            <a:ext cx="133350" cy="133351"/>
          </a:xfrm>
          <a:prstGeom prst="rect">
            <a:avLst/>
          </a:prstGeom>
          <a:noFill/>
        </p:spPr>
      </p:pic>
      <p:pic>
        <p:nvPicPr>
          <p:cNvPr id="22533" name="Рисунок 1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457203"/>
            <a:ext cx="133350" cy="133350"/>
          </a:xfrm>
          <a:prstGeom prst="rect">
            <a:avLst/>
          </a:prstGeom>
          <a:noFill/>
        </p:spPr>
      </p:pic>
      <p:pic>
        <p:nvPicPr>
          <p:cNvPr id="22532" name="Рисунок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590550"/>
            <a:ext cx="133350" cy="1333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941355" y="1653369"/>
            <a:ext cx="10787139" cy="1200327"/>
          </a:xfrm>
          <a:prstGeom prst="rect">
            <a:avLst/>
          </a:prstGeom>
        </p:spPr>
        <p:txBody>
          <a:bodyPr wrap="square" lIns="91431" tIns="45719" rIns="91431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§ 16 (стр. 71 - 73)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1- 3 ( стр. 73)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ИОННАЯ  ХИМИЧЕСКАЯ СВЯЗЬ </a:t>
            </a:r>
            <a:endParaRPr lang="ru-RU" sz="40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98673" y="1439054"/>
            <a:ext cx="7404911" cy="77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r>
              <a:rPr lang="ru-RU" sz="4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Донорно-акцепторная связь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98409" y="2653500"/>
            <a:ext cx="11572956" cy="272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just"/>
            <a:r>
              <a:rPr lang="ru-RU" sz="3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Донорно-акцепторная </a:t>
            </a:r>
            <a:r>
              <a:rPr lang="ru-RU" sz="3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связь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(координационная связь) — химическая связь между двумя атомами или группой атомов, осуществляемая за счет </a:t>
            </a:r>
            <a:r>
              <a:rPr lang="ru-RU" sz="3400" dirty="0" err="1">
                <a:latin typeface="Arial" pitchFamily="34" charset="0"/>
                <a:cs typeface="Arial" pitchFamily="34" charset="0"/>
              </a:rPr>
              <a:t>неподеленной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 пары электронов одного атома (донора) и свободной </a:t>
            </a:r>
            <a:r>
              <a:rPr lang="ru-RU" sz="3400" dirty="0" err="1">
                <a:latin typeface="Arial" pitchFamily="34" charset="0"/>
                <a:cs typeface="Arial" pitchFamily="34" charset="0"/>
              </a:rPr>
              <a:t>орбитали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 другого атома (акцептора).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ИОННАЯ  ХИМИЧЕСКАЯ СВЯЗЬ </a:t>
            </a:r>
            <a:endParaRPr lang="ru-RU" sz="40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98673" y="1439054"/>
            <a:ext cx="7404911" cy="77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r>
              <a:rPr lang="ru-RU" sz="4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Донорно-акцепторная связь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26971" y="2367748"/>
            <a:ext cx="11711295" cy="306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  Термины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«донорно-акцепторная связь»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или «координационная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связь» не всегда корректны, поскольку часто это не есть вид химической связи, а лишь теоретическая модель, описывающая особенность её образования.</a:t>
            </a:r>
          </a:p>
          <a:p>
            <a:pPr algn="just"/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599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ИОННАЯ  ХИМИЧЕСКАЯ СВЯЗЬ </a:t>
            </a:r>
            <a:endParaRPr lang="ru-RU" sz="4000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ph/>
          </p:nvPr>
        </p:nvGraphicFramePr>
        <p:xfrm>
          <a:off x="369847" y="3867946"/>
          <a:ext cx="11411276" cy="2858991"/>
        </p:xfrm>
        <a:graphic>
          <a:graphicData uri="http://schemas.openxmlformats.org/presentationml/2006/ole">
            <p:oleObj spid="_x0000_s2050" name="CS ChemDraw Drawing" r:id="rId4" imgW="4950720" imgH="1613520" progId="">
              <p:embed/>
            </p:oleObj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26971" y="1296178"/>
            <a:ext cx="11768864" cy="14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just"/>
            <a:r>
              <a:rPr lang="ru-RU" sz="2900" dirty="0" smtClean="0">
                <a:latin typeface="Arial" pitchFamily="34" charset="0"/>
                <a:cs typeface="Arial" pitchFamily="34" charset="0"/>
              </a:rPr>
              <a:t>     Свойства </a:t>
            </a:r>
            <a:r>
              <a:rPr lang="ru-RU" sz="2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ковалентной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химической связи, образованной</a:t>
            </a:r>
          </a:p>
          <a:p>
            <a:pPr algn="just"/>
            <a:r>
              <a:rPr lang="ru-RU" sz="2900" dirty="0">
                <a:latin typeface="Arial" pitchFamily="34" charset="0"/>
                <a:cs typeface="Arial" pitchFamily="34" charset="0"/>
              </a:rPr>
              <a:t>по донорно-акцепторному механизму, ничем не отличаются от свойств связей, образованных по обменному механизму.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339848" y="3016186"/>
            <a:ext cx="2456697" cy="10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pPr algn="ctr"/>
            <a:r>
              <a:rPr lang="ru-RU" sz="2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Ковалентная</a:t>
            </a:r>
          </a:p>
          <a:p>
            <a:pPr algn="ctr"/>
            <a:r>
              <a:rPr lang="ru-RU" sz="2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связь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502722" y="2795138"/>
            <a:ext cx="2402836" cy="14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r>
              <a:rPr lang="ru-RU" sz="29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Донорно</a:t>
            </a:r>
            <a:r>
              <a:rPr lang="ru-RU" sz="2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sz="2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акцепторная</a:t>
            </a:r>
          </a:p>
          <a:p>
            <a:r>
              <a:rPr lang="ru-RU" sz="2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связь</a:t>
            </a:r>
          </a:p>
        </p:txBody>
      </p:sp>
      <p:sp>
        <p:nvSpPr>
          <p:cNvPr id="8" name="Овал 7"/>
          <p:cNvSpPr/>
          <p:nvPr/>
        </p:nvSpPr>
        <p:spPr>
          <a:xfrm>
            <a:off x="1798607" y="5368144"/>
            <a:ext cx="71438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798607" y="5582458"/>
            <a:ext cx="71438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53236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Строение атома</a:t>
            </a:r>
            <a:endParaRPr lang="ru-RU" sz="400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032275" y="2779344"/>
            <a:ext cx="1711387" cy="13165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842121" y="2633061"/>
            <a:ext cx="2091695" cy="1609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604429" y="2450208"/>
            <a:ext cx="2567080" cy="1974814"/>
          </a:xfrm>
          <a:prstGeom prst="ellipse">
            <a:avLst/>
          </a:prstGeom>
          <a:noFill/>
          <a:ln w="15875" cap="rnd">
            <a:solidFill>
              <a:srgbClr val="FF0000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grpSp>
        <p:nvGrpSpPr>
          <p:cNvPr id="2" name="Группа 26"/>
          <p:cNvGrpSpPr/>
          <p:nvPr/>
        </p:nvGrpSpPr>
        <p:grpSpPr>
          <a:xfrm>
            <a:off x="9222430" y="2925626"/>
            <a:ext cx="1331078" cy="1023978"/>
            <a:chOff x="1107257" y="2607463"/>
            <a:chExt cx="1000132" cy="1000132"/>
          </a:xfrm>
        </p:grpSpPr>
        <p:sp>
          <p:nvSpPr>
            <p:cNvPr id="5" name="Овал 4"/>
            <p:cNvSpPr/>
            <p:nvPr/>
          </p:nvSpPr>
          <p:spPr>
            <a:xfrm>
              <a:off x="1107257" y="2607463"/>
              <a:ext cx="1000132" cy="1000132"/>
            </a:xfrm>
            <a:prstGeom prst="ellipse">
              <a:avLst/>
            </a:prstGeom>
            <a:gradFill flip="none" rotWithShape="1">
              <a:gsLst>
                <a:gs pos="4000">
                  <a:schemeClr val="bg1"/>
                </a:gs>
                <a:gs pos="4300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</a:rPr>
                <a:t>+ 17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1714480" y="2786058"/>
              <a:ext cx="142876" cy="214314"/>
            </a:xfrm>
            <a:prstGeom prst="ellipse">
              <a:avLst/>
            </a:prstGeom>
            <a:gradFill flip="none" rotWithShape="1">
              <a:gsLst>
                <a:gs pos="32000">
                  <a:schemeClr val="bg1"/>
                </a:gs>
                <a:gs pos="50000">
                  <a:schemeClr val="tx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500166" y="3286124"/>
              <a:ext cx="21431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428728" y="2786058"/>
              <a:ext cx="142876" cy="214314"/>
            </a:xfrm>
            <a:prstGeom prst="ellipse">
              <a:avLst/>
            </a:prstGeom>
            <a:gradFill flip="none" rotWithShape="1">
              <a:gsLst>
                <a:gs pos="32000">
                  <a:schemeClr val="bg1"/>
                </a:gs>
                <a:gs pos="50000">
                  <a:schemeClr val="tx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39"/>
          <p:cNvGrpSpPr/>
          <p:nvPr/>
        </p:nvGrpSpPr>
        <p:grpSpPr>
          <a:xfrm>
            <a:off x="8984737" y="4059316"/>
            <a:ext cx="475385" cy="504026"/>
            <a:chOff x="5500694" y="2071680"/>
            <a:chExt cx="357190" cy="492289"/>
          </a:xfrm>
        </p:grpSpPr>
        <p:sp>
          <p:nvSpPr>
            <p:cNvPr id="35" name="TextBox 34"/>
            <p:cNvSpPr txBox="1"/>
            <p:nvPr/>
          </p:nvSpPr>
          <p:spPr>
            <a:xfrm>
              <a:off x="5513971" y="2143116"/>
              <a:ext cx="244744" cy="42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</a:t>
              </a:r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00694" y="2071680"/>
              <a:ext cx="357190" cy="420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-</a:t>
              </a:r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500694" y="2143116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40"/>
          <p:cNvGrpSpPr/>
          <p:nvPr/>
        </p:nvGrpSpPr>
        <p:grpSpPr>
          <a:xfrm>
            <a:off x="10315816" y="4059316"/>
            <a:ext cx="475385" cy="504026"/>
            <a:chOff x="5500694" y="2071680"/>
            <a:chExt cx="357190" cy="492289"/>
          </a:xfrm>
        </p:grpSpPr>
        <p:sp>
          <p:nvSpPr>
            <p:cNvPr id="42" name="TextBox 41"/>
            <p:cNvSpPr txBox="1"/>
            <p:nvPr/>
          </p:nvSpPr>
          <p:spPr>
            <a:xfrm>
              <a:off x="5513971" y="2143116"/>
              <a:ext cx="244744" cy="42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</a:t>
              </a:r>
              <a:endParaRPr lang="ru-RU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00694" y="2071680"/>
              <a:ext cx="357190" cy="420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-</a:t>
              </a:r>
              <a:endParaRPr lang="ru-RU" dirty="0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5500694" y="2143116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44"/>
          <p:cNvGrpSpPr/>
          <p:nvPr/>
        </p:nvGrpSpPr>
        <p:grpSpPr>
          <a:xfrm>
            <a:off x="8414275" y="3327903"/>
            <a:ext cx="475385" cy="504026"/>
            <a:chOff x="5500694" y="2071680"/>
            <a:chExt cx="357190" cy="492289"/>
          </a:xfrm>
        </p:grpSpPr>
        <p:sp>
          <p:nvSpPr>
            <p:cNvPr id="46" name="TextBox 45"/>
            <p:cNvSpPr txBox="1"/>
            <p:nvPr/>
          </p:nvSpPr>
          <p:spPr>
            <a:xfrm>
              <a:off x="5513971" y="2143116"/>
              <a:ext cx="244744" cy="42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</a:t>
              </a:r>
              <a:endParaRPr lang="ru-RU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500694" y="2071680"/>
              <a:ext cx="357190" cy="420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-</a:t>
              </a:r>
              <a:endParaRPr lang="ru-RU" dirty="0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500694" y="2143116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48"/>
          <p:cNvGrpSpPr/>
          <p:nvPr/>
        </p:nvGrpSpPr>
        <p:grpSpPr>
          <a:xfrm>
            <a:off x="8604429" y="2596491"/>
            <a:ext cx="475385" cy="504026"/>
            <a:chOff x="5500694" y="2071680"/>
            <a:chExt cx="357190" cy="492289"/>
          </a:xfrm>
        </p:grpSpPr>
        <p:sp>
          <p:nvSpPr>
            <p:cNvPr id="50" name="TextBox 49"/>
            <p:cNvSpPr txBox="1"/>
            <p:nvPr/>
          </p:nvSpPr>
          <p:spPr>
            <a:xfrm>
              <a:off x="5513971" y="2143116"/>
              <a:ext cx="244744" cy="42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</a:t>
              </a:r>
              <a:endParaRPr lang="ru-RU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00694" y="2071680"/>
              <a:ext cx="357190" cy="420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-</a:t>
              </a:r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5500694" y="2143116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52"/>
          <p:cNvGrpSpPr/>
          <p:nvPr/>
        </p:nvGrpSpPr>
        <p:grpSpPr>
          <a:xfrm>
            <a:off x="9650276" y="2157643"/>
            <a:ext cx="475385" cy="504026"/>
            <a:chOff x="5500694" y="2071680"/>
            <a:chExt cx="357190" cy="492289"/>
          </a:xfrm>
        </p:grpSpPr>
        <p:sp>
          <p:nvSpPr>
            <p:cNvPr id="54" name="TextBox 53"/>
            <p:cNvSpPr txBox="1"/>
            <p:nvPr/>
          </p:nvSpPr>
          <p:spPr>
            <a:xfrm>
              <a:off x="5513971" y="2143116"/>
              <a:ext cx="244744" cy="42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</a:t>
              </a:r>
              <a:endParaRPr lang="ru-RU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00694" y="2071680"/>
              <a:ext cx="357190" cy="420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-</a:t>
              </a:r>
              <a:endParaRPr lang="ru-RU" dirty="0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5500694" y="2143116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56"/>
          <p:cNvGrpSpPr/>
          <p:nvPr/>
        </p:nvGrpSpPr>
        <p:grpSpPr>
          <a:xfrm>
            <a:off x="10696124" y="2596491"/>
            <a:ext cx="475385" cy="504026"/>
            <a:chOff x="5500694" y="2071680"/>
            <a:chExt cx="357190" cy="492289"/>
          </a:xfrm>
        </p:grpSpPr>
        <p:sp>
          <p:nvSpPr>
            <p:cNvPr id="58" name="TextBox 57"/>
            <p:cNvSpPr txBox="1"/>
            <p:nvPr/>
          </p:nvSpPr>
          <p:spPr>
            <a:xfrm>
              <a:off x="5513971" y="2143116"/>
              <a:ext cx="244744" cy="42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</a:t>
              </a:r>
              <a:endParaRPr lang="ru-RU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00694" y="2071680"/>
              <a:ext cx="357190" cy="420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-</a:t>
              </a:r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5500694" y="2143116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60"/>
          <p:cNvGrpSpPr/>
          <p:nvPr/>
        </p:nvGrpSpPr>
        <p:grpSpPr>
          <a:xfrm>
            <a:off x="10981355" y="3254762"/>
            <a:ext cx="475385" cy="504026"/>
            <a:chOff x="5500694" y="2071680"/>
            <a:chExt cx="357190" cy="492289"/>
          </a:xfrm>
        </p:grpSpPr>
        <p:sp>
          <p:nvSpPr>
            <p:cNvPr id="62" name="TextBox 61"/>
            <p:cNvSpPr txBox="1"/>
            <p:nvPr/>
          </p:nvSpPr>
          <p:spPr>
            <a:xfrm>
              <a:off x="5513971" y="2143116"/>
              <a:ext cx="244744" cy="42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</a:t>
              </a:r>
              <a:endParaRPr lang="ru-RU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00694" y="2071680"/>
              <a:ext cx="357190" cy="420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-</a:t>
              </a:r>
              <a:endParaRPr lang="ru-RU" dirty="0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5500694" y="2143116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8" name="TextBox 69"/>
          <p:cNvSpPr txBox="1"/>
          <p:nvPr/>
        </p:nvSpPr>
        <p:spPr>
          <a:xfrm>
            <a:off x="7986429" y="1316518"/>
            <a:ext cx="801757" cy="849399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endParaRPr lang="ru-RU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77"/>
          <p:cNvSpPr txBox="1"/>
          <p:nvPr/>
        </p:nvSpPr>
        <p:spPr>
          <a:xfrm>
            <a:off x="7511043" y="1682225"/>
            <a:ext cx="477950" cy="387734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17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74"/>
          <p:cNvSpPr txBox="1"/>
          <p:nvPr/>
        </p:nvSpPr>
        <p:spPr>
          <a:xfrm>
            <a:off x="1331037" y="1316518"/>
            <a:ext cx="1008545" cy="849399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Na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TextBox 75"/>
          <p:cNvSpPr txBox="1"/>
          <p:nvPr/>
        </p:nvSpPr>
        <p:spPr>
          <a:xfrm>
            <a:off x="950728" y="1682225"/>
            <a:ext cx="460831" cy="387734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Овал 188"/>
          <p:cNvSpPr/>
          <p:nvPr/>
        </p:nvSpPr>
        <p:spPr>
          <a:xfrm>
            <a:off x="1521190" y="2925626"/>
            <a:ext cx="1331078" cy="1023978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0" name="Овал 189"/>
          <p:cNvSpPr/>
          <p:nvPr/>
        </p:nvSpPr>
        <p:spPr>
          <a:xfrm>
            <a:off x="1373292" y="2811851"/>
            <a:ext cx="1626874" cy="12515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1" name="Овал 190"/>
          <p:cNvSpPr/>
          <p:nvPr/>
        </p:nvSpPr>
        <p:spPr>
          <a:xfrm>
            <a:off x="1045805" y="2559920"/>
            <a:ext cx="2281849" cy="1755391"/>
          </a:xfrm>
          <a:prstGeom prst="ellipse">
            <a:avLst/>
          </a:prstGeom>
          <a:noFill/>
          <a:ln w="19050" cap="rnd">
            <a:solidFill>
              <a:schemeClr val="tx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5" name="Группа 191"/>
          <p:cNvGrpSpPr/>
          <p:nvPr/>
        </p:nvGrpSpPr>
        <p:grpSpPr>
          <a:xfrm>
            <a:off x="1669088" y="3039402"/>
            <a:ext cx="1035284" cy="796428"/>
            <a:chOff x="1245030" y="2745236"/>
            <a:chExt cx="1000132" cy="1000132"/>
          </a:xfrm>
          <a:gradFill>
            <a:gsLst>
              <a:gs pos="4000">
                <a:schemeClr val="bg1"/>
              </a:gs>
              <a:gs pos="43000">
                <a:schemeClr val="bg1">
                  <a:lumMod val="50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197" name="Овал 196"/>
            <p:cNvSpPr/>
            <p:nvPr/>
          </p:nvSpPr>
          <p:spPr>
            <a:xfrm>
              <a:off x="1245030" y="2745236"/>
              <a:ext cx="1000132" cy="10001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 smtClean="0">
                  <a:solidFill>
                    <a:schemeClr val="tx1"/>
                  </a:solidFill>
                </a:rPr>
                <a:t>+ 11</a:t>
              </a:r>
              <a:endParaRPr lang="ru-RU" sz="1900" b="1" dirty="0">
                <a:solidFill>
                  <a:schemeClr val="tx1"/>
                </a:solidFill>
              </a:endParaRPr>
            </a:p>
          </p:txBody>
        </p:sp>
        <p:sp>
          <p:nvSpPr>
            <p:cNvPr id="198" name="Овал 197"/>
            <p:cNvSpPr/>
            <p:nvPr/>
          </p:nvSpPr>
          <p:spPr>
            <a:xfrm>
              <a:off x="1561398" y="2786057"/>
              <a:ext cx="142876" cy="214314"/>
            </a:xfrm>
            <a:prstGeom prst="ellipse">
              <a:avLst/>
            </a:prstGeom>
            <a:gradFill>
              <a:gsLst>
                <a:gs pos="4000">
                  <a:schemeClr val="bg1"/>
                </a:gs>
                <a:gs pos="43000">
                  <a:schemeClr val="bg1">
                    <a:lumMod val="5000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99" name="Овал 198"/>
            <p:cNvSpPr/>
            <p:nvPr/>
          </p:nvSpPr>
          <p:spPr>
            <a:xfrm>
              <a:off x="1745095" y="3520848"/>
              <a:ext cx="214314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00" name="Овал 199"/>
            <p:cNvSpPr/>
            <p:nvPr/>
          </p:nvSpPr>
          <p:spPr>
            <a:xfrm>
              <a:off x="1836944" y="2786057"/>
              <a:ext cx="142876" cy="214314"/>
            </a:xfrm>
            <a:prstGeom prst="ellipse">
              <a:avLst/>
            </a:prstGeom>
            <a:gradFill>
              <a:gsLst>
                <a:gs pos="4000">
                  <a:schemeClr val="bg1"/>
                </a:gs>
                <a:gs pos="43000">
                  <a:schemeClr val="bg1">
                    <a:lumMod val="5000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6" name="Группа 192"/>
          <p:cNvGrpSpPr/>
          <p:nvPr/>
        </p:nvGrpSpPr>
        <p:grpSpPr>
          <a:xfrm rot="177758">
            <a:off x="3137614" y="2852486"/>
            <a:ext cx="475385" cy="520017"/>
            <a:chOff x="5500694" y="2000240"/>
            <a:chExt cx="357190" cy="507908"/>
          </a:xfrm>
        </p:grpSpPr>
        <p:sp>
          <p:nvSpPr>
            <p:cNvPr id="194" name="TextBox 120"/>
            <p:cNvSpPr txBox="1"/>
            <p:nvPr/>
          </p:nvSpPr>
          <p:spPr>
            <a:xfrm>
              <a:off x="5551276" y="2147417"/>
              <a:ext cx="225473" cy="36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/>
                <a:t>е</a:t>
              </a:r>
              <a:endParaRPr lang="ru-RU" dirty="0"/>
            </a:p>
          </p:txBody>
        </p:sp>
        <p:sp>
          <p:nvSpPr>
            <p:cNvPr id="195" name="TextBox 121"/>
            <p:cNvSpPr txBox="1"/>
            <p:nvPr/>
          </p:nvSpPr>
          <p:spPr>
            <a:xfrm>
              <a:off x="5500694" y="200024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/>
                <a:t> -</a:t>
              </a:r>
              <a:endParaRPr lang="ru-RU" dirty="0"/>
            </a:p>
          </p:txBody>
        </p:sp>
        <p:sp>
          <p:nvSpPr>
            <p:cNvPr id="196" name="Овал 195"/>
            <p:cNvSpPr/>
            <p:nvPr/>
          </p:nvSpPr>
          <p:spPr>
            <a:xfrm>
              <a:off x="5500694" y="2143116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203" name="TextBox 202"/>
          <p:cNvSpPr txBox="1"/>
          <p:nvPr/>
        </p:nvSpPr>
        <p:spPr>
          <a:xfrm>
            <a:off x="1806422" y="5119865"/>
            <a:ext cx="8427946" cy="1157175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3400" dirty="0" smtClean="0"/>
              <a:t>Электроны в атомах хаотично движутся,</a:t>
            </a:r>
          </a:p>
          <a:p>
            <a:pPr algn="ctr"/>
            <a:r>
              <a:rPr lang="ru-RU" sz="3400" dirty="0" smtClean="0"/>
              <a:t> образуя </a:t>
            </a:r>
            <a:r>
              <a:rPr lang="ru-RU" sz="3400" b="1" dirty="0" smtClean="0">
                <a:solidFill>
                  <a:srgbClr val="002060"/>
                </a:solidFill>
              </a:rPr>
              <a:t>электронную оболочку</a:t>
            </a:r>
            <a:endParaRPr lang="ru-RU" sz="3400" b="1" dirty="0">
              <a:solidFill>
                <a:srgbClr val="00206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806421" y="4973582"/>
            <a:ext cx="8475138" cy="1680395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Число</a:t>
            </a:r>
            <a:r>
              <a:rPr lang="ru-RU" sz="3400" dirty="0" smtClean="0"/>
              <a:t> электронов равно </a:t>
            </a:r>
            <a:r>
              <a:rPr lang="ru-RU" sz="3400" b="1" dirty="0" smtClean="0">
                <a:solidFill>
                  <a:srgbClr val="002060"/>
                </a:solidFill>
              </a:rPr>
              <a:t>заряду</a:t>
            </a:r>
            <a:r>
              <a:rPr lang="ru-RU" sz="3400" dirty="0" smtClean="0"/>
              <a:t> </a:t>
            </a:r>
            <a:r>
              <a:rPr lang="ru-RU" sz="3400" dirty="0" smtClean="0">
                <a:hlinkClick r:id="rId2" action="ppaction://hlinksldjump" tooltip="ядро состоит из частиц"/>
              </a:rPr>
              <a:t>ядра</a:t>
            </a:r>
            <a:endParaRPr lang="ru-RU" sz="3400" dirty="0" smtClean="0"/>
          </a:p>
          <a:p>
            <a:pPr algn="ctr"/>
            <a:r>
              <a:rPr lang="ru-RU" sz="3400" dirty="0" smtClean="0"/>
              <a:t> и определяется </a:t>
            </a:r>
            <a:r>
              <a:rPr lang="ru-RU" sz="3400" b="1" dirty="0" smtClean="0">
                <a:solidFill>
                  <a:srgbClr val="002060"/>
                </a:solidFill>
              </a:rPr>
              <a:t>порядковым номером </a:t>
            </a:r>
          </a:p>
          <a:p>
            <a:pPr algn="ctr"/>
            <a:r>
              <a:rPr lang="ru-RU" sz="3400" dirty="0" smtClean="0"/>
              <a:t>химического элемента</a:t>
            </a:r>
            <a:endParaRPr lang="ru-RU" sz="3400" dirty="0"/>
          </a:p>
        </p:txBody>
      </p:sp>
      <p:sp>
        <p:nvSpPr>
          <p:cNvPr id="65" name="TextBox 64"/>
          <p:cNvSpPr txBox="1"/>
          <p:nvPr/>
        </p:nvSpPr>
        <p:spPr>
          <a:xfrm>
            <a:off x="1616267" y="4607876"/>
            <a:ext cx="8696845" cy="2203616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  <a:hlinkClick r:id="rId3" action="ppaction://hlinksldjump" tooltip="узнай подробнее"/>
              </a:rPr>
              <a:t>Атом</a:t>
            </a:r>
            <a:r>
              <a:rPr lang="ru-RU" sz="3400" b="1" dirty="0" smtClean="0">
                <a:solidFill>
                  <a:srgbClr val="002060"/>
                </a:solidFill>
              </a:rPr>
              <a:t> нейтрален.</a:t>
            </a:r>
          </a:p>
          <a:p>
            <a:pPr algn="ctr"/>
            <a:r>
              <a:rPr lang="ru-RU" sz="3400" dirty="0" smtClean="0"/>
              <a:t>Он состоит из</a:t>
            </a:r>
          </a:p>
          <a:p>
            <a:pPr algn="ctr"/>
            <a:r>
              <a:rPr lang="ru-RU" sz="3400" dirty="0" smtClean="0"/>
              <a:t> положительно заряженного </a:t>
            </a:r>
            <a:r>
              <a:rPr lang="ru-RU" sz="3400" b="1" dirty="0" smtClean="0">
                <a:solidFill>
                  <a:srgbClr val="002060"/>
                </a:solidFill>
              </a:rPr>
              <a:t>ядра</a:t>
            </a:r>
            <a:r>
              <a:rPr lang="ru-RU" sz="3400" dirty="0" smtClean="0"/>
              <a:t>,</a:t>
            </a:r>
          </a:p>
          <a:p>
            <a:pPr algn="ctr"/>
            <a:r>
              <a:rPr lang="ru-RU" sz="3400" dirty="0" smtClean="0"/>
              <a:t> и отрицательно заряженных </a:t>
            </a:r>
            <a:r>
              <a:rPr lang="ru-RU" sz="3400" b="1" dirty="0" smtClean="0">
                <a:solidFill>
                  <a:srgbClr val="002060"/>
                </a:solidFill>
              </a:rPr>
              <a:t>электронов</a:t>
            </a:r>
            <a:r>
              <a:rPr lang="ru-RU" sz="3400" dirty="0" smtClean="0"/>
              <a:t> </a:t>
            </a:r>
            <a:endParaRPr lang="ru-RU" sz="3400" dirty="0"/>
          </a:p>
        </p:txBody>
      </p:sp>
      <p:sp>
        <p:nvSpPr>
          <p:cNvPr id="67" name="Стрелка вниз 66"/>
          <p:cNvSpPr/>
          <p:nvPr/>
        </p:nvSpPr>
        <p:spPr>
          <a:xfrm>
            <a:off x="3422731" y="4022745"/>
            <a:ext cx="285231" cy="124340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623785" lon="18963666" rev="13413212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68" name="Стрелка вниз 67"/>
          <p:cNvSpPr/>
          <p:nvPr/>
        </p:nvSpPr>
        <p:spPr>
          <a:xfrm rot="5400000" flipH="1">
            <a:off x="8114409" y="3836291"/>
            <a:ext cx="219424" cy="161631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623785" lon="18963666" rev="13413212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950728" y="4973582"/>
            <a:ext cx="10271154" cy="1680395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3400" dirty="0" smtClean="0"/>
              <a:t>Электроны с различной энергией</a:t>
            </a:r>
          </a:p>
          <a:p>
            <a:pPr algn="ctr"/>
            <a:r>
              <a:rPr lang="ru-RU" sz="3400" dirty="0" smtClean="0"/>
              <a:t>Вращаются на разном удалении от ядра, образуя</a:t>
            </a:r>
          </a:p>
          <a:p>
            <a:pPr algn="ctr"/>
            <a:r>
              <a:rPr lang="ru-RU" sz="3400" dirty="0" smtClean="0"/>
              <a:t> </a:t>
            </a:r>
            <a:r>
              <a:rPr lang="ru-RU" sz="3400" b="1" dirty="0" smtClean="0">
                <a:solidFill>
                  <a:srgbClr val="002060"/>
                </a:solidFill>
              </a:rPr>
              <a:t>электронные слои </a:t>
            </a:r>
            <a:r>
              <a:rPr lang="ru-RU" sz="3400" dirty="0" smtClean="0"/>
              <a:t>или </a:t>
            </a:r>
            <a:r>
              <a:rPr lang="ru-RU" sz="3400" b="1" dirty="0" smtClean="0">
                <a:solidFill>
                  <a:srgbClr val="002060"/>
                </a:solidFill>
              </a:rPr>
              <a:t>энергетические уровни</a:t>
            </a:r>
            <a:endParaRPr lang="ru-RU" sz="3400" b="1" dirty="0">
              <a:solidFill>
                <a:srgbClr val="002060"/>
              </a:solidFill>
            </a:endParaRPr>
          </a:p>
        </p:txBody>
      </p:sp>
      <p:sp>
        <p:nvSpPr>
          <p:cNvPr id="69" name="Стрелка вниз 68"/>
          <p:cNvSpPr/>
          <p:nvPr/>
        </p:nvSpPr>
        <p:spPr>
          <a:xfrm>
            <a:off x="3232577" y="3730180"/>
            <a:ext cx="190154" cy="95083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623785" lon="18963666" rev="13413212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70" name="Стрелка вниз 69"/>
          <p:cNvSpPr/>
          <p:nvPr/>
        </p:nvSpPr>
        <p:spPr>
          <a:xfrm rot="5400000" flipH="1">
            <a:off x="8388672" y="3503489"/>
            <a:ext cx="146283" cy="133107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623785" lon="18963666" rev="13413212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855651" y="5046724"/>
            <a:ext cx="10396685" cy="1680395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3400" dirty="0" smtClean="0"/>
              <a:t>Каждый атом «мечтает» чтобы</a:t>
            </a:r>
          </a:p>
          <a:p>
            <a:pPr algn="ctr"/>
            <a:r>
              <a:rPr lang="ru-RU" sz="3400" dirty="0" smtClean="0"/>
              <a:t> </a:t>
            </a:r>
            <a:r>
              <a:rPr lang="ru-RU" sz="3400" b="1" dirty="0" smtClean="0">
                <a:solidFill>
                  <a:srgbClr val="002060"/>
                </a:solidFill>
              </a:rPr>
              <a:t>внешний энергетический уровень </a:t>
            </a:r>
            <a:r>
              <a:rPr lang="ru-RU" sz="3400" dirty="0" smtClean="0"/>
              <a:t>был заполнен</a:t>
            </a:r>
          </a:p>
          <a:p>
            <a:pPr algn="ctr"/>
            <a:r>
              <a:rPr lang="ru-RU" sz="3400" dirty="0" smtClean="0"/>
              <a:t>т.е. имел </a:t>
            </a:r>
            <a:r>
              <a:rPr lang="ru-RU" sz="3400" b="1" dirty="0" smtClean="0">
                <a:solidFill>
                  <a:srgbClr val="002060"/>
                </a:solidFill>
              </a:rPr>
              <a:t>8 электронов</a:t>
            </a:r>
            <a:endParaRPr lang="ru-RU" sz="3400" b="1" dirty="0">
              <a:solidFill>
                <a:srgbClr val="002060"/>
              </a:solidFill>
            </a:endParaRPr>
          </a:p>
        </p:txBody>
      </p:sp>
      <p:sp>
        <p:nvSpPr>
          <p:cNvPr id="73" name="Стрелка вниз 72"/>
          <p:cNvSpPr/>
          <p:nvPr/>
        </p:nvSpPr>
        <p:spPr>
          <a:xfrm>
            <a:off x="3422731" y="3949604"/>
            <a:ext cx="190154" cy="95083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623785" lon="18963666" rev="13413212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74" name="Стрелка вниз 73"/>
          <p:cNvSpPr/>
          <p:nvPr/>
        </p:nvSpPr>
        <p:spPr>
          <a:xfrm rot="5400000" flipH="1">
            <a:off x="8198518" y="3649771"/>
            <a:ext cx="146283" cy="133107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623785" lon="18963666" rev="13413212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75" name="object 2"/>
          <p:cNvSpPr>
            <a:spLocks/>
          </p:cNvSpPr>
          <p:nvPr/>
        </p:nvSpPr>
        <p:spPr bwMode="auto">
          <a:xfrm>
            <a:off x="0" y="0"/>
            <a:ext cx="12169775" cy="938988"/>
          </a:xfrm>
          <a:custGeom>
            <a:avLst/>
            <a:gdLst>
              <a:gd name="T0" fmla="*/ 0 w 5650865"/>
              <a:gd name="T1" fmla="*/ 0 h 429259"/>
              <a:gd name="T2" fmla="*/ 5650865 w 5650865"/>
              <a:gd name="T3" fmla="*/ 429259 h 429259"/>
            </a:gdLst>
            <a:ahLst/>
            <a:cxnLst/>
            <a:rect l="T0" t="T1" r="T2" b="T3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uz-Cyrl-UZ" alt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ИОННАЯ ХИМИЧЕСКАЯ СВЯЗЬ </a:t>
            </a:r>
          </a:p>
          <a:p>
            <a:pPr algn="ctr">
              <a:lnSpc>
                <a:spcPct val="150000"/>
              </a:lnSpc>
            </a:pPr>
            <a:endParaRPr lang="uz-Cyrl-UZ" alt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03785 0.07592 L -0.00712 0.16273 L -0.07621 0.15301 L -0.11371 0.22963 L -0.14427 0.14305 L -0.21285 0.13379 L -0.17482 0.0574 L -0.20503 -0.02871 L -0.13732 -0.01968 L -0.09861 -0.09561 L -0.06875 -0.00949 L -1.94444E-6 3.7037E-6 Z " pathEditMode="relative" rAng="3887932" ptsTypes="FFFFFFFFF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1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6667 0.03426 L -0.0783 0.12916 L -0.1349 0.06852 L -0.20174 0.10254 L -0.19011 0.00787 L -0.24688 -0.05278 L -0.179 -0.08681 L -0.16754 -0.18172 L -0.11198 -0.1213 L -0.0441 -0.15533 L -0.05556 -0.06042 L 3.33333E-6 3.33333E-6 Z " pathEditMode="relative" rAng="5949254" ptsTypes="FFFFFFFFFFFFF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1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6702 -0.03287 L -0.12257 0.02871 L -0.13542 -0.06643 L -0.20261 -0.0993 L -0.14705 -0.16088 L -0.16007 -0.25601 L -0.09219 -0.22175 L -0.03681 -0.28356 L -0.02466 -0.18935 L 0.04323 -0.15555 L -0.01216 -0.09375 L 3.33333E-6 -4.44444E-6 Z " pathEditMode="relative" rAng="8413313" ptsTypes="FFFFFFFFFFFFF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12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37 L 0.09427 0.0706 L 0.09774 0.21921 L 0.00087 0.2919 L -0.09826 0.21759 L -0.10191 0.06968 L -0.00486 -0.0037 Z " pathEditMode="relative" rAng="1763561" ptsTypes="FFFFFFF">
                                      <p:cBhvr>
                                        <p:cTn id="12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06979 0.04329 L 0.12344 -0.03403 L 0.11319 0.06875 L 0.18281 0.11134 L 0.10712 0.13241 L 0.09687 0.23518 L 0.05989 0.14583 L -0.01615 0.1669 L 0.03732 0.08981 L 2.22222E-6 1.85185E-6 Z " pathEditMode="relative" rAng="-24429957" ptsTypes="FFFFFFFFFFF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8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1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2222 -0.06551 L -0.00938 -0.13379 L 0.04496 -0.13125 L 0.06684 -0.19699 L 0.09844 -0.1287 L 0.1526 -0.12592 L 0.13021 -0.06041 L 0.1618 0.00764 L 0.10833 0.0051 L 0.08542 0.07061 L 0.05399 0.00278 L 8.33333E-7 -3.33333E-6 Z " pathEditMode="relative" rAng="14296362" ptsTypes="FFFFFFFFFFFFF">
                                      <p:cBhvr>
                                        <p:cTn id="16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1737 L -0.02986 -0.15649 L 0.04601 -0.25718 L 0.1474 -0.21644 L 0.17379 -0.07778 L 0.09931 0.02152 L -0.00347 -0.01737 Z " pathEditMode="relative" rAng="15344491" ptsTypes="FFFFFFF">
                                      <p:cBhvr>
                                        <p:cTn id="18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1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4601 0.05417 L -0.03351 0.1338 L -0.09254 0.10903 L -0.13889 0.16366 L -0.15087 0.08357 L -0.21024 0.0588 L -0.16406 0.00463 L -0.17639 -0.0743 L -0.11771 -0.04976 L -0.07101 -0.10393 L -0.05868 -0.025 L 8.33333E-7 -4.81481E-6 Z " pathEditMode="relative" rAng="4690533" ptsTypes="FFFFFFFFFFFFF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3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35" presetClass="emph" presetSubtype="0" repeatCount="5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5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35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35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202" grpId="0"/>
      <p:bldP spid="203" grpId="0"/>
      <p:bldP spid="204" grpId="0"/>
      <p:bldP spid="65" grpId="0"/>
      <p:bldP spid="67" grpId="0" animBg="1"/>
      <p:bldP spid="67" grpId="1" animBg="1"/>
      <p:bldP spid="68" grpId="0" animBg="1"/>
      <p:bldP spid="68" grpId="1" animBg="1"/>
      <p:bldP spid="66" grpId="0"/>
      <p:bldP spid="69" grpId="0" animBg="1"/>
      <p:bldP spid="69" grpId="1" animBg="1"/>
      <p:bldP spid="70" grpId="0" animBg="1"/>
      <p:bldP spid="70" grpId="1" animBg="1"/>
      <p:bldP spid="71" grpId="0"/>
      <p:bldP spid="73" grpId="0" animBg="1"/>
      <p:bldP spid="73" grpId="1" animBg="1"/>
      <p:bldP spid="74" grpId="0" animBg="1"/>
      <p:bldP spid="7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Box 74"/>
          <p:cNvSpPr txBox="1"/>
          <p:nvPr/>
        </p:nvSpPr>
        <p:spPr>
          <a:xfrm>
            <a:off x="1331037" y="1316518"/>
            <a:ext cx="913967" cy="849399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Na</a:t>
            </a:r>
            <a:endParaRPr lang="ru-RU" sz="4800" dirty="0"/>
          </a:p>
        </p:txBody>
      </p:sp>
      <p:sp>
        <p:nvSpPr>
          <p:cNvPr id="202" name="TextBox 75"/>
          <p:cNvSpPr txBox="1"/>
          <p:nvPr/>
        </p:nvSpPr>
        <p:spPr>
          <a:xfrm>
            <a:off x="950728" y="1682225"/>
            <a:ext cx="455508" cy="387734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11</a:t>
            </a:r>
            <a:endParaRPr lang="ru-RU" dirty="0"/>
          </a:p>
        </p:txBody>
      </p:sp>
      <p:sp>
        <p:nvSpPr>
          <p:cNvPr id="189" name="Овал 188"/>
          <p:cNvSpPr/>
          <p:nvPr/>
        </p:nvSpPr>
        <p:spPr>
          <a:xfrm>
            <a:off x="1521190" y="2925626"/>
            <a:ext cx="1331078" cy="1023978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0" name="Овал 189"/>
          <p:cNvSpPr/>
          <p:nvPr/>
        </p:nvSpPr>
        <p:spPr>
          <a:xfrm>
            <a:off x="1373292" y="2811851"/>
            <a:ext cx="1626874" cy="12515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1" name="Овал 190"/>
          <p:cNvSpPr/>
          <p:nvPr/>
        </p:nvSpPr>
        <p:spPr>
          <a:xfrm>
            <a:off x="1045805" y="2559920"/>
            <a:ext cx="2281849" cy="1755391"/>
          </a:xfrm>
          <a:prstGeom prst="ellipse">
            <a:avLst/>
          </a:prstGeom>
          <a:noFill/>
          <a:ln w="19050" cap="rnd">
            <a:solidFill>
              <a:schemeClr val="tx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2" name="Группа 191"/>
          <p:cNvGrpSpPr/>
          <p:nvPr/>
        </p:nvGrpSpPr>
        <p:grpSpPr>
          <a:xfrm>
            <a:off x="1669088" y="3039402"/>
            <a:ext cx="1035284" cy="796428"/>
            <a:chOff x="1245030" y="2745236"/>
            <a:chExt cx="1000132" cy="1000132"/>
          </a:xfrm>
          <a:gradFill>
            <a:gsLst>
              <a:gs pos="4000">
                <a:schemeClr val="bg1"/>
              </a:gs>
              <a:gs pos="43000">
                <a:schemeClr val="bg1">
                  <a:lumMod val="50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197" name="Овал 196"/>
            <p:cNvSpPr/>
            <p:nvPr/>
          </p:nvSpPr>
          <p:spPr>
            <a:xfrm>
              <a:off x="1245030" y="2745236"/>
              <a:ext cx="1000132" cy="10001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 smtClean="0">
                  <a:solidFill>
                    <a:schemeClr val="tx1"/>
                  </a:solidFill>
                </a:rPr>
                <a:t>+ 11</a:t>
              </a:r>
              <a:endParaRPr lang="ru-RU" sz="1900" b="1" dirty="0">
                <a:solidFill>
                  <a:schemeClr val="tx1"/>
                </a:solidFill>
              </a:endParaRPr>
            </a:p>
          </p:txBody>
        </p:sp>
        <p:sp>
          <p:nvSpPr>
            <p:cNvPr id="198" name="Овал 197"/>
            <p:cNvSpPr/>
            <p:nvPr/>
          </p:nvSpPr>
          <p:spPr>
            <a:xfrm>
              <a:off x="1561398" y="2786057"/>
              <a:ext cx="142876" cy="214314"/>
            </a:xfrm>
            <a:prstGeom prst="ellipse">
              <a:avLst/>
            </a:prstGeom>
            <a:gradFill>
              <a:gsLst>
                <a:gs pos="4000">
                  <a:schemeClr val="bg1"/>
                </a:gs>
                <a:gs pos="43000">
                  <a:schemeClr val="bg1">
                    <a:lumMod val="5000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99" name="Овал 198"/>
            <p:cNvSpPr/>
            <p:nvPr/>
          </p:nvSpPr>
          <p:spPr>
            <a:xfrm>
              <a:off x="1745095" y="3520848"/>
              <a:ext cx="214314" cy="4571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00" name="Овал 199"/>
            <p:cNvSpPr/>
            <p:nvPr/>
          </p:nvSpPr>
          <p:spPr>
            <a:xfrm>
              <a:off x="1836944" y="2786057"/>
              <a:ext cx="142876" cy="214314"/>
            </a:xfrm>
            <a:prstGeom prst="ellipse">
              <a:avLst/>
            </a:prstGeom>
            <a:gradFill>
              <a:gsLst>
                <a:gs pos="4000">
                  <a:schemeClr val="bg1"/>
                </a:gs>
                <a:gs pos="43000">
                  <a:schemeClr val="bg1">
                    <a:lumMod val="5000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3" name="Группа 192"/>
          <p:cNvGrpSpPr/>
          <p:nvPr/>
        </p:nvGrpSpPr>
        <p:grpSpPr>
          <a:xfrm rot="177758">
            <a:off x="3137614" y="2852486"/>
            <a:ext cx="475385" cy="520017"/>
            <a:chOff x="5500694" y="2000240"/>
            <a:chExt cx="357190" cy="507908"/>
          </a:xfrm>
        </p:grpSpPr>
        <p:sp>
          <p:nvSpPr>
            <p:cNvPr id="194" name="TextBox 120"/>
            <p:cNvSpPr txBox="1"/>
            <p:nvPr/>
          </p:nvSpPr>
          <p:spPr>
            <a:xfrm>
              <a:off x="5551276" y="2147417"/>
              <a:ext cx="225473" cy="36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/>
                <a:t>е</a:t>
              </a:r>
              <a:endParaRPr lang="ru-RU" dirty="0"/>
            </a:p>
          </p:txBody>
        </p:sp>
        <p:sp>
          <p:nvSpPr>
            <p:cNvPr id="195" name="TextBox 121"/>
            <p:cNvSpPr txBox="1"/>
            <p:nvPr/>
          </p:nvSpPr>
          <p:spPr>
            <a:xfrm>
              <a:off x="5500694" y="200024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/>
                <a:t> -</a:t>
              </a:r>
              <a:endParaRPr lang="ru-RU" dirty="0"/>
            </a:p>
          </p:txBody>
        </p:sp>
        <p:sp>
          <p:nvSpPr>
            <p:cNvPr id="196" name="Овал 195"/>
            <p:cNvSpPr/>
            <p:nvPr/>
          </p:nvSpPr>
          <p:spPr>
            <a:xfrm>
              <a:off x="5500694" y="2143116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67" name="Стрелка вниз 66"/>
          <p:cNvSpPr/>
          <p:nvPr/>
        </p:nvSpPr>
        <p:spPr>
          <a:xfrm>
            <a:off x="3803039" y="3218191"/>
            <a:ext cx="190154" cy="95083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623785" lon="18963666" rev="13413212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3517808" y="5119864"/>
            <a:ext cx="221535" cy="633955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endParaRPr lang="ru-RU" sz="3400" dirty="0"/>
          </a:p>
        </p:txBody>
      </p:sp>
      <p:sp>
        <p:nvSpPr>
          <p:cNvPr id="66" name="TextBox 65"/>
          <p:cNvSpPr txBox="1"/>
          <p:nvPr/>
        </p:nvSpPr>
        <p:spPr>
          <a:xfrm>
            <a:off x="3993193" y="3583898"/>
            <a:ext cx="7082066" cy="1588062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атома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на внешнем энергетическом уровне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 электрон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32"/>
          <p:cNvGrpSpPr/>
          <p:nvPr/>
        </p:nvGrpSpPr>
        <p:grpSpPr>
          <a:xfrm>
            <a:off x="5989810" y="1170236"/>
            <a:ext cx="5134160" cy="2413662"/>
            <a:chOff x="4214810" y="928670"/>
            <a:chExt cx="3857652" cy="2357454"/>
          </a:xfrm>
        </p:grpSpPr>
        <p:sp>
          <p:nvSpPr>
            <p:cNvPr id="70" name="Скругленная прямоугольная выноска 69"/>
            <p:cNvSpPr/>
            <p:nvPr/>
          </p:nvSpPr>
          <p:spPr>
            <a:xfrm>
              <a:off x="4214810" y="928670"/>
              <a:ext cx="3857652" cy="2357454"/>
            </a:xfrm>
            <a:prstGeom prst="wedgeRoundRectCallout">
              <a:avLst>
                <a:gd name="adj1" fmla="val -95989"/>
                <a:gd name="adj2" fmla="val 3186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grpSp>
          <p:nvGrpSpPr>
            <p:cNvPr id="6" name="Группа 31"/>
            <p:cNvGrpSpPr/>
            <p:nvPr/>
          </p:nvGrpSpPr>
          <p:grpSpPr>
            <a:xfrm>
              <a:off x="6215074" y="1285860"/>
              <a:ext cx="1682762" cy="1682762"/>
              <a:chOff x="6318262" y="1531924"/>
              <a:chExt cx="1222384" cy="1222384"/>
            </a:xfrm>
          </p:grpSpPr>
          <p:sp>
            <p:nvSpPr>
              <p:cNvPr id="72" name="Овал 71"/>
              <p:cNvSpPr/>
              <p:nvPr/>
            </p:nvSpPr>
            <p:spPr>
              <a:xfrm>
                <a:off x="6318262" y="1531924"/>
                <a:ext cx="1222384" cy="1222384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grpSp>
            <p:nvGrpSpPr>
              <p:cNvPr id="7" name="Группа 30"/>
              <p:cNvGrpSpPr/>
              <p:nvPr/>
            </p:nvGrpSpPr>
            <p:grpSpPr>
              <a:xfrm>
                <a:off x="6429388" y="1643050"/>
                <a:ext cx="1000132" cy="1000132"/>
                <a:chOff x="6429388" y="1643050"/>
                <a:chExt cx="1000132" cy="1000132"/>
              </a:xfrm>
            </p:grpSpPr>
            <p:sp>
              <p:nvSpPr>
                <p:cNvPr id="71" name="Овал 70"/>
                <p:cNvSpPr/>
                <p:nvPr/>
              </p:nvSpPr>
              <p:spPr>
                <a:xfrm>
                  <a:off x="6429388" y="1643050"/>
                  <a:ext cx="1000132" cy="1000132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75" name="Овал 74"/>
                <p:cNvSpPr/>
                <p:nvPr/>
              </p:nvSpPr>
              <p:spPr>
                <a:xfrm>
                  <a:off x="6540514" y="1754176"/>
                  <a:ext cx="777881" cy="777881"/>
                </a:xfrm>
                <a:prstGeom prst="ellipse">
                  <a:avLst/>
                </a:prstGeom>
                <a:gradFill>
                  <a:gsLst>
                    <a:gs pos="4000">
                      <a:schemeClr val="bg1"/>
                    </a:gs>
                    <a:gs pos="43000">
                      <a:schemeClr val="bg1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900" b="1" dirty="0" smtClean="0">
                      <a:solidFill>
                        <a:schemeClr val="tx1"/>
                      </a:solidFill>
                    </a:rPr>
                    <a:t>+ 11</a:t>
                  </a:r>
                  <a:endParaRPr lang="ru-RU" sz="1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Овал 75"/>
                <p:cNvSpPr/>
                <p:nvPr/>
              </p:nvSpPr>
              <p:spPr>
                <a:xfrm>
                  <a:off x="6643702" y="1785926"/>
                  <a:ext cx="111126" cy="166689"/>
                </a:xfrm>
                <a:prstGeom prst="ellipse">
                  <a:avLst/>
                </a:prstGeom>
                <a:gradFill>
                  <a:gsLst>
                    <a:gs pos="4000">
                      <a:schemeClr val="bg1"/>
                    </a:gs>
                    <a:gs pos="43000">
                      <a:schemeClr val="bg1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78" name="Овал 77"/>
                <p:cNvSpPr/>
                <p:nvPr/>
              </p:nvSpPr>
              <p:spPr>
                <a:xfrm>
                  <a:off x="6929454" y="1785926"/>
                  <a:ext cx="111126" cy="166689"/>
                </a:xfrm>
                <a:prstGeom prst="ellipse">
                  <a:avLst/>
                </a:prstGeom>
                <a:gradFill>
                  <a:gsLst>
                    <a:gs pos="4000">
                      <a:schemeClr val="bg1"/>
                    </a:gs>
                    <a:gs pos="43000">
                      <a:schemeClr val="bg1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83" name="Полилиния 82"/>
                <p:cNvSpPr/>
                <p:nvPr/>
              </p:nvSpPr>
              <p:spPr>
                <a:xfrm>
                  <a:off x="6715140" y="2285992"/>
                  <a:ext cx="267629" cy="133814"/>
                </a:xfrm>
                <a:custGeom>
                  <a:avLst/>
                  <a:gdLst>
                    <a:gd name="connsiteX0" fmla="*/ 0 w 267629"/>
                    <a:gd name="connsiteY0" fmla="*/ 0 h 133814"/>
                    <a:gd name="connsiteX1" fmla="*/ 144965 w 267629"/>
                    <a:gd name="connsiteY1" fmla="*/ 11151 h 133814"/>
                    <a:gd name="connsiteX2" fmla="*/ 211873 w 267629"/>
                    <a:gd name="connsiteY2" fmla="*/ 33453 h 133814"/>
                    <a:gd name="connsiteX3" fmla="*/ 189570 w 267629"/>
                    <a:gd name="connsiteY3" fmla="*/ 11151 h 133814"/>
                    <a:gd name="connsiteX4" fmla="*/ 111512 w 267629"/>
                    <a:gd name="connsiteY4" fmla="*/ 22302 h 133814"/>
                    <a:gd name="connsiteX5" fmla="*/ 267629 w 267629"/>
                    <a:gd name="connsiteY5" fmla="*/ 22302 h 133814"/>
                    <a:gd name="connsiteX6" fmla="*/ 133814 w 267629"/>
                    <a:gd name="connsiteY6" fmla="*/ 133814 h 133814"/>
                    <a:gd name="connsiteX7" fmla="*/ 0 w 267629"/>
                    <a:gd name="connsiteY7" fmla="*/ 0 h 133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629" h="133814">
                      <a:moveTo>
                        <a:pt x="0" y="0"/>
                      </a:moveTo>
                      <a:cubicBezTo>
                        <a:pt x="48322" y="3717"/>
                        <a:pt x="97094" y="3593"/>
                        <a:pt x="144965" y="11151"/>
                      </a:cubicBezTo>
                      <a:cubicBezTo>
                        <a:pt x="168186" y="14817"/>
                        <a:pt x="211873" y="33453"/>
                        <a:pt x="211873" y="33453"/>
                      </a:cubicBezTo>
                      <a:cubicBezTo>
                        <a:pt x="204439" y="26019"/>
                        <a:pt x="200019" y="12312"/>
                        <a:pt x="189570" y="11151"/>
                      </a:cubicBezTo>
                      <a:cubicBezTo>
                        <a:pt x="163447" y="8249"/>
                        <a:pt x="85493" y="18585"/>
                        <a:pt x="111512" y="22302"/>
                      </a:cubicBezTo>
                      <a:cubicBezTo>
                        <a:pt x="163028" y="29661"/>
                        <a:pt x="215590" y="22302"/>
                        <a:pt x="267629" y="22302"/>
                      </a:cubicBezTo>
                      <a:lnTo>
                        <a:pt x="133814" y="1338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84" name="TextBox 83"/>
            <p:cNvSpPr txBox="1"/>
            <p:nvPr/>
          </p:nvSpPr>
          <p:spPr>
            <a:xfrm>
              <a:off x="4500562" y="1857364"/>
              <a:ext cx="1634918" cy="961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900" dirty="0" smtClean="0">
                  <a:latin typeface="Arial" pitchFamily="34" charset="0"/>
                  <a:cs typeface="Arial" pitchFamily="34" charset="0"/>
                </a:rPr>
                <a:t>Отдать</a:t>
              </a:r>
            </a:p>
            <a:p>
              <a:pPr algn="ctr"/>
              <a:r>
                <a:rPr lang="ru-RU" sz="29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электрон</a:t>
              </a:r>
              <a:endParaRPr lang="ru-RU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5002867" y="4973582"/>
            <a:ext cx="5254964" cy="603177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легко может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отдать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его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147057" y="5439582"/>
            <a:ext cx="8022718" cy="1495729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3000" dirty="0" smtClean="0">
                <a:latin typeface="Arial" pitchFamily="34" charset="0"/>
                <a:cs typeface="Arial" pitchFamily="34" charset="0"/>
              </a:rPr>
              <a:t>Тогда внешним становится второй,</a:t>
            </a:r>
          </a:p>
          <a:p>
            <a:pPr algn="ctr"/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заполненный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 8 электронами,</a:t>
            </a:r>
          </a:p>
          <a:p>
            <a:pPr algn="ctr"/>
            <a:r>
              <a:rPr lang="ru-RU" sz="3000" dirty="0" smtClean="0">
                <a:latin typeface="Arial" pitchFamily="34" charset="0"/>
                <a:cs typeface="Arial" pitchFamily="34" charset="0"/>
              </a:rPr>
              <a:t>энергетический уровень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ject 2"/>
          <p:cNvSpPr>
            <a:spLocks/>
          </p:cNvSpPr>
          <p:nvPr/>
        </p:nvSpPr>
        <p:spPr bwMode="auto">
          <a:xfrm>
            <a:off x="0" y="0"/>
            <a:ext cx="12169775" cy="938988"/>
          </a:xfrm>
          <a:custGeom>
            <a:avLst/>
            <a:gdLst>
              <a:gd name="T0" fmla="*/ 0 w 5650865"/>
              <a:gd name="T1" fmla="*/ 0 h 429259"/>
              <a:gd name="T2" fmla="*/ 5650865 w 5650865"/>
              <a:gd name="T3" fmla="*/ 429259 h 429259"/>
            </a:gdLst>
            <a:ahLst/>
            <a:cxnLst/>
            <a:rect l="T0" t="T1" r="T2" b="T3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uz-Cyrl-UZ" alt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ИОННАЯ ХИМИЧЕСКАЯ СВЯЗЬ </a:t>
            </a:r>
          </a:p>
          <a:p>
            <a:pPr algn="ctr">
              <a:lnSpc>
                <a:spcPct val="150000"/>
              </a:lnSpc>
            </a:pPr>
            <a:endParaRPr lang="uz-Cyrl-UZ" alt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6" grpId="0"/>
      <p:bldP spid="85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1"/>
          <p:cNvGrpSpPr/>
          <p:nvPr/>
        </p:nvGrpSpPr>
        <p:grpSpPr>
          <a:xfrm>
            <a:off x="8414275" y="2157643"/>
            <a:ext cx="3042465" cy="2405701"/>
            <a:chOff x="6322231" y="2107397"/>
            <a:chExt cx="2286016" cy="2349679"/>
          </a:xfrm>
        </p:grpSpPr>
        <p:sp>
          <p:nvSpPr>
            <p:cNvPr id="7" name="Овал 6"/>
            <p:cNvSpPr/>
            <p:nvPr/>
          </p:nvSpPr>
          <p:spPr>
            <a:xfrm>
              <a:off x="6786578" y="2714620"/>
              <a:ext cx="1285884" cy="12858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643702" y="2571744"/>
              <a:ext cx="1571636" cy="15716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465107" y="2393149"/>
              <a:ext cx="1928826" cy="1928826"/>
            </a:xfrm>
            <a:prstGeom prst="ellipse">
              <a:avLst/>
            </a:prstGeom>
            <a:noFill/>
            <a:ln w="15875" cap="rnd">
              <a:solidFill>
                <a:srgbClr val="FF0000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6"/>
            <p:cNvGrpSpPr/>
            <p:nvPr/>
          </p:nvGrpSpPr>
          <p:grpSpPr>
            <a:xfrm>
              <a:off x="6929454" y="2857496"/>
              <a:ext cx="1000132" cy="1000132"/>
              <a:chOff x="1107257" y="2607463"/>
              <a:chExt cx="1000132" cy="1000132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1107257" y="2607463"/>
                <a:ext cx="1000132" cy="1000132"/>
              </a:xfrm>
              <a:prstGeom prst="ellipse">
                <a:avLst/>
              </a:prstGeom>
              <a:gradFill flip="none" rotWithShape="1">
                <a:gsLst>
                  <a:gs pos="4000">
                    <a:schemeClr val="bg1"/>
                  </a:gs>
                  <a:gs pos="43000">
                    <a:srgbClr val="FFFF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C00000"/>
                    </a:solidFill>
                  </a:rPr>
                  <a:t>+ 17</a:t>
                </a:r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1714480" y="2786058"/>
                <a:ext cx="142876" cy="214314"/>
              </a:xfrm>
              <a:prstGeom prst="ellipse">
                <a:avLst/>
              </a:prstGeom>
              <a:gradFill flip="none" rotWithShape="1">
                <a:gsLst>
                  <a:gs pos="32000">
                    <a:schemeClr val="bg1"/>
                  </a:gs>
                  <a:gs pos="50000">
                    <a:schemeClr val="tx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1500166" y="3286124"/>
                <a:ext cx="214314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1428728" y="2786058"/>
                <a:ext cx="142876" cy="214314"/>
              </a:xfrm>
              <a:prstGeom prst="ellipse">
                <a:avLst/>
              </a:prstGeom>
              <a:gradFill flip="none" rotWithShape="1">
                <a:gsLst>
                  <a:gs pos="32000">
                    <a:schemeClr val="bg1"/>
                  </a:gs>
                  <a:gs pos="50000">
                    <a:schemeClr val="tx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39"/>
            <p:cNvGrpSpPr/>
            <p:nvPr/>
          </p:nvGrpSpPr>
          <p:grpSpPr>
            <a:xfrm>
              <a:off x="6750859" y="3964785"/>
              <a:ext cx="357190" cy="492291"/>
              <a:chOff x="5500694" y="2071678"/>
              <a:chExt cx="357190" cy="492291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513971" y="2143116"/>
                <a:ext cx="244744" cy="420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е</a:t>
                </a:r>
                <a:endParaRPr lang="ru-RU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500694" y="2071678"/>
                <a:ext cx="357190" cy="420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 -</a:t>
                </a:r>
                <a:endParaRPr lang="ru-RU" dirty="0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5500694" y="2143116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40"/>
            <p:cNvGrpSpPr/>
            <p:nvPr/>
          </p:nvGrpSpPr>
          <p:grpSpPr>
            <a:xfrm>
              <a:off x="7750991" y="3964785"/>
              <a:ext cx="357190" cy="492291"/>
              <a:chOff x="5500694" y="2071678"/>
              <a:chExt cx="357190" cy="492291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5513971" y="2143116"/>
                <a:ext cx="244744" cy="420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е</a:t>
                </a:r>
                <a:endParaRPr lang="ru-RU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500694" y="2071678"/>
                <a:ext cx="357190" cy="420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 -</a:t>
                </a:r>
                <a:endParaRPr lang="ru-RU" dirty="0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5500694" y="2143116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" name="Группа 44"/>
            <p:cNvGrpSpPr/>
            <p:nvPr/>
          </p:nvGrpSpPr>
          <p:grpSpPr>
            <a:xfrm>
              <a:off x="6322231" y="3250405"/>
              <a:ext cx="357190" cy="492291"/>
              <a:chOff x="5500694" y="2071678"/>
              <a:chExt cx="357190" cy="492291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5513971" y="2143116"/>
                <a:ext cx="244744" cy="420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е</a:t>
                </a:r>
                <a:endParaRPr lang="ru-RU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500694" y="2071678"/>
                <a:ext cx="357190" cy="420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 -</a:t>
                </a:r>
                <a:endParaRPr lang="ru-RU" dirty="0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5500694" y="2143116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48"/>
            <p:cNvGrpSpPr/>
            <p:nvPr/>
          </p:nvGrpSpPr>
          <p:grpSpPr>
            <a:xfrm>
              <a:off x="6465107" y="2536025"/>
              <a:ext cx="357190" cy="492291"/>
              <a:chOff x="5500694" y="2071678"/>
              <a:chExt cx="357190" cy="492291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5513971" y="2143116"/>
                <a:ext cx="244744" cy="420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е</a:t>
                </a:r>
                <a:endParaRPr lang="ru-RU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500694" y="2071678"/>
                <a:ext cx="357190" cy="420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 -</a:t>
                </a:r>
                <a:endParaRPr lang="ru-RU" dirty="0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5500694" y="2143116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52"/>
            <p:cNvGrpSpPr/>
            <p:nvPr/>
          </p:nvGrpSpPr>
          <p:grpSpPr>
            <a:xfrm>
              <a:off x="7250925" y="2107397"/>
              <a:ext cx="357190" cy="492291"/>
              <a:chOff x="5500694" y="2071678"/>
              <a:chExt cx="357190" cy="492291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5513971" y="2143116"/>
                <a:ext cx="244744" cy="420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е</a:t>
                </a:r>
                <a:endParaRPr lang="ru-RU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500694" y="2071678"/>
                <a:ext cx="357190" cy="420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 -</a:t>
                </a:r>
                <a:endParaRPr lang="ru-RU" dirty="0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5500694" y="2143116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" name="Группа 56"/>
            <p:cNvGrpSpPr/>
            <p:nvPr/>
          </p:nvGrpSpPr>
          <p:grpSpPr>
            <a:xfrm>
              <a:off x="8036743" y="2536025"/>
              <a:ext cx="357190" cy="492291"/>
              <a:chOff x="5500694" y="2071678"/>
              <a:chExt cx="357190" cy="492291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5513971" y="2143116"/>
                <a:ext cx="244744" cy="420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е</a:t>
                </a:r>
                <a:endParaRPr lang="ru-RU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500694" y="2071678"/>
                <a:ext cx="357190" cy="420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 -</a:t>
                </a:r>
                <a:endParaRPr lang="ru-RU" dirty="0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5500694" y="2143116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60"/>
            <p:cNvGrpSpPr/>
            <p:nvPr/>
          </p:nvGrpSpPr>
          <p:grpSpPr>
            <a:xfrm>
              <a:off x="8251057" y="3178967"/>
              <a:ext cx="357190" cy="492291"/>
              <a:chOff x="5500694" y="2071678"/>
              <a:chExt cx="357190" cy="492291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5513971" y="2143116"/>
                <a:ext cx="244744" cy="420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е</a:t>
                </a:r>
                <a:endParaRPr lang="ru-RU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500694" y="2071678"/>
                <a:ext cx="357190" cy="420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 -</a:t>
                </a:r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5500694" y="2143116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8" name="TextBox 69"/>
          <p:cNvSpPr txBox="1"/>
          <p:nvPr/>
        </p:nvSpPr>
        <p:spPr>
          <a:xfrm>
            <a:off x="7986429" y="1316518"/>
            <a:ext cx="691150" cy="849399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FF0000"/>
                </a:solidFill>
              </a:rPr>
              <a:t>Cl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09" name="TextBox 77"/>
          <p:cNvSpPr txBox="1"/>
          <p:nvPr/>
        </p:nvSpPr>
        <p:spPr>
          <a:xfrm>
            <a:off x="7511043" y="1682225"/>
            <a:ext cx="477950" cy="387734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17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111"/>
          <p:cNvSpPr txBox="1"/>
          <p:nvPr/>
        </p:nvSpPr>
        <p:spPr>
          <a:xfrm>
            <a:off x="1045806" y="4242170"/>
            <a:ext cx="6615528" cy="1680395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Атом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имеет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на внешнем энергетическом уровне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электронов </a:t>
            </a:r>
          </a:p>
          <a:p>
            <a:endParaRPr lang="ru-RU" dirty="0" smtClean="0"/>
          </a:p>
        </p:txBody>
      </p:sp>
      <p:sp>
        <p:nvSpPr>
          <p:cNvPr id="78" name="TextBox 195"/>
          <p:cNvSpPr txBox="1"/>
          <p:nvPr/>
        </p:nvSpPr>
        <p:spPr>
          <a:xfrm>
            <a:off x="380266" y="5704995"/>
            <a:ext cx="9965612" cy="1095620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Для завершения внешнего энергетического уровня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хватает 1 электрона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28"/>
          <p:cNvGrpSpPr/>
          <p:nvPr/>
        </p:nvGrpSpPr>
        <p:grpSpPr>
          <a:xfrm>
            <a:off x="570420" y="1243377"/>
            <a:ext cx="5799699" cy="2633086"/>
            <a:chOff x="285720" y="1214422"/>
            <a:chExt cx="4500594" cy="2571768"/>
          </a:xfrm>
        </p:grpSpPr>
        <p:sp>
          <p:nvSpPr>
            <p:cNvPr id="75" name="Скругленная прямоугольная выноска 74"/>
            <p:cNvSpPr/>
            <p:nvPr/>
          </p:nvSpPr>
          <p:spPr>
            <a:xfrm>
              <a:off x="285720" y="1214422"/>
              <a:ext cx="4500594" cy="2571768"/>
            </a:xfrm>
            <a:prstGeom prst="wedgeRoundRectCallout">
              <a:avLst>
                <a:gd name="adj1" fmla="val 83651"/>
                <a:gd name="adj2" fmla="val 3498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grpSp>
          <p:nvGrpSpPr>
            <p:cNvPr id="17" name="Группа 123"/>
            <p:cNvGrpSpPr/>
            <p:nvPr/>
          </p:nvGrpSpPr>
          <p:grpSpPr>
            <a:xfrm>
              <a:off x="500034" y="1285860"/>
              <a:ext cx="2286016" cy="2310665"/>
              <a:chOff x="1000100" y="1285860"/>
              <a:chExt cx="2286016" cy="2533060"/>
            </a:xfrm>
          </p:grpSpPr>
          <p:grpSp>
            <p:nvGrpSpPr>
              <p:cNvPr id="18" name="Группа 78"/>
              <p:cNvGrpSpPr/>
              <p:nvPr/>
            </p:nvGrpSpPr>
            <p:grpSpPr>
              <a:xfrm>
                <a:off x="1000100" y="1285860"/>
                <a:ext cx="2286016" cy="2533060"/>
                <a:chOff x="6322231" y="2107397"/>
                <a:chExt cx="2286016" cy="2533060"/>
              </a:xfrm>
            </p:grpSpPr>
            <p:sp>
              <p:nvSpPr>
                <p:cNvPr id="80" name="Овал 79"/>
                <p:cNvSpPr/>
                <p:nvPr/>
              </p:nvSpPr>
              <p:spPr>
                <a:xfrm>
                  <a:off x="6786578" y="2714620"/>
                  <a:ext cx="1285884" cy="128588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Овал 80"/>
                <p:cNvSpPr/>
                <p:nvPr/>
              </p:nvSpPr>
              <p:spPr>
                <a:xfrm>
                  <a:off x="6643702" y="2571744"/>
                  <a:ext cx="1571636" cy="1571636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Овал 81"/>
                <p:cNvSpPr/>
                <p:nvPr/>
              </p:nvSpPr>
              <p:spPr>
                <a:xfrm>
                  <a:off x="6465107" y="2393149"/>
                  <a:ext cx="1928826" cy="1928826"/>
                </a:xfrm>
                <a:prstGeom prst="ellipse">
                  <a:avLst/>
                </a:prstGeom>
                <a:noFill/>
                <a:ln w="15875" cap="rnd">
                  <a:solidFill>
                    <a:srgbClr val="FF0000"/>
                  </a:solidFill>
                  <a:prstDash val="dash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9" name="Группа 26"/>
                <p:cNvGrpSpPr/>
                <p:nvPr/>
              </p:nvGrpSpPr>
              <p:grpSpPr>
                <a:xfrm>
                  <a:off x="6929454" y="2857496"/>
                  <a:ext cx="1000132" cy="1000132"/>
                  <a:chOff x="1107257" y="2607463"/>
                  <a:chExt cx="1000132" cy="1000132"/>
                </a:xfrm>
              </p:grpSpPr>
              <p:sp>
                <p:nvSpPr>
                  <p:cNvPr id="114" name="Овал 113"/>
                  <p:cNvSpPr/>
                  <p:nvPr/>
                </p:nvSpPr>
                <p:spPr>
                  <a:xfrm>
                    <a:off x="1107257" y="2607463"/>
                    <a:ext cx="1000132" cy="1000132"/>
                  </a:xfrm>
                  <a:prstGeom prst="ellipse">
                    <a:avLst/>
                  </a:prstGeom>
                  <a:gradFill flip="none" rotWithShape="1">
                    <a:gsLst>
                      <a:gs pos="4000">
                        <a:schemeClr val="bg1"/>
                      </a:gs>
                      <a:gs pos="43000">
                        <a:srgbClr val="FFFF00"/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2400" b="1" dirty="0" smtClean="0">
                        <a:solidFill>
                          <a:srgbClr val="C00000"/>
                        </a:solidFill>
                      </a:rPr>
                      <a:t>+ 17</a:t>
                    </a:r>
                    <a:endParaRPr lang="ru-RU" sz="24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115" name="Овал 114"/>
                  <p:cNvSpPr/>
                  <p:nvPr/>
                </p:nvSpPr>
                <p:spPr>
                  <a:xfrm>
                    <a:off x="1714480" y="2786058"/>
                    <a:ext cx="142876" cy="214314"/>
                  </a:xfrm>
                  <a:prstGeom prst="ellipse">
                    <a:avLst/>
                  </a:prstGeom>
                  <a:gradFill flip="none" rotWithShape="1">
                    <a:gsLst>
                      <a:gs pos="32000">
                        <a:schemeClr val="bg1"/>
                      </a:gs>
                      <a:gs pos="5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7" name="Овал 116"/>
                  <p:cNvSpPr/>
                  <p:nvPr/>
                </p:nvSpPr>
                <p:spPr>
                  <a:xfrm>
                    <a:off x="1428728" y="2786058"/>
                    <a:ext cx="142876" cy="214314"/>
                  </a:xfrm>
                  <a:prstGeom prst="ellipse">
                    <a:avLst/>
                  </a:prstGeom>
                  <a:gradFill flip="none" rotWithShape="1">
                    <a:gsLst>
                      <a:gs pos="32000">
                        <a:schemeClr val="bg1"/>
                      </a:gs>
                      <a:gs pos="50000">
                        <a:schemeClr val="tx1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0" name="Группа 39"/>
                <p:cNvGrpSpPr/>
                <p:nvPr/>
              </p:nvGrpSpPr>
              <p:grpSpPr>
                <a:xfrm>
                  <a:off x="6750859" y="3964785"/>
                  <a:ext cx="357190" cy="532797"/>
                  <a:chOff x="5500694" y="2071678"/>
                  <a:chExt cx="357190" cy="532797"/>
                </a:xfrm>
              </p:grpSpPr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5513971" y="2143116"/>
                    <a:ext cx="252768" cy="4613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dirty="0" smtClean="0"/>
                      <a:t>е</a:t>
                    </a:r>
                    <a:endParaRPr lang="ru-RU" dirty="0"/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5500694" y="2071678"/>
                    <a:ext cx="357190" cy="4613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dirty="0" smtClean="0"/>
                      <a:t> -</a:t>
                    </a:r>
                    <a:endParaRPr lang="ru-RU" dirty="0"/>
                  </a:p>
                </p:txBody>
              </p:sp>
              <p:sp>
                <p:nvSpPr>
                  <p:cNvPr id="113" name="Овал 112"/>
                  <p:cNvSpPr/>
                  <p:nvPr/>
                </p:nvSpPr>
                <p:spPr>
                  <a:xfrm>
                    <a:off x="5500694" y="2143116"/>
                    <a:ext cx="285752" cy="28575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1" name="Группа 40"/>
                <p:cNvGrpSpPr/>
                <p:nvPr/>
              </p:nvGrpSpPr>
              <p:grpSpPr>
                <a:xfrm>
                  <a:off x="7536677" y="4179099"/>
                  <a:ext cx="285752" cy="461358"/>
                  <a:chOff x="5286380" y="2285992"/>
                  <a:chExt cx="285752" cy="461358"/>
                </a:xfrm>
              </p:grpSpPr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5286380" y="2285992"/>
                    <a:ext cx="252768" cy="4613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dirty="0" smtClean="0"/>
                      <a:t>е</a:t>
                    </a:r>
                    <a:endParaRPr lang="ru-RU" dirty="0"/>
                  </a:p>
                </p:txBody>
              </p:sp>
              <p:sp>
                <p:nvSpPr>
                  <p:cNvPr id="110" name="Овал 109"/>
                  <p:cNvSpPr/>
                  <p:nvPr/>
                </p:nvSpPr>
                <p:spPr>
                  <a:xfrm>
                    <a:off x="5286380" y="2285992"/>
                    <a:ext cx="285752" cy="28575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2" name="Группа 44"/>
                <p:cNvGrpSpPr/>
                <p:nvPr/>
              </p:nvGrpSpPr>
              <p:grpSpPr>
                <a:xfrm>
                  <a:off x="6322231" y="3250405"/>
                  <a:ext cx="357190" cy="532797"/>
                  <a:chOff x="5500694" y="2071678"/>
                  <a:chExt cx="357190" cy="532797"/>
                </a:xfrm>
              </p:grpSpPr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5513971" y="2143116"/>
                    <a:ext cx="252768" cy="4613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dirty="0" smtClean="0"/>
                      <a:t>е</a:t>
                    </a:r>
                    <a:endParaRPr lang="ru-RU" dirty="0"/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5500694" y="2071678"/>
                    <a:ext cx="357190" cy="4613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dirty="0" smtClean="0"/>
                      <a:t> -</a:t>
                    </a:r>
                    <a:endParaRPr lang="ru-RU" dirty="0"/>
                  </a:p>
                </p:txBody>
              </p:sp>
              <p:sp>
                <p:nvSpPr>
                  <p:cNvPr id="105" name="Овал 104"/>
                  <p:cNvSpPr/>
                  <p:nvPr/>
                </p:nvSpPr>
                <p:spPr>
                  <a:xfrm>
                    <a:off x="5500694" y="2143116"/>
                    <a:ext cx="285752" cy="28575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3" name="Группа 48"/>
                <p:cNvGrpSpPr/>
                <p:nvPr/>
              </p:nvGrpSpPr>
              <p:grpSpPr>
                <a:xfrm>
                  <a:off x="6465107" y="2536025"/>
                  <a:ext cx="357190" cy="532797"/>
                  <a:chOff x="5500694" y="2071678"/>
                  <a:chExt cx="357190" cy="532797"/>
                </a:xfrm>
              </p:grpSpPr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5513971" y="2143116"/>
                    <a:ext cx="252768" cy="4613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dirty="0" smtClean="0"/>
                      <a:t>е</a:t>
                    </a:r>
                    <a:endParaRPr lang="ru-RU" dirty="0"/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5500694" y="2071678"/>
                    <a:ext cx="357190" cy="4613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dirty="0" smtClean="0"/>
                      <a:t> -</a:t>
                    </a:r>
                    <a:endParaRPr lang="ru-RU" dirty="0"/>
                  </a:p>
                </p:txBody>
              </p:sp>
              <p:sp>
                <p:nvSpPr>
                  <p:cNvPr id="102" name="Овал 101"/>
                  <p:cNvSpPr/>
                  <p:nvPr/>
                </p:nvSpPr>
                <p:spPr>
                  <a:xfrm>
                    <a:off x="5500694" y="2143116"/>
                    <a:ext cx="285752" cy="28575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7" name="Группа 52"/>
                <p:cNvGrpSpPr/>
                <p:nvPr/>
              </p:nvGrpSpPr>
              <p:grpSpPr>
                <a:xfrm>
                  <a:off x="7250925" y="2107397"/>
                  <a:ext cx="357190" cy="532797"/>
                  <a:chOff x="5500694" y="2071678"/>
                  <a:chExt cx="357190" cy="532797"/>
                </a:xfrm>
              </p:grpSpPr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5513971" y="2143116"/>
                    <a:ext cx="252768" cy="4613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dirty="0" smtClean="0"/>
                      <a:t>е</a:t>
                    </a:r>
                    <a:endParaRPr lang="ru-RU" dirty="0"/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5500694" y="2071678"/>
                    <a:ext cx="357190" cy="4613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dirty="0" smtClean="0"/>
                      <a:t> -</a:t>
                    </a:r>
                    <a:endParaRPr lang="ru-RU" dirty="0"/>
                  </a:p>
                </p:txBody>
              </p:sp>
              <p:sp>
                <p:nvSpPr>
                  <p:cNvPr id="99" name="Овал 98"/>
                  <p:cNvSpPr/>
                  <p:nvPr/>
                </p:nvSpPr>
                <p:spPr>
                  <a:xfrm>
                    <a:off x="5500694" y="2143116"/>
                    <a:ext cx="285752" cy="28575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8" name="Группа 56"/>
                <p:cNvGrpSpPr/>
                <p:nvPr/>
              </p:nvGrpSpPr>
              <p:grpSpPr>
                <a:xfrm>
                  <a:off x="8036743" y="2536025"/>
                  <a:ext cx="357190" cy="532797"/>
                  <a:chOff x="5500694" y="2071678"/>
                  <a:chExt cx="357190" cy="532797"/>
                </a:xfrm>
              </p:grpSpPr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5513971" y="2143116"/>
                    <a:ext cx="252768" cy="4613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dirty="0" smtClean="0"/>
                      <a:t>е</a:t>
                    </a:r>
                    <a:endParaRPr lang="ru-RU" dirty="0"/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5500694" y="2071678"/>
                    <a:ext cx="357190" cy="4613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dirty="0" smtClean="0"/>
                      <a:t> -</a:t>
                    </a:r>
                    <a:endParaRPr lang="ru-RU" dirty="0"/>
                  </a:p>
                </p:txBody>
              </p:sp>
              <p:sp>
                <p:nvSpPr>
                  <p:cNvPr id="96" name="Овал 95"/>
                  <p:cNvSpPr/>
                  <p:nvPr/>
                </p:nvSpPr>
                <p:spPr>
                  <a:xfrm>
                    <a:off x="5500694" y="2143116"/>
                    <a:ext cx="285752" cy="28575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9" name="Группа 60"/>
                <p:cNvGrpSpPr/>
                <p:nvPr/>
              </p:nvGrpSpPr>
              <p:grpSpPr>
                <a:xfrm>
                  <a:off x="8251057" y="3178967"/>
                  <a:ext cx="357190" cy="532797"/>
                  <a:chOff x="5500694" y="2071678"/>
                  <a:chExt cx="357190" cy="532797"/>
                </a:xfrm>
              </p:grpSpPr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5513971" y="2143116"/>
                    <a:ext cx="252768" cy="4613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dirty="0" smtClean="0"/>
                      <a:t>е</a:t>
                    </a:r>
                    <a:endParaRPr lang="ru-RU" dirty="0"/>
                  </a:p>
                </p:txBody>
              </p:sp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5500694" y="2071678"/>
                    <a:ext cx="357190" cy="4613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dirty="0" smtClean="0"/>
                      <a:t> -</a:t>
                    </a:r>
                    <a:endParaRPr lang="ru-RU" dirty="0"/>
                  </a:p>
                </p:txBody>
              </p:sp>
              <p:sp>
                <p:nvSpPr>
                  <p:cNvPr id="93" name="Овал 92"/>
                  <p:cNvSpPr/>
                  <p:nvPr/>
                </p:nvSpPr>
                <p:spPr>
                  <a:xfrm>
                    <a:off x="5500694" y="2143116"/>
                    <a:ext cx="285752" cy="28575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30" name="Группа 118"/>
              <p:cNvGrpSpPr/>
              <p:nvPr/>
            </p:nvGrpSpPr>
            <p:grpSpPr>
              <a:xfrm>
                <a:off x="2714612" y="2928934"/>
                <a:ext cx="357190" cy="466889"/>
                <a:chOff x="5500694" y="2071678"/>
                <a:chExt cx="357190" cy="466889"/>
              </a:xfrm>
            </p:grpSpPr>
            <p:sp>
              <p:nvSpPr>
                <p:cNvPr id="120" name="TextBox 49"/>
                <p:cNvSpPr txBox="1"/>
                <p:nvPr/>
              </p:nvSpPr>
              <p:spPr>
                <a:xfrm>
                  <a:off x="5513971" y="2143116"/>
                  <a:ext cx="232865" cy="3954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dirty="0" smtClean="0"/>
                    <a:t>е</a:t>
                  </a:r>
                  <a:endParaRPr lang="ru-RU" dirty="0"/>
                </a:p>
              </p:txBody>
            </p:sp>
            <p:sp>
              <p:nvSpPr>
                <p:cNvPr id="121" name="TextBox 50"/>
                <p:cNvSpPr txBox="1"/>
                <p:nvPr/>
              </p:nvSpPr>
              <p:spPr>
                <a:xfrm>
                  <a:off x="5500694" y="2071678"/>
                  <a:ext cx="357190" cy="3954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dirty="0" smtClean="0"/>
                    <a:t> -</a:t>
                  </a:r>
                  <a:endParaRPr lang="ru-RU" dirty="0"/>
                </a:p>
              </p:txBody>
            </p:sp>
            <p:sp>
              <p:nvSpPr>
                <p:cNvPr id="122" name="Овал 121"/>
                <p:cNvSpPr/>
                <p:nvPr/>
              </p:nvSpPr>
              <p:spPr>
                <a:xfrm>
                  <a:off x="5500694" y="2143116"/>
                  <a:ext cx="285752" cy="28575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</p:grpSp>
          <p:sp>
            <p:nvSpPr>
              <p:cNvPr id="123" name="Полилиния 122"/>
              <p:cNvSpPr/>
              <p:nvPr/>
            </p:nvSpPr>
            <p:spPr>
              <a:xfrm>
                <a:off x="1928794" y="2695506"/>
                <a:ext cx="382576" cy="204378"/>
              </a:xfrm>
              <a:custGeom>
                <a:avLst/>
                <a:gdLst>
                  <a:gd name="connsiteX0" fmla="*/ 39182 w 382576"/>
                  <a:gd name="connsiteY0" fmla="*/ 11195 h 204378"/>
                  <a:gd name="connsiteX1" fmla="*/ 129334 w 382576"/>
                  <a:gd name="connsiteY1" fmla="*/ 36953 h 204378"/>
                  <a:gd name="connsiteX2" fmla="*/ 180850 w 382576"/>
                  <a:gd name="connsiteY2" fmla="*/ 49832 h 204378"/>
                  <a:gd name="connsiteX3" fmla="*/ 219486 w 382576"/>
                  <a:gd name="connsiteY3" fmla="*/ 62711 h 204378"/>
                  <a:gd name="connsiteX4" fmla="*/ 374033 w 382576"/>
                  <a:gd name="connsiteY4" fmla="*/ 75589 h 204378"/>
                  <a:gd name="connsiteX5" fmla="*/ 348275 w 382576"/>
                  <a:gd name="connsiteY5" fmla="*/ 75589 h 204378"/>
                  <a:gd name="connsiteX6" fmla="*/ 116455 w 382576"/>
                  <a:gd name="connsiteY6" fmla="*/ 204378 h 204378"/>
                  <a:gd name="connsiteX7" fmla="*/ 39182 w 382576"/>
                  <a:gd name="connsiteY7" fmla="*/ 11195 h 204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576" h="204378">
                    <a:moveTo>
                      <a:pt x="39182" y="11195"/>
                    </a:moveTo>
                    <a:cubicBezTo>
                      <a:pt x="200232" y="51457"/>
                      <a:pt x="0" y="0"/>
                      <a:pt x="129334" y="36953"/>
                    </a:cubicBezTo>
                    <a:cubicBezTo>
                      <a:pt x="146353" y="41816"/>
                      <a:pt x="163831" y="44969"/>
                      <a:pt x="180850" y="49832"/>
                    </a:cubicBezTo>
                    <a:cubicBezTo>
                      <a:pt x="193903" y="53561"/>
                      <a:pt x="206030" y="60917"/>
                      <a:pt x="219486" y="62711"/>
                    </a:cubicBezTo>
                    <a:cubicBezTo>
                      <a:pt x="270727" y="69543"/>
                      <a:pt x="322595" y="70446"/>
                      <a:pt x="374033" y="75589"/>
                    </a:cubicBezTo>
                    <a:cubicBezTo>
                      <a:pt x="382576" y="76443"/>
                      <a:pt x="356861" y="75589"/>
                      <a:pt x="348275" y="75589"/>
                    </a:cubicBezTo>
                    <a:lnTo>
                      <a:pt x="116455" y="204378"/>
                    </a:lnTo>
                    <a:lnTo>
                      <a:pt x="39182" y="1119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2786050" y="2143116"/>
              <a:ext cx="1688522" cy="961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900" dirty="0" smtClean="0">
                  <a:latin typeface="Arial" pitchFamily="34" charset="0"/>
                  <a:cs typeface="Arial" pitchFamily="34" charset="0"/>
                </a:rPr>
                <a:t>Принять</a:t>
              </a:r>
            </a:p>
            <a:p>
              <a:pPr algn="ctr"/>
              <a:r>
                <a:rPr lang="ru-RU" sz="29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электрон</a:t>
              </a:r>
              <a:endParaRPr lang="ru-RU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8" name="Стрелка вниз 127"/>
          <p:cNvSpPr/>
          <p:nvPr/>
        </p:nvSpPr>
        <p:spPr>
          <a:xfrm rot="5400000" flipH="1">
            <a:off x="8103441" y="3576630"/>
            <a:ext cx="146283" cy="133107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623785" lon="18963666" rev="13413212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116" name="object 2"/>
          <p:cNvSpPr>
            <a:spLocks/>
          </p:cNvSpPr>
          <p:nvPr/>
        </p:nvSpPr>
        <p:spPr bwMode="auto">
          <a:xfrm>
            <a:off x="0" y="0"/>
            <a:ext cx="12169775" cy="938988"/>
          </a:xfrm>
          <a:custGeom>
            <a:avLst/>
            <a:gdLst>
              <a:gd name="T0" fmla="*/ 0 w 5650865"/>
              <a:gd name="T1" fmla="*/ 0 h 429259"/>
              <a:gd name="T2" fmla="*/ 5650865 w 5650865"/>
              <a:gd name="T3" fmla="*/ 429259 h 429259"/>
            </a:gdLst>
            <a:ahLst/>
            <a:cxnLst/>
            <a:rect l="T0" t="T1" r="T2" b="T3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uz-Cyrl-UZ" alt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ИОННАЯ ХИМИЧЕСКАЯ СВЯЗЬ </a:t>
            </a:r>
          </a:p>
          <a:p>
            <a:pPr algn="ctr">
              <a:lnSpc>
                <a:spcPct val="150000"/>
              </a:lnSpc>
            </a:pPr>
            <a:endParaRPr lang="uz-Cyrl-UZ" alt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128" grpId="0" animBg="1"/>
      <p:bldP spid="1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889660" y="2230784"/>
            <a:ext cx="1711387" cy="13165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699506" y="2084502"/>
            <a:ext cx="2091695" cy="1609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461813" y="1901649"/>
            <a:ext cx="2567080" cy="1974814"/>
          </a:xfrm>
          <a:prstGeom prst="ellipse">
            <a:avLst/>
          </a:prstGeom>
          <a:noFill/>
          <a:ln w="15875" cap="rnd">
            <a:solidFill>
              <a:srgbClr val="FF0000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079814" y="2377067"/>
            <a:ext cx="1331078" cy="1023978"/>
          </a:xfrm>
          <a:prstGeom prst="ellipse">
            <a:avLst/>
          </a:prstGeom>
          <a:gradFill flip="none" rotWithShape="1">
            <a:gsLst>
              <a:gs pos="4000">
                <a:schemeClr val="bg1"/>
              </a:gs>
              <a:gs pos="4300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+ 17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9887969" y="2559920"/>
            <a:ext cx="190154" cy="219424"/>
          </a:xfrm>
          <a:prstGeom prst="ellipse">
            <a:avLst/>
          </a:prstGeom>
          <a:gradFill flip="none" rotWithShape="1">
            <a:gsLst>
              <a:gs pos="32000">
                <a:schemeClr val="bg1"/>
              </a:gs>
              <a:gs pos="5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602738" y="3071909"/>
            <a:ext cx="285231" cy="4680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507661" y="2559920"/>
            <a:ext cx="190154" cy="219424"/>
          </a:xfrm>
          <a:prstGeom prst="ellipse">
            <a:avLst/>
          </a:prstGeom>
          <a:gradFill flip="none" rotWithShape="1">
            <a:gsLst>
              <a:gs pos="32000">
                <a:schemeClr val="bg1"/>
              </a:gs>
              <a:gs pos="5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grpSp>
        <p:nvGrpSpPr>
          <p:cNvPr id="2" name="Группа 40"/>
          <p:cNvGrpSpPr/>
          <p:nvPr/>
        </p:nvGrpSpPr>
        <p:grpSpPr>
          <a:xfrm>
            <a:off x="10173200" y="3510757"/>
            <a:ext cx="475385" cy="504026"/>
            <a:chOff x="5500694" y="2071680"/>
            <a:chExt cx="357190" cy="492289"/>
          </a:xfrm>
        </p:grpSpPr>
        <p:sp>
          <p:nvSpPr>
            <p:cNvPr id="42" name="TextBox 41"/>
            <p:cNvSpPr txBox="1"/>
            <p:nvPr/>
          </p:nvSpPr>
          <p:spPr>
            <a:xfrm>
              <a:off x="5513971" y="2143116"/>
              <a:ext cx="244744" cy="42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</a:t>
              </a:r>
              <a:endParaRPr lang="ru-RU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00694" y="2071680"/>
              <a:ext cx="357190" cy="420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-</a:t>
              </a:r>
              <a:endParaRPr lang="ru-RU" dirty="0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5500694" y="2143116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8461813" y="2047931"/>
            <a:ext cx="475385" cy="504026"/>
            <a:chOff x="5500694" y="2071680"/>
            <a:chExt cx="357190" cy="492289"/>
          </a:xfrm>
        </p:grpSpPr>
        <p:sp>
          <p:nvSpPr>
            <p:cNvPr id="50" name="TextBox 49"/>
            <p:cNvSpPr txBox="1"/>
            <p:nvPr/>
          </p:nvSpPr>
          <p:spPr>
            <a:xfrm>
              <a:off x="5513971" y="2143116"/>
              <a:ext cx="244744" cy="42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</a:t>
              </a:r>
              <a:endParaRPr lang="ru-RU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00694" y="2071680"/>
              <a:ext cx="357190" cy="420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-</a:t>
              </a:r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5500694" y="2143116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2"/>
          <p:cNvGrpSpPr/>
          <p:nvPr/>
        </p:nvGrpSpPr>
        <p:grpSpPr>
          <a:xfrm>
            <a:off x="9507661" y="1609083"/>
            <a:ext cx="475385" cy="504026"/>
            <a:chOff x="5500694" y="2071680"/>
            <a:chExt cx="357190" cy="492289"/>
          </a:xfrm>
        </p:grpSpPr>
        <p:sp>
          <p:nvSpPr>
            <p:cNvPr id="54" name="TextBox 53"/>
            <p:cNvSpPr txBox="1"/>
            <p:nvPr/>
          </p:nvSpPr>
          <p:spPr>
            <a:xfrm>
              <a:off x="5513971" y="2143116"/>
              <a:ext cx="244744" cy="42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</a:t>
              </a:r>
              <a:endParaRPr lang="ru-RU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00694" y="2071680"/>
              <a:ext cx="357190" cy="420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-</a:t>
              </a:r>
              <a:endParaRPr lang="ru-RU" dirty="0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5500694" y="2143116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56"/>
          <p:cNvGrpSpPr/>
          <p:nvPr/>
        </p:nvGrpSpPr>
        <p:grpSpPr>
          <a:xfrm>
            <a:off x="10553508" y="2047931"/>
            <a:ext cx="475385" cy="504026"/>
            <a:chOff x="5500694" y="2071680"/>
            <a:chExt cx="357190" cy="492289"/>
          </a:xfrm>
        </p:grpSpPr>
        <p:sp>
          <p:nvSpPr>
            <p:cNvPr id="58" name="TextBox 57"/>
            <p:cNvSpPr txBox="1"/>
            <p:nvPr/>
          </p:nvSpPr>
          <p:spPr>
            <a:xfrm>
              <a:off x="5513971" y="2143116"/>
              <a:ext cx="244744" cy="42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</a:t>
              </a:r>
              <a:endParaRPr lang="ru-RU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00694" y="2071680"/>
              <a:ext cx="357190" cy="420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-</a:t>
              </a:r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5500694" y="2143116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60"/>
          <p:cNvGrpSpPr/>
          <p:nvPr/>
        </p:nvGrpSpPr>
        <p:grpSpPr>
          <a:xfrm>
            <a:off x="10838739" y="2706203"/>
            <a:ext cx="475385" cy="504026"/>
            <a:chOff x="5500694" y="2071680"/>
            <a:chExt cx="357190" cy="492289"/>
          </a:xfrm>
        </p:grpSpPr>
        <p:sp>
          <p:nvSpPr>
            <p:cNvPr id="62" name="TextBox 61"/>
            <p:cNvSpPr txBox="1"/>
            <p:nvPr/>
          </p:nvSpPr>
          <p:spPr>
            <a:xfrm>
              <a:off x="5513971" y="2143116"/>
              <a:ext cx="244744" cy="42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</a:t>
              </a:r>
              <a:endParaRPr lang="ru-RU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00694" y="2071680"/>
              <a:ext cx="357190" cy="420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-</a:t>
              </a:r>
              <a:endParaRPr lang="ru-RU" dirty="0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5500694" y="2143116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74"/>
          <p:cNvGrpSpPr/>
          <p:nvPr/>
        </p:nvGrpSpPr>
        <p:grpSpPr>
          <a:xfrm>
            <a:off x="8081509" y="1097096"/>
            <a:ext cx="1129730" cy="830997"/>
            <a:chOff x="5643571" y="1285860"/>
            <a:chExt cx="848845" cy="811645"/>
          </a:xfrm>
        </p:grpSpPr>
        <p:sp>
          <p:nvSpPr>
            <p:cNvPr id="108" name="TextBox 69"/>
            <p:cNvSpPr txBox="1"/>
            <p:nvPr/>
          </p:nvSpPr>
          <p:spPr>
            <a:xfrm>
              <a:off x="6000760" y="1285860"/>
              <a:ext cx="491656" cy="811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 err="1" smtClean="0">
                  <a:solidFill>
                    <a:srgbClr val="FF0000"/>
                  </a:solidFill>
                </a:rPr>
                <a:t>Cl</a:t>
              </a:r>
              <a:endParaRPr lang="ru-RU" sz="4800" dirty="0">
                <a:solidFill>
                  <a:srgbClr val="FF0000"/>
                </a:solidFill>
              </a:endParaRPr>
            </a:p>
          </p:txBody>
        </p:sp>
        <p:sp>
          <p:nvSpPr>
            <p:cNvPr id="109" name="TextBox 77"/>
            <p:cNvSpPr txBox="1"/>
            <p:nvPr/>
          </p:nvSpPr>
          <p:spPr>
            <a:xfrm>
              <a:off x="5643571" y="1643049"/>
              <a:ext cx="314602" cy="36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17</a:t>
              </a:r>
              <a:endParaRPr lang="ru-RU" dirty="0"/>
            </a:p>
          </p:txBody>
        </p:sp>
      </p:grpSp>
      <p:grpSp>
        <p:nvGrpSpPr>
          <p:cNvPr id="13" name="Группа 71"/>
          <p:cNvGrpSpPr/>
          <p:nvPr/>
        </p:nvGrpSpPr>
        <p:grpSpPr>
          <a:xfrm>
            <a:off x="1521191" y="1097096"/>
            <a:ext cx="1257471" cy="830997"/>
            <a:chOff x="714348" y="1285860"/>
            <a:chExt cx="944826" cy="811645"/>
          </a:xfrm>
        </p:grpSpPr>
        <p:sp>
          <p:nvSpPr>
            <p:cNvPr id="201" name="TextBox 74"/>
            <p:cNvSpPr txBox="1"/>
            <p:nvPr/>
          </p:nvSpPr>
          <p:spPr>
            <a:xfrm>
              <a:off x="1000100" y="1285860"/>
              <a:ext cx="659074" cy="811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 smtClean="0"/>
                <a:t>Na</a:t>
              </a:r>
              <a:endParaRPr lang="ru-RU" sz="4800" dirty="0"/>
            </a:p>
          </p:txBody>
        </p:sp>
        <p:sp>
          <p:nvSpPr>
            <p:cNvPr id="202" name="TextBox 75"/>
            <p:cNvSpPr txBox="1"/>
            <p:nvPr/>
          </p:nvSpPr>
          <p:spPr>
            <a:xfrm>
              <a:off x="714348" y="1643049"/>
              <a:ext cx="314602" cy="36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11</a:t>
              </a:r>
              <a:endParaRPr lang="ru-RU" dirty="0"/>
            </a:p>
          </p:txBody>
        </p:sp>
      </p:grpSp>
      <p:sp>
        <p:nvSpPr>
          <p:cNvPr id="189" name="Овал 188"/>
          <p:cNvSpPr/>
          <p:nvPr/>
        </p:nvSpPr>
        <p:spPr>
          <a:xfrm>
            <a:off x="1806421" y="2413637"/>
            <a:ext cx="1331078" cy="1023978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0" name="Овал 189"/>
          <p:cNvSpPr/>
          <p:nvPr/>
        </p:nvSpPr>
        <p:spPr>
          <a:xfrm>
            <a:off x="1658523" y="2299862"/>
            <a:ext cx="1626874" cy="12515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1" name="Овал 190"/>
          <p:cNvSpPr/>
          <p:nvPr/>
        </p:nvSpPr>
        <p:spPr>
          <a:xfrm>
            <a:off x="1331036" y="2047931"/>
            <a:ext cx="2281849" cy="1755391"/>
          </a:xfrm>
          <a:prstGeom prst="ellipse">
            <a:avLst/>
          </a:prstGeom>
          <a:noFill/>
          <a:ln w="19050" cap="rnd">
            <a:solidFill>
              <a:schemeClr val="tx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7" name="Овал 196"/>
          <p:cNvSpPr/>
          <p:nvPr/>
        </p:nvSpPr>
        <p:spPr>
          <a:xfrm>
            <a:off x="1954320" y="2527413"/>
            <a:ext cx="1035284" cy="796428"/>
          </a:xfrm>
          <a:prstGeom prst="ellipse">
            <a:avLst/>
          </a:prstGeom>
          <a:gradFill>
            <a:gsLst>
              <a:gs pos="4000">
                <a:schemeClr val="bg1"/>
              </a:gs>
              <a:gs pos="43000">
                <a:schemeClr val="bg1">
                  <a:lumMod val="50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00" b="1" dirty="0" smtClean="0">
                <a:solidFill>
                  <a:schemeClr val="tx1"/>
                </a:solidFill>
              </a:rPr>
              <a:t>+ 11</a:t>
            </a:r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2281806" y="2559921"/>
            <a:ext cx="147898" cy="170663"/>
          </a:xfrm>
          <a:prstGeom prst="ellipse">
            <a:avLst/>
          </a:prstGeom>
          <a:gradFill>
            <a:gsLst>
              <a:gs pos="4000">
                <a:schemeClr val="bg1"/>
              </a:gs>
              <a:gs pos="43000">
                <a:schemeClr val="bg1">
                  <a:lumMod val="50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9" name="Овал 198"/>
          <p:cNvSpPr/>
          <p:nvPr/>
        </p:nvSpPr>
        <p:spPr>
          <a:xfrm>
            <a:off x="2471961" y="3145051"/>
            <a:ext cx="221847" cy="36407"/>
          </a:xfrm>
          <a:prstGeom prst="ellipse">
            <a:avLst/>
          </a:prstGeom>
          <a:gradFill>
            <a:gsLst>
              <a:gs pos="4000">
                <a:schemeClr val="bg1"/>
              </a:gs>
              <a:gs pos="43000">
                <a:schemeClr val="bg1">
                  <a:lumMod val="50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00" name="Овал 199"/>
          <p:cNvSpPr/>
          <p:nvPr/>
        </p:nvSpPr>
        <p:spPr>
          <a:xfrm>
            <a:off x="2567037" y="2559921"/>
            <a:ext cx="147898" cy="170663"/>
          </a:xfrm>
          <a:prstGeom prst="ellipse">
            <a:avLst/>
          </a:prstGeom>
          <a:gradFill>
            <a:gsLst>
              <a:gs pos="4000">
                <a:schemeClr val="bg1"/>
              </a:gs>
              <a:gs pos="43000">
                <a:schemeClr val="bg1">
                  <a:lumMod val="50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4" name="Группа 192"/>
          <p:cNvGrpSpPr/>
          <p:nvPr/>
        </p:nvGrpSpPr>
        <p:grpSpPr>
          <a:xfrm rot="177758">
            <a:off x="3440144" y="2788445"/>
            <a:ext cx="475385" cy="520017"/>
            <a:chOff x="5500694" y="2000240"/>
            <a:chExt cx="357190" cy="507908"/>
          </a:xfrm>
        </p:grpSpPr>
        <p:sp>
          <p:nvSpPr>
            <p:cNvPr id="194" name="TextBox 120"/>
            <p:cNvSpPr txBox="1"/>
            <p:nvPr/>
          </p:nvSpPr>
          <p:spPr>
            <a:xfrm>
              <a:off x="5551276" y="2147417"/>
              <a:ext cx="225473" cy="36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/>
                <a:t>е</a:t>
              </a:r>
              <a:endParaRPr lang="ru-RU" dirty="0"/>
            </a:p>
          </p:txBody>
        </p:sp>
        <p:sp>
          <p:nvSpPr>
            <p:cNvPr id="195" name="TextBox 121"/>
            <p:cNvSpPr txBox="1"/>
            <p:nvPr/>
          </p:nvSpPr>
          <p:spPr>
            <a:xfrm>
              <a:off x="5500694" y="200024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/>
                <a:t> -</a:t>
              </a:r>
              <a:endParaRPr lang="ru-RU" dirty="0"/>
            </a:p>
          </p:txBody>
        </p:sp>
        <p:sp>
          <p:nvSpPr>
            <p:cNvPr id="196" name="Овал 195"/>
            <p:cNvSpPr/>
            <p:nvPr/>
          </p:nvSpPr>
          <p:spPr>
            <a:xfrm>
              <a:off x="5500694" y="2143116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5" name="Группа 192"/>
          <p:cNvGrpSpPr/>
          <p:nvPr/>
        </p:nvGrpSpPr>
        <p:grpSpPr>
          <a:xfrm rot="177758">
            <a:off x="8859535" y="3446716"/>
            <a:ext cx="475385" cy="520017"/>
            <a:chOff x="5500694" y="2000240"/>
            <a:chExt cx="357190" cy="507908"/>
          </a:xfrm>
        </p:grpSpPr>
        <p:sp>
          <p:nvSpPr>
            <p:cNvPr id="79" name="TextBox 120"/>
            <p:cNvSpPr txBox="1"/>
            <p:nvPr/>
          </p:nvSpPr>
          <p:spPr>
            <a:xfrm>
              <a:off x="5551276" y="2147417"/>
              <a:ext cx="225473" cy="360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/>
                <a:t>е</a:t>
              </a:r>
              <a:endParaRPr lang="ru-RU" dirty="0"/>
            </a:p>
          </p:txBody>
        </p:sp>
        <p:sp>
          <p:nvSpPr>
            <p:cNvPr id="80" name="TextBox 121"/>
            <p:cNvSpPr txBox="1"/>
            <p:nvPr/>
          </p:nvSpPr>
          <p:spPr>
            <a:xfrm>
              <a:off x="5500694" y="200024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/>
                <a:t> -</a:t>
              </a:r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5500694" y="2143116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83" name="Полилиния 82"/>
          <p:cNvSpPr/>
          <p:nvPr/>
        </p:nvSpPr>
        <p:spPr>
          <a:xfrm>
            <a:off x="2376884" y="3071909"/>
            <a:ext cx="291389" cy="171417"/>
          </a:xfrm>
          <a:custGeom>
            <a:avLst/>
            <a:gdLst>
              <a:gd name="connsiteX0" fmla="*/ 0 w 218941"/>
              <a:gd name="connsiteY0" fmla="*/ 0 h 167425"/>
              <a:gd name="connsiteX1" fmla="*/ 115910 w 218941"/>
              <a:gd name="connsiteY1" fmla="*/ 64394 h 167425"/>
              <a:gd name="connsiteX2" fmla="*/ 218941 w 218941"/>
              <a:gd name="connsiteY2" fmla="*/ 12879 h 167425"/>
              <a:gd name="connsiteX3" fmla="*/ 77273 w 218941"/>
              <a:gd name="connsiteY3" fmla="*/ 167425 h 167425"/>
              <a:gd name="connsiteX4" fmla="*/ 0 w 218941"/>
              <a:gd name="connsiteY4" fmla="*/ 0 h 16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41" h="167425">
                <a:moveTo>
                  <a:pt x="0" y="0"/>
                </a:moveTo>
                <a:lnTo>
                  <a:pt x="115910" y="64394"/>
                </a:lnTo>
                <a:lnTo>
                  <a:pt x="218941" y="12879"/>
                </a:lnTo>
                <a:lnTo>
                  <a:pt x="77273" y="16742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9507661" y="2998768"/>
            <a:ext cx="445654" cy="250533"/>
          </a:xfrm>
          <a:custGeom>
            <a:avLst/>
            <a:gdLst>
              <a:gd name="connsiteX0" fmla="*/ 0 w 334851"/>
              <a:gd name="connsiteY0" fmla="*/ 38637 h 244699"/>
              <a:gd name="connsiteX1" fmla="*/ 103031 w 334851"/>
              <a:gd name="connsiteY1" fmla="*/ 103031 h 244699"/>
              <a:gd name="connsiteX2" fmla="*/ 334851 w 334851"/>
              <a:gd name="connsiteY2" fmla="*/ 0 h 244699"/>
              <a:gd name="connsiteX3" fmla="*/ 103031 w 334851"/>
              <a:gd name="connsiteY3" fmla="*/ 244699 h 244699"/>
              <a:gd name="connsiteX4" fmla="*/ 0 w 334851"/>
              <a:gd name="connsiteY4" fmla="*/ 38637 h 24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851" h="244699">
                <a:moveTo>
                  <a:pt x="0" y="38637"/>
                </a:moveTo>
                <a:lnTo>
                  <a:pt x="103031" y="103031"/>
                </a:lnTo>
                <a:lnTo>
                  <a:pt x="334851" y="0"/>
                </a:lnTo>
                <a:lnTo>
                  <a:pt x="103031" y="244699"/>
                </a:lnTo>
                <a:lnTo>
                  <a:pt x="0" y="38637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190111" y="4388452"/>
            <a:ext cx="5514468" cy="2080505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Отдавая электрон, 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атом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становится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положительно заряженной частицей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940581" y="4388452"/>
            <a:ext cx="5039083" cy="2572947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Принимая электрон, атом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становится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отрицательно заряженной частицей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662115" y="877671"/>
            <a:ext cx="463524" cy="695510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3800" dirty="0" smtClean="0"/>
              <a:t>+</a:t>
            </a:r>
            <a:endParaRPr lang="ru-RU" sz="3800" dirty="0"/>
          </a:p>
        </p:txBody>
      </p:sp>
      <p:sp>
        <p:nvSpPr>
          <p:cNvPr id="96" name="TextBox 95"/>
          <p:cNvSpPr txBox="1"/>
          <p:nvPr/>
        </p:nvSpPr>
        <p:spPr>
          <a:xfrm>
            <a:off x="9032276" y="731388"/>
            <a:ext cx="475385" cy="849399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r>
              <a:rPr lang="ru-RU" sz="4800" dirty="0" smtClean="0"/>
              <a:t>-</a:t>
            </a:r>
            <a:endParaRPr lang="ru-RU" sz="4800" dirty="0"/>
          </a:p>
        </p:txBody>
      </p:sp>
      <p:sp>
        <p:nvSpPr>
          <p:cNvPr id="57" name="TextBox 56"/>
          <p:cNvSpPr txBox="1"/>
          <p:nvPr/>
        </p:nvSpPr>
        <p:spPr>
          <a:xfrm>
            <a:off x="2757192" y="4169028"/>
            <a:ext cx="7006918" cy="1680395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pPr algn="ctr"/>
            <a:r>
              <a:rPr lang="ru-RU" sz="3400" dirty="0" smtClean="0">
                <a:latin typeface="Arial" pitchFamily="34" charset="0"/>
                <a:cs typeface="Arial" pitchFamily="34" charset="0"/>
              </a:rPr>
              <a:t>Частицы, заряженные </a:t>
            </a:r>
          </a:p>
          <a:p>
            <a:pPr algn="ctr"/>
            <a:r>
              <a:rPr lang="ru-RU" sz="3400" dirty="0" smtClean="0">
                <a:latin typeface="Arial" pitchFamily="34" charset="0"/>
                <a:cs typeface="Arial" pitchFamily="34" charset="0"/>
              </a:rPr>
              <a:t>положительно или отрицательно </a:t>
            </a:r>
          </a:p>
          <a:p>
            <a:pPr algn="ctr"/>
            <a:r>
              <a:rPr lang="ru-RU" sz="3400" dirty="0" smtClean="0">
                <a:latin typeface="Arial" pitchFamily="34" charset="0"/>
                <a:cs typeface="Arial" pitchFamily="34" charset="0"/>
              </a:rPr>
              <a:t>называют </a:t>
            </a: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ионами</a:t>
            </a:r>
            <a:endParaRPr lang="ru-RU" sz="3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Стрелка вниз 60"/>
          <p:cNvSpPr/>
          <p:nvPr/>
        </p:nvSpPr>
        <p:spPr>
          <a:xfrm>
            <a:off x="4183347" y="1389660"/>
            <a:ext cx="285231" cy="307193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623785" lon="18963666" rev="13413212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67" name="Стрелка вниз 66"/>
          <p:cNvSpPr/>
          <p:nvPr/>
        </p:nvSpPr>
        <p:spPr>
          <a:xfrm>
            <a:off x="7225812" y="1462801"/>
            <a:ext cx="285231" cy="299879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 fov="2700000">
              <a:rot lat="20976204" lon="18959991" rev="8186792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68" name="object 2"/>
          <p:cNvSpPr>
            <a:spLocks/>
          </p:cNvSpPr>
          <p:nvPr/>
        </p:nvSpPr>
        <p:spPr bwMode="auto">
          <a:xfrm>
            <a:off x="0" y="0"/>
            <a:ext cx="12169775" cy="938988"/>
          </a:xfrm>
          <a:custGeom>
            <a:avLst/>
            <a:gdLst>
              <a:gd name="T0" fmla="*/ 0 w 5650865"/>
              <a:gd name="T1" fmla="*/ 0 h 429259"/>
              <a:gd name="T2" fmla="*/ 5650865 w 5650865"/>
              <a:gd name="T3" fmla="*/ 429259 h 429259"/>
            </a:gdLst>
            <a:ahLst/>
            <a:cxnLst/>
            <a:rect l="T0" t="T1" r="T2" b="T3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uz-Cyrl-UZ" alt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ИОННАЯ ХИМИЧЕСКАЯ СВЯЗЬ </a:t>
            </a:r>
          </a:p>
          <a:p>
            <a:pPr algn="ctr">
              <a:lnSpc>
                <a:spcPct val="150000"/>
              </a:lnSpc>
            </a:pPr>
            <a:endParaRPr lang="uz-Cyrl-UZ" alt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9334E-6 L 0.3948 -0.008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42 0 " pathEditMode="relative" ptsTypes="AA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1" grpId="0" animBg="1"/>
      <p:bldP spid="199" grpId="0" animBg="1"/>
      <p:bldP spid="83" grpId="0" animBg="1"/>
      <p:bldP spid="85" grpId="0" animBg="1"/>
      <p:bldP spid="86" grpId="0"/>
      <p:bldP spid="86" grpId="1"/>
      <p:bldP spid="87" grpId="0"/>
      <p:bldP spid="87" grpId="1"/>
      <p:bldP spid="91" grpId="0"/>
      <p:bldP spid="91" grpId="1"/>
      <p:bldP spid="96" grpId="0"/>
      <p:bldP spid="96" grpId="1"/>
      <p:bldP spid="96" grpId="2"/>
      <p:bldP spid="57" grpId="0"/>
      <p:bldP spid="61" grpId="0" animBg="1"/>
      <p:bldP spid="61" grpId="1" animBg="1"/>
      <p:bldP spid="67" grpId="0" animBg="1"/>
      <p:bldP spid="6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4"/>
          <p:cNvGrpSpPr/>
          <p:nvPr/>
        </p:nvGrpSpPr>
        <p:grpSpPr>
          <a:xfrm>
            <a:off x="1616267" y="2486779"/>
            <a:ext cx="1626874" cy="1251529"/>
            <a:chOff x="1246164" y="2246304"/>
            <a:chExt cx="1222384" cy="1222384"/>
          </a:xfrm>
        </p:grpSpPr>
        <p:sp>
          <p:nvSpPr>
            <p:cNvPr id="189" name="Овал 188"/>
            <p:cNvSpPr/>
            <p:nvPr/>
          </p:nvSpPr>
          <p:spPr>
            <a:xfrm>
              <a:off x="1357290" y="2357430"/>
              <a:ext cx="1000132" cy="1000132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90" name="Овал 189"/>
            <p:cNvSpPr/>
            <p:nvPr/>
          </p:nvSpPr>
          <p:spPr>
            <a:xfrm>
              <a:off x="1246164" y="2246304"/>
              <a:ext cx="1222384" cy="1222384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97" name="Овал 196"/>
            <p:cNvSpPr/>
            <p:nvPr/>
          </p:nvSpPr>
          <p:spPr>
            <a:xfrm>
              <a:off x="1468416" y="2468556"/>
              <a:ext cx="777881" cy="777881"/>
            </a:xfrm>
            <a:prstGeom prst="ellipse">
              <a:avLst/>
            </a:prstGeom>
            <a:gradFill>
              <a:gsLst>
                <a:gs pos="4000">
                  <a:schemeClr val="bg1"/>
                </a:gs>
                <a:gs pos="43000">
                  <a:schemeClr val="bg1">
                    <a:lumMod val="5000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00" b="1" dirty="0" smtClean="0">
                  <a:solidFill>
                    <a:schemeClr val="tx1"/>
                  </a:solidFill>
                </a:rPr>
                <a:t>+ 11</a:t>
              </a:r>
              <a:endParaRPr lang="ru-RU" sz="1900" b="1" dirty="0">
                <a:solidFill>
                  <a:schemeClr val="tx1"/>
                </a:solidFill>
              </a:endParaRPr>
            </a:p>
          </p:txBody>
        </p:sp>
        <p:sp>
          <p:nvSpPr>
            <p:cNvPr id="198" name="Овал 197"/>
            <p:cNvSpPr/>
            <p:nvPr/>
          </p:nvSpPr>
          <p:spPr>
            <a:xfrm>
              <a:off x="1714480" y="2500306"/>
              <a:ext cx="111126" cy="166689"/>
            </a:xfrm>
            <a:prstGeom prst="ellipse">
              <a:avLst/>
            </a:prstGeom>
            <a:gradFill>
              <a:gsLst>
                <a:gs pos="4000">
                  <a:schemeClr val="bg1"/>
                </a:gs>
                <a:gs pos="43000">
                  <a:schemeClr val="bg1">
                    <a:lumMod val="5000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00" name="Овал 199"/>
            <p:cNvSpPr/>
            <p:nvPr/>
          </p:nvSpPr>
          <p:spPr>
            <a:xfrm>
              <a:off x="1928794" y="2500306"/>
              <a:ext cx="111126" cy="166689"/>
            </a:xfrm>
            <a:prstGeom prst="ellipse">
              <a:avLst/>
            </a:prstGeom>
            <a:gradFill>
              <a:gsLst>
                <a:gs pos="4000">
                  <a:schemeClr val="bg1"/>
                </a:gs>
                <a:gs pos="43000">
                  <a:schemeClr val="bg1">
                    <a:lumMod val="5000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3" name="Полилиния 82"/>
            <p:cNvSpPr/>
            <p:nvPr/>
          </p:nvSpPr>
          <p:spPr>
            <a:xfrm>
              <a:off x="1785918" y="3000372"/>
              <a:ext cx="218941" cy="167425"/>
            </a:xfrm>
            <a:custGeom>
              <a:avLst/>
              <a:gdLst>
                <a:gd name="connsiteX0" fmla="*/ 0 w 218941"/>
                <a:gd name="connsiteY0" fmla="*/ 0 h 167425"/>
                <a:gd name="connsiteX1" fmla="*/ 115910 w 218941"/>
                <a:gd name="connsiteY1" fmla="*/ 64394 h 167425"/>
                <a:gd name="connsiteX2" fmla="*/ 218941 w 218941"/>
                <a:gd name="connsiteY2" fmla="*/ 12879 h 167425"/>
                <a:gd name="connsiteX3" fmla="*/ 77273 w 218941"/>
                <a:gd name="connsiteY3" fmla="*/ 167425 h 167425"/>
                <a:gd name="connsiteX4" fmla="*/ 0 w 218941"/>
                <a:gd name="connsiteY4" fmla="*/ 0 h 16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941" h="167425">
                  <a:moveTo>
                    <a:pt x="0" y="0"/>
                  </a:moveTo>
                  <a:lnTo>
                    <a:pt x="115910" y="64394"/>
                  </a:lnTo>
                  <a:lnTo>
                    <a:pt x="218941" y="12879"/>
                  </a:lnTo>
                  <a:lnTo>
                    <a:pt x="77273" y="167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67"/>
          <p:cNvGrpSpPr/>
          <p:nvPr/>
        </p:nvGrpSpPr>
        <p:grpSpPr>
          <a:xfrm>
            <a:off x="8176729" y="2047931"/>
            <a:ext cx="3120095" cy="2405701"/>
            <a:chOff x="6156745" y="1571612"/>
            <a:chExt cx="2344345" cy="2349679"/>
          </a:xfrm>
        </p:grpSpPr>
        <p:grpSp>
          <p:nvGrpSpPr>
            <p:cNvPr id="6" name="Группа 52"/>
            <p:cNvGrpSpPr/>
            <p:nvPr/>
          </p:nvGrpSpPr>
          <p:grpSpPr>
            <a:xfrm>
              <a:off x="7143768" y="1571612"/>
              <a:ext cx="357190" cy="492291"/>
              <a:chOff x="5500694" y="2071678"/>
              <a:chExt cx="357190" cy="492291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5513971" y="2143116"/>
                <a:ext cx="244744" cy="420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е</a:t>
                </a:r>
                <a:endParaRPr lang="ru-RU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500694" y="2071678"/>
                <a:ext cx="357190" cy="420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 -</a:t>
                </a:r>
                <a:endParaRPr lang="ru-RU" dirty="0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5500694" y="2143116"/>
                <a:ext cx="285752" cy="28575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65"/>
            <p:cNvGrpSpPr/>
            <p:nvPr/>
          </p:nvGrpSpPr>
          <p:grpSpPr>
            <a:xfrm>
              <a:off x="6156745" y="1857364"/>
              <a:ext cx="2344345" cy="2063927"/>
              <a:chOff x="6156745" y="1857364"/>
              <a:chExt cx="2344345" cy="2063927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6679421" y="2178835"/>
                <a:ext cx="1285884" cy="128588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6536545" y="2035959"/>
                <a:ext cx="1571636" cy="157163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6357950" y="1857364"/>
                <a:ext cx="1928826" cy="1928826"/>
              </a:xfrm>
              <a:prstGeom prst="ellipse">
                <a:avLst/>
              </a:prstGeom>
              <a:noFill/>
              <a:ln w="15875" cap="rnd">
                <a:solidFill>
                  <a:srgbClr val="FF0000"/>
                </a:solidFill>
                <a:prstDash val="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Овал 4"/>
              <p:cNvSpPr/>
              <p:nvPr/>
            </p:nvSpPr>
            <p:spPr>
              <a:xfrm>
                <a:off x="6822297" y="2321711"/>
                <a:ext cx="1000132" cy="1000132"/>
              </a:xfrm>
              <a:prstGeom prst="ellipse">
                <a:avLst/>
              </a:prstGeom>
              <a:gradFill flip="none" rotWithShape="1">
                <a:gsLst>
                  <a:gs pos="4000">
                    <a:schemeClr val="bg1"/>
                  </a:gs>
                  <a:gs pos="43000">
                    <a:srgbClr val="FFFF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C00000"/>
                    </a:solidFill>
                  </a:rPr>
                  <a:t>+ 17</a:t>
                </a:r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7429520" y="2500306"/>
                <a:ext cx="142876" cy="214314"/>
              </a:xfrm>
              <a:prstGeom prst="ellipse">
                <a:avLst/>
              </a:prstGeom>
              <a:gradFill flip="none" rotWithShape="1">
                <a:gsLst>
                  <a:gs pos="32000">
                    <a:schemeClr val="bg1"/>
                  </a:gs>
                  <a:gs pos="50000">
                    <a:schemeClr val="tx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7143768" y="2500306"/>
                <a:ext cx="142876" cy="214314"/>
              </a:xfrm>
              <a:prstGeom prst="ellipse">
                <a:avLst/>
              </a:prstGeom>
              <a:gradFill flip="none" rotWithShape="1">
                <a:gsLst>
                  <a:gs pos="32000">
                    <a:schemeClr val="bg1"/>
                  </a:gs>
                  <a:gs pos="50000">
                    <a:schemeClr val="tx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" name="Группа 40"/>
              <p:cNvGrpSpPr/>
              <p:nvPr/>
            </p:nvGrpSpPr>
            <p:grpSpPr>
              <a:xfrm>
                <a:off x="7643834" y="3429000"/>
                <a:ext cx="357190" cy="492291"/>
                <a:chOff x="5500694" y="2071678"/>
                <a:chExt cx="357190" cy="492291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5513971" y="2143116"/>
                  <a:ext cx="244744" cy="4208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 smtClean="0"/>
                    <a:t>е</a:t>
                  </a:r>
                  <a:endParaRPr lang="ru-RU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5500694" y="2071678"/>
                  <a:ext cx="357190" cy="420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 -</a:t>
                  </a:r>
                  <a:endParaRPr lang="ru-RU" dirty="0"/>
                </a:p>
              </p:txBody>
            </p:sp>
            <p:sp>
              <p:nvSpPr>
                <p:cNvPr id="44" name="Овал 43"/>
                <p:cNvSpPr/>
                <p:nvPr/>
              </p:nvSpPr>
              <p:spPr>
                <a:xfrm>
                  <a:off x="5500694" y="2143116"/>
                  <a:ext cx="285752" cy="28575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2" name="Группа 48"/>
              <p:cNvGrpSpPr/>
              <p:nvPr/>
            </p:nvGrpSpPr>
            <p:grpSpPr>
              <a:xfrm>
                <a:off x="6357950" y="2000240"/>
                <a:ext cx="357190" cy="492291"/>
                <a:chOff x="5500694" y="2071678"/>
                <a:chExt cx="357190" cy="492291"/>
              </a:xfrm>
            </p:grpSpPr>
            <p:sp>
              <p:nvSpPr>
                <p:cNvPr id="50" name="TextBox 49"/>
                <p:cNvSpPr txBox="1"/>
                <p:nvPr/>
              </p:nvSpPr>
              <p:spPr>
                <a:xfrm>
                  <a:off x="5513971" y="2143116"/>
                  <a:ext cx="244744" cy="4208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 smtClean="0"/>
                    <a:t>е</a:t>
                  </a:r>
                  <a:endParaRPr lang="ru-RU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5500694" y="2071678"/>
                  <a:ext cx="357190" cy="420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 -</a:t>
                  </a:r>
                  <a:endParaRPr lang="ru-RU" dirty="0"/>
                </a:p>
              </p:txBody>
            </p:sp>
            <p:sp>
              <p:nvSpPr>
                <p:cNvPr id="52" name="Овал 51"/>
                <p:cNvSpPr/>
                <p:nvPr/>
              </p:nvSpPr>
              <p:spPr>
                <a:xfrm>
                  <a:off x="5500694" y="2143116"/>
                  <a:ext cx="285752" cy="28575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" name="Группа 56"/>
              <p:cNvGrpSpPr/>
              <p:nvPr/>
            </p:nvGrpSpPr>
            <p:grpSpPr>
              <a:xfrm>
                <a:off x="7929586" y="2000240"/>
                <a:ext cx="357190" cy="492291"/>
                <a:chOff x="5500694" y="2071678"/>
                <a:chExt cx="357190" cy="492291"/>
              </a:xfrm>
            </p:grpSpPr>
            <p:sp>
              <p:nvSpPr>
                <p:cNvPr id="58" name="TextBox 57"/>
                <p:cNvSpPr txBox="1"/>
                <p:nvPr/>
              </p:nvSpPr>
              <p:spPr>
                <a:xfrm>
                  <a:off x="5513971" y="2143116"/>
                  <a:ext cx="244744" cy="4208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 smtClean="0"/>
                    <a:t>е</a:t>
                  </a:r>
                  <a:endParaRPr lang="ru-RU" dirty="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500694" y="2071678"/>
                  <a:ext cx="357190" cy="420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 -</a:t>
                  </a:r>
                  <a:endParaRPr lang="ru-RU" dirty="0"/>
                </a:p>
              </p:txBody>
            </p:sp>
            <p:sp>
              <p:nvSpPr>
                <p:cNvPr id="60" name="Овал 59"/>
                <p:cNvSpPr/>
                <p:nvPr/>
              </p:nvSpPr>
              <p:spPr>
                <a:xfrm>
                  <a:off x="5500694" y="2143116"/>
                  <a:ext cx="285752" cy="28575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" name="Группа 60"/>
              <p:cNvGrpSpPr/>
              <p:nvPr/>
            </p:nvGrpSpPr>
            <p:grpSpPr>
              <a:xfrm>
                <a:off x="8143900" y="2643182"/>
                <a:ext cx="357190" cy="492291"/>
                <a:chOff x="5500694" y="2071678"/>
                <a:chExt cx="357190" cy="492291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513971" y="2143116"/>
                  <a:ext cx="244744" cy="4208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 smtClean="0"/>
                    <a:t>е</a:t>
                  </a:r>
                  <a:endParaRPr lang="ru-RU" dirty="0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5500694" y="2071678"/>
                  <a:ext cx="357190" cy="420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 -</a:t>
                  </a:r>
                  <a:endParaRPr lang="ru-RU" dirty="0"/>
                </a:p>
              </p:txBody>
            </p:sp>
            <p:sp>
              <p:nvSpPr>
                <p:cNvPr id="64" name="Овал 63"/>
                <p:cNvSpPr/>
                <p:nvPr/>
              </p:nvSpPr>
              <p:spPr>
                <a:xfrm>
                  <a:off x="5500694" y="2143116"/>
                  <a:ext cx="285752" cy="28575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" name="Группа 192"/>
              <p:cNvGrpSpPr/>
              <p:nvPr/>
            </p:nvGrpSpPr>
            <p:grpSpPr>
              <a:xfrm rot="177758">
                <a:off x="6156745" y="2652074"/>
                <a:ext cx="357190" cy="507908"/>
                <a:chOff x="5500694" y="2000240"/>
                <a:chExt cx="357190" cy="507908"/>
              </a:xfrm>
            </p:grpSpPr>
            <p:sp>
              <p:nvSpPr>
                <p:cNvPr id="194" name="TextBox 120"/>
                <p:cNvSpPr txBox="1"/>
                <p:nvPr/>
              </p:nvSpPr>
              <p:spPr>
                <a:xfrm>
                  <a:off x="5551276" y="2147417"/>
                  <a:ext cx="225473" cy="3607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dirty="0" smtClean="0"/>
                    <a:t>е</a:t>
                  </a:r>
                  <a:endParaRPr lang="ru-RU" dirty="0"/>
                </a:p>
              </p:txBody>
            </p:sp>
            <p:sp>
              <p:nvSpPr>
                <p:cNvPr id="195" name="TextBox 121"/>
                <p:cNvSpPr txBox="1"/>
                <p:nvPr/>
              </p:nvSpPr>
              <p:spPr>
                <a:xfrm>
                  <a:off x="5500694" y="2000240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dirty="0" smtClean="0"/>
                    <a:t> -</a:t>
                  </a:r>
                  <a:endParaRPr lang="ru-RU" dirty="0"/>
                </a:p>
              </p:txBody>
            </p:sp>
            <p:sp>
              <p:nvSpPr>
                <p:cNvPr id="196" name="Овал 195"/>
                <p:cNvSpPr/>
                <p:nvPr/>
              </p:nvSpPr>
              <p:spPr>
                <a:xfrm>
                  <a:off x="5500694" y="2143116"/>
                  <a:ext cx="285752" cy="28575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</p:grpSp>
          <p:grpSp>
            <p:nvGrpSpPr>
              <p:cNvPr id="16" name="Группа 192"/>
              <p:cNvGrpSpPr/>
              <p:nvPr/>
            </p:nvGrpSpPr>
            <p:grpSpPr>
              <a:xfrm rot="177758">
                <a:off x="6656811" y="3366453"/>
                <a:ext cx="357190" cy="507909"/>
                <a:chOff x="5500694" y="2000240"/>
                <a:chExt cx="357190" cy="507909"/>
              </a:xfrm>
            </p:grpSpPr>
            <p:sp>
              <p:nvSpPr>
                <p:cNvPr id="79" name="TextBox 120"/>
                <p:cNvSpPr txBox="1"/>
                <p:nvPr/>
              </p:nvSpPr>
              <p:spPr>
                <a:xfrm>
                  <a:off x="5551276" y="2147418"/>
                  <a:ext cx="225473" cy="3607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dirty="0" smtClean="0"/>
                    <a:t>е</a:t>
                  </a:r>
                  <a:endParaRPr lang="ru-RU" dirty="0"/>
                </a:p>
              </p:txBody>
            </p:sp>
            <p:sp>
              <p:nvSpPr>
                <p:cNvPr id="80" name="TextBox 121"/>
                <p:cNvSpPr txBox="1"/>
                <p:nvPr/>
              </p:nvSpPr>
              <p:spPr>
                <a:xfrm>
                  <a:off x="5500694" y="2000240"/>
                  <a:ext cx="35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dirty="0" smtClean="0"/>
                    <a:t> -</a:t>
                  </a:r>
                  <a:endParaRPr lang="ru-RU" dirty="0"/>
                </a:p>
              </p:txBody>
            </p:sp>
            <p:sp>
              <p:nvSpPr>
                <p:cNvPr id="81" name="Овал 80"/>
                <p:cNvSpPr/>
                <p:nvPr/>
              </p:nvSpPr>
              <p:spPr>
                <a:xfrm>
                  <a:off x="5500694" y="2143116"/>
                  <a:ext cx="285752" cy="28575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</p:grpSp>
          <p:sp>
            <p:nvSpPr>
              <p:cNvPr id="85" name="Полилиния 84"/>
              <p:cNvSpPr/>
              <p:nvPr/>
            </p:nvSpPr>
            <p:spPr>
              <a:xfrm>
                <a:off x="7143768" y="3000372"/>
                <a:ext cx="334851" cy="244699"/>
              </a:xfrm>
              <a:custGeom>
                <a:avLst/>
                <a:gdLst>
                  <a:gd name="connsiteX0" fmla="*/ 0 w 334851"/>
                  <a:gd name="connsiteY0" fmla="*/ 38637 h 244699"/>
                  <a:gd name="connsiteX1" fmla="*/ 103031 w 334851"/>
                  <a:gd name="connsiteY1" fmla="*/ 103031 h 244699"/>
                  <a:gd name="connsiteX2" fmla="*/ 334851 w 334851"/>
                  <a:gd name="connsiteY2" fmla="*/ 0 h 244699"/>
                  <a:gd name="connsiteX3" fmla="*/ 103031 w 334851"/>
                  <a:gd name="connsiteY3" fmla="*/ 244699 h 244699"/>
                  <a:gd name="connsiteX4" fmla="*/ 0 w 334851"/>
                  <a:gd name="connsiteY4" fmla="*/ 38637 h 24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851" h="244699">
                    <a:moveTo>
                      <a:pt x="0" y="38637"/>
                    </a:moveTo>
                    <a:lnTo>
                      <a:pt x="103031" y="103031"/>
                    </a:lnTo>
                    <a:lnTo>
                      <a:pt x="334851" y="0"/>
                    </a:lnTo>
                    <a:lnTo>
                      <a:pt x="103031" y="244699"/>
                    </a:lnTo>
                    <a:lnTo>
                      <a:pt x="0" y="3863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7" name="Группа 68"/>
          <p:cNvGrpSpPr/>
          <p:nvPr/>
        </p:nvGrpSpPr>
        <p:grpSpPr>
          <a:xfrm>
            <a:off x="1711344" y="1097094"/>
            <a:ext cx="1187336" cy="1050421"/>
            <a:chOff x="1428728" y="857232"/>
            <a:chExt cx="892128" cy="1025959"/>
          </a:xfrm>
        </p:grpSpPr>
        <p:sp>
          <p:nvSpPr>
            <p:cNvPr id="201" name="TextBox 74"/>
            <p:cNvSpPr txBox="1"/>
            <p:nvPr/>
          </p:nvSpPr>
          <p:spPr>
            <a:xfrm>
              <a:off x="1428728" y="1071546"/>
              <a:ext cx="659074" cy="811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 smtClean="0"/>
                <a:t>Na</a:t>
              </a:r>
              <a:endParaRPr lang="ru-RU" sz="48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000232" y="857232"/>
              <a:ext cx="320624" cy="6613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800" dirty="0" smtClean="0"/>
                <a:t>+</a:t>
              </a:r>
              <a:endParaRPr lang="ru-RU" sz="3800" dirty="0"/>
            </a:p>
          </p:txBody>
        </p:sp>
      </p:grpSp>
      <p:grpSp>
        <p:nvGrpSpPr>
          <p:cNvPr id="18" name="Группа 69"/>
          <p:cNvGrpSpPr/>
          <p:nvPr/>
        </p:nvGrpSpPr>
        <p:grpSpPr>
          <a:xfrm>
            <a:off x="8556891" y="950812"/>
            <a:ext cx="950770" cy="1196703"/>
            <a:chOff x="6429388" y="714356"/>
            <a:chExt cx="714380" cy="1168835"/>
          </a:xfrm>
        </p:grpSpPr>
        <p:sp>
          <p:nvSpPr>
            <p:cNvPr id="108" name="TextBox 69"/>
            <p:cNvSpPr txBox="1"/>
            <p:nvPr/>
          </p:nvSpPr>
          <p:spPr>
            <a:xfrm>
              <a:off x="6429388" y="1071546"/>
              <a:ext cx="491656" cy="811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dirty="0" err="1" smtClean="0">
                  <a:solidFill>
                    <a:srgbClr val="FF0000"/>
                  </a:solidFill>
                </a:rPr>
                <a:t>Cl</a:t>
              </a:r>
              <a:endParaRPr lang="ru-RU" sz="4800" dirty="0">
                <a:solidFill>
                  <a:srgbClr val="FF000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786578" y="714356"/>
              <a:ext cx="357190" cy="81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-</a:t>
              </a:r>
              <a:endParaRPr lang="ru-RU" sz="4800" dirty="0"/>
            </a:p>
          </p:txBody>
        </p:sp>
      </p:grpSp>
      <p:grpSp>
        <p:nvGrpSpPr>
          <p:cNvPr id="19" name="Группа 75"/>
          <p:cNvGrpSpPr/>
          <p:nvPr/>
        </p:nvGrpSpPr>
        <p:grpSpPr>
          <a:xfrm>
            <a:off x="0" y="4607875"/>
            <a:ext cx="12169775" cy="1815882"/>
            <a:chOff x="0" y="4500570"/>
            <a:chExt cx="9144000" cy="1773596"/>
          </a:xfrm>
        </p:grpSpPr>
        <p:sp>
          <p:nvSpPr>
            <p:cNvPr id="71" name="TextBox 70"/>
            <p:cNvSpPr txBox="1"/>
            <p:nvPr/>
          </p:nvSpPr>
          <p:spPr>
            <a:xfrm>
              <a:off x="0" y="4500570"/>
              <a:ext cx="9144000" cy="1773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latin typeface="Arial" pitchFamily="34" charset="0"/>
                  <a:cs typeface="Arial" pitchFamily="34" charset="0"/>
                </a:rPr>
                <a:t>В соответствии с</a:t>
              </a:r>
            </a:p>
            <a:p>
              <a:pPr algn="ctr"/>
              <a:r>
                <a:rPr lang="ru-RU" sz="2800" dirty="0" smtClean="0">
                  <a:latin typeface="Arial" pitchFamily="34" charset="0"/>
                  <a:cs typeface="Arial" pitchFamily="34" charset="0"/>
                </a:rPr>
                <a:t> ЗАКОНОМ ПРИТЯЖЕНИЯ ПРОТИВОПОЛОЖНЫХ ЗАРЯДОВ </a:t>
              </a:r>
            </a:p>
            <a:p>
              <a:pPr algn="ctr"/>
              <a:r>
                <a:rPr lang="ru-RU" sz="2800" dirty="0" smtClean="0">
                  <a:latin typeface="Arial" pitchFamily="34" charset="0"/>
                  <a:cs typeface="Arial" pitchFamily="34" charset="0"/>
                </a:rPr>
                <a:t>разноименно заряженные ионы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Na </a:t>
              </a:r>
              <a:r>
                <a:rPr lang="ru-RU" sz="2800" dirty="0" smtClean="0">
                  <a:latin typeface="Arial" pitchFamily="34" charset="0"/>
                  <a:cs typeface="Arial" pitchFamily="34" charset="0"/>
                </a:rPr>
                <a:t> и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CL</a:t>
              </a:r>
              <a:r>
                <a:rPr lang="ru-RU" sz="2800" dirty="0" smtClean="0">
                  <a:latin typeface="Arial" pitchFamily="34" charset="0"/>
                  <a:cs typeface="Arial" pitchFamily="34" charset="0"/>
                </a:rPr>
                <a:t>  соединяются,</a:t>
              </a:r>
            </a:p>
            <a:p>
              <a:pPr algn="ctr"/>
              <a:r>
                <a:rPr lang="ru-RU" sz="2800" dirty="0" smtClean="0">
                  <a:latin typeface="Arial" pitchFamily="34" charset="0"/>
                  <a:cs typeface="Arial" pitchFamily="34" charset="0"/>
                </a:rPr>
                <a:t>т.е. образуется </a:t>
              </a:r>
              <a:r>
                <a:rPr lang="ru-RU" sz="2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химическая связь</a:t>
              </a:r>
              <a:endPara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" name="Группа 74"/>
            <p:cNvGrpSpPr/>
            <p:nvPr/>
          </p:nvGrpSpPr>
          <p:grpSpPr>
            <a:xfrm>
              <a:off x="5572132" y="5072074"/>
              <a:ext cx="1108023" cy="672657"/>
              <a:chOff x="5572132" y="5072074"/>
              <a:chExt cx="1108023" cy="672657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5572132" y="5143512"/>
                <a:ext cx="292764" cy="601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400" dirty="0" smtClean="0"/>
                  <a:t>+</a:t>
                </a:r>
                <a:endParaRPr lang="ru-RU" sz="34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429388" y="5072074"/>
                <a:ext cx="250767" cy="661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800" dirty="0" smtClean="0"/>
                  <a:t>-</a:t>
                </a:r>
                <a:endParaRPr lang="ru-RU" sz="3800" dirty="0"/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665497" y="4388453"/>
            <a:ext cx="10392267" cy="1157175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pPr algn="ctr"/>
            <a:r>
              <a:rPr lang="ru-RU" sz="3400" dirty="0" smtClean="0">
                <a:latin typeface="Arial" pitchFamily="34" charset="0"/>
                <a:cs typeface="Arial" pitchFamily="34" charset="0"/>
              </a:rPr>
              <a:t>Химическая связь, образующуюся между ионами,</a:t>
            </a:r>
          </a:p>
          <a:p>
            <a:pPr algn="ctr"/>
            <a:r>
              <a:rPr lang="ru-RU" sz="3400" dirty="0" smtClean="0">
                <a:latin typeface="Arial" pitchFamily="34" charset="0"/>
                <a:cs typeface="Arial" pitchFamily="34" charset="0"/>
              </a:rPr>
              <a:t>называют </a:t>
            </a: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ИОННОЙ</a:t>
            </a:r>
            <a:endParaRPr lang="ru-RU" sz="3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Группа 141"/>
          <p:cNvGrpSpPr/>
          <p:nvPr/>
        </p:nvGrpSpPr>
        <p:grpSpPr>
          <a:xfrm>
            <a:off x="1331036" y="4747194"/>
            <a:ext cx="9602780" cy="2408394"/>
            <a:chOff x="1285852" y="6253460"/>
            <a:chExt cx="7215238" cy="2352309"/>
          </a:xfrm>
        </p:grpSpPr>
        <p:grpSp>
          <p:nvGrpSpPr>
            <p:cNvPr id="22" name="Группа 137"/>
            <p:cNvGrpSpPr/>
            <p:nvPr/>
          </p:nvGrpSpPr>
          <p:grpSpPr>
            <a:xfrm>
              <a:off x="1285852" y="6858001"/>
              <a:ext cx="7215238" cy="1747768"/>
              <a:chOff x="1285852" y="1785927"/>
              <a:chExt cx="7215238" cy="1747768"/>
            </a:xfrm>
          </p:grpSpPr>
          <p:grpSp>
            <p:nvGrpSpPr>
              <p:cNvPr id="23" name="Группа 105"/>
              <p:cNvGrpSpPr/>
              <p:nvPr/>
            </p:nvGrpSpPr>
            <p:grpSpPr>
              <a:xfrm>
                <a:off x="1285852" y="1785927"/>
                <a:ext cx="7215238" cy="1101111"/>
                <a:chOff x="1142976" y="6072207"/>
                <a:chExt cx="7215238" cy="1101111"/>
              </a:xfrm>
            </p:grpSpPr>
            <p:grpSp>
              <p:nvGrpSpPr>
                <p:cNvPr id="25" name="Группа 97"/>
                <p:cNvGrpSpPr/>
                <p:nvPr/>
              </p:nvGrpSpPr>
              <p:grpSpPr>
                <a:xfrm>
                  <a:off x="1142976" y="6286520"/>
                  <a:ext cx="7215238" cy="886798"/>
                  <a:chOff x="1142976" y="6286520"/>
                  <a:chExt cx="7215238" cy="886798"/>
                </a:xfrm>
              </p:grpSpPr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1142976" y="6286520"/>
                    <a:ext cx="1857388" cy="8867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5300" dirty="0" smtClean="0">
                        <a:latin typeface="Arial" pitchFamily="34" charset="0"/>
                        <a:cs typeface="Arial" pitchFamily="34" charset="0"/>
                      </a:rPr>
                      <a:t>Na + </a:t>
                    </a:r>
                    <a:r>
                      <a:rPr lang="en-US" sz="5300" dirty="0" err="1" smtClean="0">
                        <a:latin typeface="Arial" pitchFamily="34" charset="0"/>
                        <a:cs typeface="Arial" pitchFamily="34" charset="0"/>
                      </a:rPr>
                      <a:t>Cl</a:t>
                    </a:r>
                    <a:r>
                      <a:rPr lang="en-US" sz="530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sz="53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84" name="Прямая со стрелкой 83"/>
                  <p:cNvCxnSpPr/>
                  <p:nvPr/>
                </p:nvCxnSpPr>
                <p:spPr>
                  <a:xfrm>
                    <a:off x="5857884" y="6643710"/>
                    <a:ext cx="571504" cy="1588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Прямая со стрелкой 88"/>
                  <p:cNvCxnSpPr/>
                  <p:nvPr/>
                </p:nvCxnSpPr>
                <p:spPr>
                  <a:xfrm>
                    <a:off x="3071802" y="6643710"/>
                    <a:ext cx="642942" cy="1588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3857620" y="6286520"/>
                    <a:ext cx="1857388" cy="8867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5300" dirty="0" smtClean="0">
                        <a:latin typeface="Arial" pitchFamily="34" charset="0"/>
                        <a:cs typeface="Arial" pitchFamily="34" charset="0"/>
                      </a:rPr>
                      <a:t>Na + </a:t>
                    </a:r>
                    <a:r>
                      <a:rPr lang="en-US" sz="5300" dirty="0" err="1" smtClean="0">
                        <a:latin typeface="Arial" pitchFamily="34" charset="0"/>
                        <a:cs typeface="Arial" pitchFamily="34" charset="0"/>
                      </a:rPr>
                      <a:t>Cl</a:t>
                    </a:r>
                    <a:r>
                      <a:rPr lang="en-US" sz="530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sz="53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6500826" y="6286520"/>
                    <a:ext cx="1857388" cy="8867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5300" dirty="0" smtClean="0">
                        <a:latin typeface="Arial" pitchFamily="34" charset="0"/>
                        <a:cs typeface="Arial" pitchFamily="34" charset="0"/>
                      </a:rPr>
                      <a:t>Na  </a:t>
                    </a:r>
                    <a:r>
                      <a:rPr lang="en-US" sz="5300" dirty="0" err="1" smtClean="0">
                        <a:latin typeface="Arial" pitchFamily="34" charset="0"/>
                        <a:cs typeface="Arial" pitchFamily="34" charset="0"/>
                      </a:rPr>
                      <a:t>Cl</a:t>
                    </a:r>
                    <a:r>
                      <a:rPr lang="en-US" sz="530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sz="53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99" name="TextBox 98"/>
                <p:cNvSpPr txBox="1"/>
                <p:nvPr/>
              </p:nvSpPr>
              <p:spPr>
                <a:xfrm>
                  <a:off x="4357686" y="6143644"/>
                  <a:ext cx="292764" cy="601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400" dirty="0" smtClean="0">
                      <a:latin typeface="Arial" pitchFamily="34" charset="0"/>
                      <a:cs typeface="Arial" pitchFamily="34" charset="0"/>
                    </a:rPr>
                    <a:t>+</a:t>
                  </a:r>
                  <a:endParaRPr lang="ru-RU" sz="3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7072330" y="6143644"/>
                  <a:ext cx="292764" cy="601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400" dirty="0" smtClean="0">
                      <a:latin typeface="Arial" pitchFamily="34" charset="0"/>
                      <a:cs typeface="Arial" pitchFamily="34" charset="0"/>
                    </a:rPr>
                    <a:t>+</a:t>
                  </a:r>
                  <a:endParaRPr lang="ru-RU" sz="3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5429256" y="6072207"/>
                  <a:ext cx="260402" cy="6613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3800" dirty="0" smtClean="0">
                      <a:latin typeface="Arial" pitchFamily="34" charset="0"/>
                      <a:cs typeface="Arial" pitchFamily="34" charset="0"/>
                    </a:rPr>
                    <a:t>-</a:t>
                  </a:r>
                  <a:endParaRPr lang="ru-RU" sz="3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7786710" y="6072207"/>
                  <a:ext cx="260402" cy="6613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3800" dirty="0" smtClean="0">
                      <a:latin typeface="Arial" pitchFamily="34" charset="0"/>
                      <a:cs typeface="Arial" pitchFamily="34" charset="0"/>
                    </a:rPr>
                    <a:t>-</a:t>
                  </a:r>
                  <a:endParaRPr lang="ru-RU" sz="3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 flipH="1">
                  <a:off x="2714612" y="6215083"/>
                  <a:ext cx="311471" cy="420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0</a:t>
                  </a:r>
                  <a:endParaRPr lang="ru-RU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 flipH="1">
                  <a:off x="1785918" y="6215083"/>
                  <a:ext cx="311471" cy="420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0</a:t>
                  </a:r>
                  <a:endParaRPr lang="ru-RU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7" name="Группа 136"/>
              <p:cNvGrpSpPr/>
              <p:nvPr/>
            </p:nvGrpSpPr>
            <p:grpSpPr>
              <a:xfrm>
                <a:off x="1428728" y="2571745"/>
                <a:ext cx="6824608" cy="961950"/>
                <a:chOff x="1428728" y="2571745"/>
                <a:chExt cx="6824608" cy="961950"/>
              </a:xfrm>
            </p:grpSpPr>
            <p:sp>
              <p:nvSpPr>
                <p:cNvPr id="107" name="TextBox 106"/>
                <p:cNvSpPr txBox="1"/>
                <p:nvPr/>
              </p:nvSpPr>
              <p:spPr>
                <a:xfrm>
                  <a:off x="2500298" y="2571745"/>
                  <a:ext cx="760633" cy="5260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900" dirty="0" smtClean="0">
                      <a:latin typeface="Arial" pitchFamily="34" charset="0"/>
                      <a:cs typeface="Arial" pitchFamily="34" charset="0"/>
                    </a:rPr>
                    <a:t>атом</a:t>
                  </a:r>
                  <a:endParaRPr lang="ru-RU" sz="2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5286379" y="2571745"/>
                  <a:ext cx="604874" cy="5260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900" dirty="0" smtClean="0">
                      <a:latin typeface="Arial" pitchFamily="34" charset="0"/>
                      <a:cs typeface="Arial" pitchFamily="34" charset="0"/>
                    </a:rPr>
                    <a:t>ион</a:t>
                  </a:r>
                  <a:endParaRPr lang="ru-RU" sz="2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1428728" y="2571745"/>
                  <a:ext cx="760633" cy="5260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900" dirty="0" smtClean="0">
                      <a:latin typeface="Arial" pitchFamily="34" charset="0"/>
                      <a:cs typeface="Arial" pitchFamily="34" charset="0"/>
                    </a:rPr>
                    <a:t>атом</a:t>
                  </a:r>
                  <a:endParaRPr lang="ru-RU" sz="2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4214810" y="2571745"/>
                  <a:ext cx="604874" cy="5260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900" dirty="0" smtClean="0">
                      <a:latin typeface="Arial" pitchFamily="34" charset="0"/>
                      <a:cs typeface="Arial" pitchFamily="34" charset="0"/>
                    </a:rPr>
                    <a:t>ион</a:t>
                  </a:r>
                  <a:endParaRPr lang="ru-RU" sz="2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6572264" y="2571745"/>
                  <a:ext cx="1681072" cy="9619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2900" dirty="0" smtClean="0">
                      <a:latin typeface="Arial" pitchFamily="34" charset="0"/>
                      <a:cs typeface="Arial" pitchFamily="34" charset="0"/>
                    </a:rPr>
                    <a:t>ионное</a:t>
                  </a:r>
                </a:p>
                <a:p>
                  <a:pPr algn="ctr"/>
                  <a:r>
                    <a:rPr lang="ru-RU" sz="2900" dirty="0" smtClean="0">
                      <a:latin typeface="Arial" pitchFamily="34" charset="0"/>
                      <a:cs typeface="Arial" pitchFamily="34" charset="0"/>
                    </a:rPr>
                    <a:t>соединение</a:t>
                  </a:r>
                  <a:endParaRPr lang="ru-RU" sz="29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8" name="Группа 135"/>
              <p:cNvGrpSpPr/>
              <p:nvPr/>
            </p:nvGrpSpPr>
            <p:grpSpPr>
              <a:xfrm>
                <a:off x="1713686" y="1857364"/>
                <a:ext cx="1001720" cy="286546"/>
                <a:chOff x="1713686" y="1857364"/>
                <a:chExt cx="1001720" cy="286546"/>
              </a:xfrm>
            </p:grpSpPr>
            <p:cxnSp>
              <p:nvCxnSpPr>
                <p:cNvPr id="128" name="Прямая соединительная линия 127"/>
                <p:cNvCxnSpPr/>
                <p:nvPr/>
              </p:nvCxnSpPr>
              <p:spPr>
                <a:xfrm rot="5400000" flipH="1" flipV="1">
                  <a:off x="1571604" y="2000240"/>
                  <a:ext cx="28575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Прямая соединительная линия 130"/>
                <p:cNvCxnSpPr/>
                <p:nvPr/>
              </p:nvCxnSpPr>
              <p:spPr>
                <a:xfrm>
                  <a:off x="1714480" y="1857364"/>
                  <a:ext cx="100013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Прямая со стрелкой 133"/>
                <p:cNvCxnSpPr/>
                <p:nvPr/>
              </p:nvCxnSpPr>
              <p:spPr>
                <a:xfrm rot="5400000">
                  <a:off x="2571736" y="2000240"/>
                  <a:ext cx="285752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" name="Группа 140"/>
            <p:cNvGrpSpPr/>
            <p:nvPr/>
          </p:nvGrpSpPr>
          <p:grpSpPr>
            <a:xfrm>
              <a:off x="1928794" y="6253460"/>
              <a:ext cx="526584" cy="668943"/>
              <a:chOff x="4071934" y="2571745"/>
              <a:chExt cx="526584" cy="668943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4071934" y="2714622"/>
                <a:ext cx="526584" cy="526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900" dirty="0" smtClean="0">
                    <a:latin typeface="Arial" pitchFamily="34" charset="0"/>
                    <a:cs typeface="Arial" pitchFamily="34" charset="0"/>
                  </a:rPr>
                  <a:t>1 е</a:t>
                </a:r>
                <a:endParaRPr lang="ru-RU" sz="2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4286248" y="2571745"/>
                <a:ext cx="248358" cy="601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400" dirty="0" smtClean="0">
                    <a:latin typeface="Arial" pitchFamily="34" charset="0"/>
                    <a:cs typeface="Arial" pitchFamily="34" charset="0"/>
                  </a:rPr>
                  <a:t>-</a:t>
                </a:r>
                <a:endParaRPr lang="ru-RU" sz="3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97" name="object 2"/>
          <p:cNvSpPr>
            <a:spLocks/>
          </p:cNvSpPr>
          <p:nvPr/>
        </p:nvSpPr>
        <p:spPr bwMode="auto">
          <a:xfrm>
            <a:off x="0" y="0"/>
            <a:ext cx="12169775" cy="938988"/>
          </a:xfrm>
          <a:custGeom>
            <a:avLst/>
            <a:gdLst>
              <a:gd name="T0" fmla="*/ 0 w 5650865"/>
              <a:gd name="T1" fmla="*/ 0 h 429259"/>
              <a:gd name="T2" fmla="*/ 5650865 w 5650865"/>
              <a:gd name="T3" fmla="*/ 429259 h 429259"/>
            </a:gdLst>
            <a:ahLst/>
            <a:cxnLst/>
            <a:rect l="T0" t="T1" r="T2" b="T3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uz-Cyrl-UZ" alt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ИОННАЯ ХИМИЧЕСКАЯ СВЯЗЬ </a:t>
            </a:r>
          </a:p>
          <a:p>
            <a:pPr algn="ctr">
              <a:lnSpc>
                <a:spcPct val="150000"/>
              </a:lnSpc>
            </a:pPr>
            <a:endParaRPr lang="uz-Cyrl-UZ" alt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-1.22109E-6 L 0.21806 -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-4.76411E-6 L -0.19115 -0.002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4.86586E-6 L -0.21858 0.003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838</Words>
  <PresentationFormat>Произвольный</PresentationFormat>
  <Paragraphs>263</Paragraphs>
  <Slides>19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CS ChemDraw Drawing</vt:lpstr>
      <vt:lpstr>Слайд 1</vt:lpstr>
      <vt:lpstr>ИОННАЯ  ХИМИЧЕСКАЯ СВЯЗЬ </vt:lpstr>
      <vt:lpstr>ИОННАЯ  ХИМИЧЕСКАЯ СВЯЗЬ </vt:lpstr>
      <vt:lpstr>ИОННАЯ  ХИМИЧЕСКАЯ СВЯЗЬ </vt:lpstr>
      <vt:lpstr>Строение атома</vt:lpstr>
      <vt:lpstr>Слайд 6</vt:lpstr>
      <vt:lpstr>Слайд 7</vt:lpstr>
      <vt:lpstr>Слайд 8</vt:lpstr>
      <vt:lpstr>Слайд 9</vt:lpstr>
      <vt:lpstr>ИОННАЯ  ХИМИЧЕСКАЯ СВЯЗЬ </vt:lpstr>
      <vt:lpstr>ИОННАЯ  ХИМИЧЕСКАЯ СВЯЗЬ </vt:lpstr>
      <vt:lpstr>ИОННАЯ  ХИМИЧЕСКАЯ СВЯЗЬ </vt:lpstr>
      <vt:lpstr>ИОННАЯ  ХИМИЧЕСКАЯ СВЯЗЬ </vt:lpstr>
      <vt:lpstr>ИОННАЯ  ХИМИЧЕСКАЯ СВЯЗЬ </vt:lpstr>
      <vt:lpstr>ИОННАЯ  ХИМИЧЕСКАЯ СВЯЗЬ </vt:lpstr>
      <vt:lpstr>Слайд 16</vt:lpstr>
      <vt:lpstr>ИОННАЯ  ХИМИЧЕСКАЯ СВЯЗЬ </vt:lpstr>
      <vt:lpstr>ИОННАЯ  ХИМИЧЕСКАЯ СВЯЗЬ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79</cp:revision>
  <dcterms:created xsi:type="dcterms:W3CDTF">2020-05-06T17:43:33Z</dcterms:created>
  <dcterms:modified xsi:type="dcterms:W3CDTF">2020-10-15T21:44:40Z</dcterms:modified>
</cp:coreProperties>
</file>