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2" r:id="rId2"/>
    <p:sldId id="373" r:id="rId3"/>
    <p:sldId id="404" r:id="rId4"/>
    <p:sldId id="405" r:id="rId5"/>
    <p:sldId id="408" r:id="rId6"/>
    <p:sldId id="409" r:id="rId7"/>
    <p:sldId id="411" r:id="rId8"/>
    <p:sldId id="410" r:id="rId9"/>
    <p:sldId id="413" r:id="rId10"/>
    <p:sldId id="414" r:id="rId11"/>
    <p:sldId id="418" r:id="rId12"/>
    <p:sldId id="416" r:id="rId13"/>
    <p:sldId id="419" r:id="rId14"/>
    <p:sldId id="420" r:id="rId15"/>
    <p:sldId id="421" r:id="rId16"/>
    <p:sldId id="422" r:id="rId17"/>
    <p:sldId id="423" r:id="rId18"/>
    <p:sldId id="424" r:id="rId19"/>
    <p:sldId id="429" r:id="rId20"/>
    <p:sldId id="430" r:id="rId21"/>
    <p:sldId id="399" r:id="rId22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Windows%207\Desktop\8-18\YouCut_20201013_231757784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798608" y="1653368"/>
            <a:ext cx="6786610" cy="5800624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Виды химических связей. Полярная и неполярная ковалентная связь.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12789" y="3225004"/>
            <a:ext cx="725750" cy="22860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Arabic Typesetting" pitchFamily="66" charset="-78"/>
              </a:rPr>
              <a:t>Химия</a:t>
            </a: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2539" y="1172723"/>
            <a:ext cx="1285884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en-US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" name="Рисунок 19" descr="C:\Users\Windows 7\Desktop\Новая папка (7)\1576383007_5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3010690"/>
            <a:ext cx="3298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4227" y="2224872"/>
            <a:ext cx="10131967" cy="3034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Ковалентная связь – это </a:t>
            </a:r>
          </a:p>
          <a:p>
            <a:pPr algn="ctr" latinLnBrk="1">
              <a:defRPr/>
            </a:pPr>
            <a:r>
              <a:rPr lang="ru-RU" sz="3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химическая связь между</a:t>
            </a:r>
          </a:p>
          <a:p>
            <a:pPr algn="ctr" latinLnBrk="1">
              <a:defRPr/>
            </a:pPr>
            <a:r>
              <a:rPr lang="ru-RU" sz="3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атомами, осуществляемая </a:t>
            </a:r>
          </a:p>
          <a:p>
            <a:pPr algn="ctr" latinLnBrk="1">
              <a:defRPr/>
            </a:pPr>
            <a:r>
              <a:rPr lang="ru-RU" sz="3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помощи общих </a:t>
            </a:r>
          </a:p>
          <a:p>
            <a:pPr algn="ctr" latinLnBrk="1">
              <a:defRPr/>
            </a:pPr>
            <a:r>
              <a:rPr lang="ru-RU" sz="3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электронных пар.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7301" y="1367616"/>
            <a:ext cx="6786610" cy="1218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Механизм образования</a:t>
            </a:r>
          </a:p>
          <a:p>
            <a:pPr algn="ctr" latinLnBrk="1">
              <a:defRPr/>
            </a:pPr>
            <a:r>
              <a:rPr lang="ru-RU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ковалентной связи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045" y="2796376"/>
            <a:ext cx="8275870" cy="115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0764" y="4022742"/>
            <a:ext cx="4278437" cy="1034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Неспаренные</a:t>
            </a: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latinLnBrk="1">
              <a:defRPr/>
            </a:pP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0639" y="4010822"/>
            <a:ext cx="5333164" cy="1034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или поделённая</a:t>
            </a:r>
          </a:p>
          <a:p>
            <a:pPr algn="ctr" latinLnBrk="1">
              <a:defRPr/>
            </a:pP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 электронов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85230" y="5225502"/>
            <a:ext cx="11694392" cy="14957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 latinLnBrk="1"/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 ядрами образуется сгущение </a:t>
            </a:r>
          </a:p>
          <a:p>
            <a:pPr algn="ctr" latinLnBrk="1"/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отрицательного заряда, который </a:t>
            </a:r>
          </a:p>
          <a:p>
            <a:pPr algn="ctr" latinLnBrk="1"/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притягивает к себе ядра атомов. </a:t>
            </a:r>
          </a:p>
        </p:txBody>
      </p:sp>
      <p:cxnSp>
        <p:nvCxnSpPr>
          <p:cNvPr id="11" name="Прямая со стрелкой 14"/>
          <p:cNvCxnSpPr>
            <a:cxnSpLocks noChangeShapeType="1"/>
            <a:stCxn id="8" idx="0"/>
          </p:cNvCxnSpPr>
          <p:nvPr/>
        </p:nvCxnSpPr>
        <p:spPr bwMode="auto">
          <a:xfrm rot="5400000" flipH="1" flipV="1">
            <a:off x="2963804" y="3563797"/>
            <a:ext cx="585124" cy="33276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Прямая со стрелкой 18"/>
          <p:cNvCxnSpPr>
            <a:cxnSpLocks noChangeShapeType="1"/>
          </p:cNvCxnSpPr>
          <p:nvPr/>
        </p:nvCxnSpPr>
        <p:spPr bwMode="auto">
          <a:xfrm flipV="1">
            <a:off x="3422750" y="3364475"/>
            <a:ext cx="2091680" cy="65826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Прямая со стрелкой 20"/>
          <p:cNvCxnSpPr>
            <a:cxnSpLocks noChangeShapeType="1"/>
          </p:cNvCxnSpPr>
          <p:nvPr/>
        </p:nvCxnSpPr>
        <p:spPr bwMode="auto">
          <a:xfrm rot="16200000" flipV="1">
            <a:off x="8284640" y="3710245"/>
            <a:ext cx="785818" cy="1010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8607" y="1296178"/>
            <a:ext cx="8001056" cy="1095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 ковалентной связи</a:t>
            </a:r>
          </a:p>
          <a:p>
            <a:pPr algn="ctr" latinLnBrk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молекуле хлора (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32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8739" y="2582062"/>
            <a:ext cx="5799699" cy="849399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4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+17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Cl</a:t>
            </a:r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  2е</a:t>
            </a:r>
            <a:r>
              <a:rPr lang="ru-RU" sz="4800" b="1" baseline="30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8е</a:t>
            </a:r>
            <a:r>
              <a:rPr lang="ru-RU" sz="4800" b="1" baseline="30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  <a:r>
              <a:rPr lang="ru-RU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7е</a:t>
            </a:r>
            <a:r>
              <a:rPr lang="ru-RU" sz="4800" b="1" baseline="30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541" y="3510756"/>
            <a:ext cx="9693564" cy="140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409" y="5010954"/>
            <a:ext cx="11644394" cy="1588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    Для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завершения внешнего слоя каждому атому не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хватает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по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-소망M" charset="-127"/>
            </a:endParaRPr>
          </a:p>
          <a:p>
            <a:pPr algn="ctr" latinLnBrk="1"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1е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.За счёт образования ковалентной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связи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каждый атом в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-소망M" charset="-127"/>
            </a:endParaRPr>
          </a:p>
          <a:p>
            <a:pPr algn="ctr" latinLnBrk="1"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-소망M" charset="-127"/>
              </a:rPr>
              <a:t>молекуле приобретает завершённый внешний слой.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-소망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27895" y="2796376"/>
            <a:ext cx="4658743" cy="27110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algn="ctr" eaLnBrk="0" latinLnBrk="1" hangingPunct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8409" y="2796376"/>
            <a:ext cx="4563666" cy="27110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algn="ctr" eaLnBrk="0" latinLnBrk="1" hangingPunct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7558" y="2881177"/>
            <a:ext cx="4265759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0" latinLnBrk="1" hangingPunct="0"/>
            <a:r>
              <a:rPr lang="ru-RU" sz="4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структурная</a:t>
            </a:r>
            <a:endParaRPr lang="en-US" sz="4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4370375" y="3010690"/>
            <a:ext cx="1202189" cy="1271024"/>
          </a:xfrm>
          <a:custGeom>
            <a:avLst/>
            <a:gdLst>
              <a:gd name="T0" fmla="*/ 903288 w 580"/>
              <a:gd name="T1" fmla="*/ 0 h 798"/>
              <a:gd name="T2" fmla="*/ 900173 w 580"/>
              <a:gd name="T3" fmla="*/ 140010 h 798"/>
              <a:gd name="T4" fmla="*/ 884599 w 580"/>
              <a:gd name="T5" fmla="*/ 270687 h 798"/>
              <a:gd name="T6" fmla="*/ 859681 w 580"/>
              <a:gd name="T7" fmla="*/ 392029 h 798"/>
              <a:gd name="T8" fmla="*/ 819189 w 580"/>
              <a:gd name="T9" fmla="*/ 504037 h 798"/>
              <a:gd name="T10" fmla="*/ 769352 w 580"/>
              <a:gd name="T11" fmla="*/ 606711 h 798"/>
              <a:gd name="T12" fmla="*/ 703942 w 580"/>
              <a:gd name="T13" fmla="*/ 700052 h 798"/>
              <a:gd name="T14" fmla="*/ 626072 w 580"/>
              <a:gd name="T15" fmla="*/ 790281 h 798"/>
              <a:gd name="T16" fmla="*/ 532628 w 580"/>
              <a:gd name="T17" fmla="*/ 871176 h 798"/>
              <a:gd name="T18" fmla="*/ 420496 w 580"/>
              <a:gd name="T19" fmla="*/ 948959 h 798"/>
              <a:gd name="T20" fmla="*/ 292790 w 580"/>
              <a:gd name="T21" fmla="*/ 1020520 h 798"/>
              <a:gd name="T22" fmla="*/ 292790 w 580"/>
              <a:gd name="T23" fmla="*/ 1241425 h 798"/>
              <a:gd name="T24" fmla="*/ 0 w 580"/>
              <a:gd name="T25" fmla="*/ 799615 h 798"/>
              <a:gd name="T26" fmla="*/ 292790 w 580"/>
              <a:gd name="T27" fmla="*/ 357804 h 798"/>
              <a:gd name="T28" fmla="*/ 292790 w 580"/>
              <a:gd name="T29" fmla="*/ 578709 h 798"/>
              <a:gd name="T30" fmla="*/ 348856 w 580"/>
              <a:gd name="T31" fmla="*/ 572487 h 798"/>
              <a:gd name="T32" fmla="*/ 411152 w 580"/>
              <a:gd name="T33" fmla="*/ 553819 h 798"/>
              <a:gd name="T34" fmla="*/ 476562 w 580"/>
              <a:gd name="T35" fmla="*/ 522705 h 798"/>
              <a:gd name="T36" fmla="*/ 541973 w 580"/>
              <a:gd name="T37" fmla="*/ 482258 h 798"/>
              <a:gd name="T38" fmla="*/ 610498 w 580"/>
              <a:gd name="T39" fmla="*/ 435588 h 798"/>
              <a:gd name="T40" fmla="*/ 672794 w 580"/>
              <a:gd name="T41" fmla="*/ 382695 h 798"/>
              <a:gd name="T42" fmla="*/ 735089 w 580"/>
              <a:gd name="T43" fmla="*/ 323579 h 798"/>
              <a:gd name="T44" fmla="*/ 788041 w 580"/>
              <a:gd name="T45" fmla="*/ 258241 h 798"/>
              <a:gd name="T46" fmla="*/ 834763 w 580"/>
              <a:gd name="T47" fmla="*/ 192903 h 798"/>
              <a:gd name="T48" fmla="*/ 869025 w 580"/>
              <a:gd name="T49" fmla="*/ 127565 h 798"/>
              <a:gd name="T50" fmla="*/ 893944 w 580"/>
              <a:gd name="T51" fmla="*/ 62227 h 798"/>
              <a:gd name="T52" fmla="*/ 900173 w 580"/>
              <a:gd name="T53" fmla="*/ 0 h 798"/>
              <a:gd name="T54" fmla="*/ 903288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round/>
            <a:headEnd/>
            <a:tailEnd/>
          </a:ln>
        </p:spPr>
        <p:txBody>
          <a:bodyPr lIns="109664" tIns="54832" rIns="109664" bIns="54832"/>
          <a:lstStyle/>
          <a:p>
            <a:pPr latinLnBrk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flipH="1">
            <a:off x="6370639" y="3225004"/>
            <a:ext cx="1202187" cy="1271024"/>
          </a:xfrm>
          <a:custGeom>
            <a:avLst/>
            <a:gdLst>
              <a:gd name="T0" fmla="*/ 903287 w 580"/>
              <a:gd name="T1" fmla="*/ 0 h 798"/>
              <a:gd name="T2" fmla="*/ 900172 w 580"/>
              <a:gd name="T3" fmla="*/ 140010 h 798"/>
              <a:gd name="T4" fmla="*/ 884598 w 580"/>
              <a:gd name="T5" fmla="*/ 270687 h 798"/>
              <a:gd name="T6" fmla="*/ 859680 w 580"/>
              <a:gd name="T7" fmla="*/ 392029 h 798"/>
              <a:gd name="T8" fmla="*/ 819188 w 580"/>
              <a:gd name="T9" fmla="*/ 504037 h 798"/>
              <a:gd name="T10" fmla="*/ 769351 w 580"/>
              <a:gd name="T11" fmla="*/ 606711 h 798"/>
              <a:gd name="T12" fmla="*/ 703941 w 580"/>
              <a:gd name="T13" fmla="*/ 700052 h 798"/>
              <a:gd name="T14" fmla="*/ 626071 w 580"/>
              <a:gd name="T15" fmla="*/ 790281 h 798"/>
              <a:gd name="T16" fmla="*/ 532628 w 580"/>
              <a:gd name="T17" fmla="*/ 871176 h 798"/>
              <a:gd name="T18" fmla="*/ 420496 w 580"/>
              <a:gd name="T19" fmla="*/ 948959 h 798"/>
              <a:gd name="T20" fmla="*/ 292790 w 580"/>
              <a:gd name="T21" fmla="*/ 1020520 h 798"/>
              <a:gd name="T22" fmla="*/ 292790 w 580"/>
              <a:gd name="T23" fmla="*/ 1241425 h 798"/>
              <a:gd name="T24" fmla="*/ 0 w 580"/>
              <a:gd name="T25" fmla="*/ 799615 h 798"/>
              <a:gd name="T26" fmla="*/ 292790 w 580"/>
              <a:gd name="T27" fmla="*/ 357804 h 798"/>
              <a:gd name="T28" fmla="*/ 292790 w 580"/>
              <a:gd name="T29" fmla="*/ 578709 h 798"/>
              <a:gd name="T30" fmla="*/ 348856 w 580"/>
              <a:gd name="T31" fmla="*/ 572487 h 798"/>
              <a:gd name="T32" fmla="*/ 411151 w 580"/>
              <a:gd name="T33" fmla="*/ 553819 h 798"/>
              <a:gd name="T34" fmla="*/ 476562 w 580"/>
              <a:gd name="T35" fmla="*/ 522705 h 798"/>
              <a:gd name="T36" fmla="*/ 541972 w 580"/>
              <a:gd name="T37" fmla="*/ 482258 h 798"/>
              <a:gd name="T38" fmla="*/ 610497 w 580"/>
              <a:gd name="T39" fmla="*/ 435588 h 798"/>
              <a:gd name="T40" fmla="*/ 672793 w 580"/>
              <a:gd name="T41" fmla="*/ 382695 h 798"/>
              <a:gd name="T42" fmla="*/ 735089 w 580"/>
              <a:gd name="T43" fmla="*/ 323579 h 798"/>
              <a:gd name="T44" fmla="*/ 788040 w 580"/>
              <a:gd name="T45" fmla="*/ 258241 h 798"/>
              <a:gd name="T46" fmla="*/ 834762 w 580"/>
              <a:gd name="T47" fmla="*/ 192903 h 798"/>
              <a:gd name="T48" fmla="*/ 869024 w 580"/>
              <a:gd name="T49" fmla="*/ 127565 h 798"/>
              <a:gd name="T50" fmla="*/ 893943 w 580"/>
              <a:gd name="T51" fmla="*/ 62227 h 798"/>
              <a:gd name="T52" fmla="*/ 900172 w 580"/>
              <a:gd name="T53" fmla="*/ 0 h 798"/>
              <a:gd name="T54" fmla="*/ 90328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round/>
            <a:headEnd/>
            <a:tailEnd/>
          </a:ln>
        </p:spPr>
        <p:txBody>
          <a:bodyPr lIns="109664" tIns="54832" rIns="109664" bIns="54832"/>
          <a:lstStyle/>
          <a:p>
            <a:pPr latinLnBrk="1"/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370375" y="1439054"/>
            <a:ext cx="3572758" cy="1373421"/>
            <a:chOff x="2086" y="1314"/>
            <a:chExt cx="1691" cy="845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latinLnBrk="1">
                <a:defRPr/>
              </a:pPr>
              <a:endParaRPr lang="ru-RU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latinLnBrk="1">
                <a:defRPr/>
              </a:pPr>
              <a:endParaRPr lang="ru-RU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latinLnBrk="1">
                <a:defRPr/>
              </a:pPr>
              <a:endParaRPr lang="ru-RU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latinLnBrk="1">
                <a:defRPr/>
              </a:pPr>
              <a:endParaRPr lang="ru-RU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013317" y="1510492"/>
            <a:ext cx="2321725" cy="11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algn="ctr" eaLnBrk="0" latinLnBrk="1" hangingPunct="0"/>
            <a:r>
              <a:rPr lang="ru-RU" sz="3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Формулы</a:t>
            </a:r>
          </a:p>
          <a:p>
            <a:pPr algn="ctr" eaLnBrk="0" latinLnBrk="1" hangingPunct="0"/>
            <a:r>
              <a:rPr lang="ru-RU" sz="3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</a:t>
            </a:r>
            <a:endParaRPr lang="en-US" sz="3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732878" y="2642820"/>
            <a:ext cx="4151669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eaLnBrk="0" latinLnBrk="1" hangingPunct="0"/>
            <a:r>
              <a:rPr lang="ru-RU" sz="4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электронная</a:t>
            </a:r>
            <a:endParaRPr lang="en-US" sz="4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85230" y="3754810"/>
            <a:ext cx="4563666" cy="154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 latinLnBrk="1"/>
            <a:r>
              <a:rPr lang="ru-RU" sz="3100" dirty="0">
                <a:latin typeface="Arial" pitchFamily="34" charset="0"/>
                <a:cs typeface="Arial" pitchFamily="34" charset="0"/>
              </a:rPr>
              <a:t>Общие электронные </a:t>
            </a:r>
          </a:p>
          <a:p>
            <a:pPr algn="ctr" latinLnBrk="1"/>
            <a:r>
              <a:rPr lang="ru-RU" sz="3100" dirty="0">
                <a:latin typeface="Arial" pitchFamily="34" charset="0"/>
                <a:cs typeface="Arial" pitchFamily="34" charset="0"/>
              </a:rPr>
              <a:t>пары изображаются </a:t>
            </a:r>
          </a:p>
          <a:p>
            <a:pPr algn="ctr" latinLnBrk="1"/>
            <a:r>
              <a:rPr lang="ru-RU" sz="3100" dirty="0">
                <a:latin typeface="Arial" pitchFamily="34" charset="0"/>
                <a:cs typeface="Arial" pitchFamily="34" charset="0"/>
              </a:rPr>
              <a:t>чёрточкой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513648" y="3588922"/>
            <a:ext cx="4429155" cy="106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 latinLnBrk="1"/>
            <a:r>
              <a:rPr lang="ru-RU" sz="3100" dirty="0">
                <a:latin typeface="Arial" pitchFamily="34" charset="0"/>
                <a:cs typeface="Arial" pitchFamily="34" charset="0"/>
              </a:rPr>
              <a:t>Валентные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электроны</a:t>
            </a:r>
            <a:endParaRPr lang="ru-RU" sz="3100" dirty="0">
              <a:latin typeface="Arial" pitchFamily="34" charset="0"/>
              <a:cs typeface="Arial" pitchFamily="34" charset="0"/>
            </a:endParaRPr>
          </a:p>
          <a:p>
            <a:pPr algn="ctr" latinLnBrk="1"/>
            <a:r>
              <a:rPr lang="ru-RU" sz="3100" dirty="0">
                <a:latin typeface="Arial" pitchFamily="34" charset="0"/>
                <a:cs typeface="Arial" pitchFamily="34" charset="0"/>
              </a:rPr>
              <a:t>изображены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точками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83" y="5631839"/>
            <a:ext cx="3517825" cy="87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0837" y="5868210"/>
            <a:ext cx="3612902" cy="8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2789" y="1333683"/>
            <a:ext cx="10358510" cy="10340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Образование молекулы</a:t>
            </a:r>
          </a:p>
          <a:p>
            <a:pPr algn="ctr" latinLnBrk="1">
              <a:defRPr/>
            </a:pPr>
            <a:r>
              <a:rPr lang="ru-RU" sz="3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азота (</a:t>
            </a:r>
            <a:r>
              <a:rPr lang="en-US" sz="3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3000" baseline="-25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655995" y="2582062"/>
            <a:ext cx="4753818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 latinLnBrk="1"/>
            <a:r>
              <a:rPr lang="ru-RU" sz="4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+7</a:t>
            </a:r>
            <a:r>
              <a:rPr lang="en-US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2е</a:t>
            </a:r>
            <a:r>
              <a:rPr lang="ru-RU" sz="48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5е</a:t>
            </a:r>
            <a:r>
              <a:rPr lang="ru-RU" sz="48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375" y="3510756"/>
            <a:ext cx="8651950" cy="107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1285" y="4796640"/>
            <a:ext cx="11430080" cy="1957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latinLnBrk="1">
              <a:defRPr/>
            </a:pP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    В </a:t>
            </a:r>
            <a:r>
              <a:rPr lang="ru-RU" sz="3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молекуле азота образуется тройная связь, значит </a:t>
            </a: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атом </a:t>
            </a:r>
          </a:p>
          <a:p>
            <a:pPr latinLnBrk="1">
              <a:defRPr/>
            </a:pPr>
            <a:r>
              <a:rPr lang="ru-RU" sz="3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азота трёхвалентен.</a:t>
            </a:r>
          </a:p>
          <a:p>
            <a:pPr latinLnBrk="1">
              <a:defRPr/>
            </a:pPr>
            <a:endParaRPr lang="ru-RU" sz="3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latinLnBrk="1">
              <a:defRPr/>
            </a:pPr>
            <a:endParaRPr lang="ru-RU" sz="3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49" y="5296706"/>
            <a:ext cx="3137519" cy="11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5665" y="1272128"/>
            <a:ext cx="10072758" cy="10956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 молекулы </a:t>
            </a:r>
          </a:p>
          <a:p>
            <a:pPr algn="ctr" latinLnBrk="1"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хлороводорода (</a:t>
            </a:r>
            <a:r>
              <a:rPr lang="en-US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9437" y="2343698"/>
            <a:ext cx="3305648" cy="1095620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+1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Н   1е</a:t>
            </a:r>
            <a:r>
              <a:rPr lang="ru-RU" sz="32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</a:p>
          <a:p>
            <a:pPr algn="ctr" latinLnBrk="1">
              <a:defRPr/>
            </a:pPr>
            <a:r>
              <a:rPr lang="ru-RU" sz="3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+17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Cl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2е</a:t>
            </a:r>
            <a:r>
              <a:rPr lang="ru-RU" sz="32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8е</a:t>
            </a:r>
            <a:r>
              <a:rPr lang="ru-RU" sz="32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 7е</a:t>
            </a:r>
            <a:r>
              <a:rPr lang="ru-RU" sz="32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-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921" y="3510756"/>
            <a:ext cx="77962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409" y="4868078"/>
            <a:ext cx="11627781" cy="1588062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Водород и хлор в молекуле хлороводорода</a:t>
            </a:r>
          </a:p>
          <a:p>
            <a:pPr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одновалентны, так как образуется</a:t>
            </a:r>
          </a:p>
          <a:p>
            <a:pPr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одинарная связь.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51" y="5368144"/>
            <a:ext cx="3500462" cy="1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98805" y="1296178"/>
            <a:ext cx="5799699" cy="787843"/>
          </a:xfrm>
          <a:prstGeom prst="rect">
            <a:avLst/>
          </a:prstGeom>
          <a:noFill/>
        </p:spPr>
        <p:txBody>
          <a:bodyPr lIns="109664" tIns="54832" rIns="109664" bIns="54832">
            <a:spAutoFit/>
            <a:scene3d>
              <a:camera prst="perspectiveRelaxedModerately"/>
              <a:lightRig rig="threePt" dir="t"/>
            </a:scene3d>
          </a:bodyPr>
          <a:lstStyle/>
          <a:p>
            <a:pPr latinLnBrk="1">
              <a:defRPr/>
            </a:pPr>
            <a:r>
              <a:rPr lang="ru-RU" sz="4400" dirty="0">
                <a:latin typeface="Arial" pitchFamily="34" charset="0"/>
                <a:ea typeface="굴림" pitchFamily="50" charset="-127"/>
                <a:cs typeface="Arial" pitchFamily="34" charset="0"/>
              </a:rPr>
              <a:t>Ковалентная связь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917748" y="2413646"/>
            <a:ext cx="4468590" cy="4169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cene3d>
              <a:camera prst="perspectiveRelaxedModerately"/>
              <a:lightRig rig="threePt" dir="t"/>
            </a:scene3d>
          </a:bodyPr>
          <a:lstStyle/>
          <a:p>
            <a:pPr latinLnBrk="1">
              <a:defRPr/>
            </a:pPr>
            <a:endParaRPr lang="ru-RU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560270" y="2485004"/>
            <a:ext cx="4468589" cy="4169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cene3d>
              <a:camera prst="perspectiveRelaxedModerately"/>
              <a:lightRig rig="threePt" dir="t"/>
            </a:scene3d>
          </a:bodyPr>
          <a:lstStyle/>
          <a:p>
            <a:pPr latinLnBrk="1">
              <a:defRPr/>
            </a:pPr>
            <a:endParaRPr lang="ru-RU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2943" y="2559921"/>
            <a:ext cx="3993235" cy="787843"/>
          </a:xfrm>
          <a:prstGeom prst="rect">
            <a:avLst/>
          </a:prstGeom>
          <a:noFill/>
        </p:spPr>
        <p:txBody>
          <a:bodyPr lIns="109664" tIns="54832" rIns="109664" bIns="54832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latinLnBrk="1">
              <a:defRPr/>
            </a:pPr>
            <a:r>
              <a:rPr lang="ru-RU" sz="4400" dirty="0">
                <a:latin typeface="Arial" pitchFamily="34" charset="0"/>
                <a:ea typeface="굴림" pitchFamily="50" charset="-127"/>
                <a:cs typeface="Arial" pitchFamily="34" charset="0"/>
              </a:rPr>
              <a:t>неполярная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7411" y="2559921"/>
            <a:ext cx="4183389" cy="787843"/>
          </a:xfrm>
          <a:prstGeom prst="rect">
            <a:avLst/>
          </a:prstGeom>
          <a:noFill/>
        </p:spPr>
        <p:txBody>
          <a:bodyPr lIns="109664" tIns="54832" rIns="109664" bIns="54832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latinLnBrk="1">
              <a:defRPr/>
            </a:pPr>
            <a:r>
              <a:rPr lang="ru-RU" sz="4400" dirty="0">
                <a:latin typeface="Arial" pitchFamily="34" charset="0"/>
                <a:ea typeface="굴림" pitchFamily="50" charset="-127"/>
                <a:cs typeface="Arial" pitchFamily="34" charset="0"/>
              </a:rPr>
              <a:t>полярная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789" y="3082128"/>
            <a:ext cx="4563698" cy="3126945"/>
          </a:xfrm>
          <a:prstGeom prst="rect">
            <a:avLst/>
          </a:prstGeom>
          <a:noFill/>
        </p:spPr>
        <p:txBody>
          <a:bodyPr lIns="109664" tIns="54832" rIns="109664" bIns="54832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Молекула образована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атомами одного 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элемента, и общая 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электронная пара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принадлежит обоим 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атомам в равной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степени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5503" y="2796376"/>
            <a:ext cx="4382919" cy="3988720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Молекула состоит из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атомов разных 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элементов, и общая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электронная пара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смещена в сторону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атома с более 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выраженными 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неметаллическими</a:t>
            </a:r>
          </a:p>
          <a:p>
            <a:pPr algn="ctr" latinLnBrk="1">
              <a:defRPr/>
            </a:pPr>
            <a:r>
              <a:rPr lang="ru-RU" sz="2800" dirty="0">
                <a:latin typeface="Arial" pitchFamily="34" charset="0"/>
                <a:ea typeface="굴림" pitchFamily="50" charset="-127"/>
                <a:cs typeface="Arial" pitchFamily="34" charset="0"/>
              </a:rPr>
              <a:t>свойствами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8410" y="1756430"/>
            <a:ext cx="115015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Из приведённых формул выпишите молекулы с ковалентной неполярной связью: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Напишите их электронные и структурные формулы.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9" descr="эт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41681" y="3867946"/>
            <a:ext cx="5429288" cy="25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6146" y="3024776"/>
            <a:ext cx="3663302" cy="148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452" y="4754150"/>
            <a:ext cx="3086697" cy="14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5346" y="3194354"/>
            <a:ext cx="3982644" cy="13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6457" y="4973572"/>
            <a:ext cx="2759327" cy="1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59964" y="1901648"/>
            <a:ext cx="2281849" cy="1111009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en-US" sz="6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굴림" pitchFamily="50" charset="-127"/>
                <a:ea typeface="굴림" pitchFamily="50" charset="-127"/>
              </a:rPr>
              <a:t>S</a:t>
            </a:r>
            <a:r>
              <a:rPr lang="en-US" sz="65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굴림" pitchFamily="50" charset="-127"/>
                <a:ea typeface="굴림" pitchFamily="50" charset="-127"/>
              </a:rPr>
              <a:t>2</a:t>
            </a:r>
            <a:endParaRPr lang="ru-RU" sz="6500" b="1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6018" y="1867682"/>
            <a:ext cx="1133579" cy="1111009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en-US" sz="6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굴림" pitchFamily="50" charset="-127"/>
                <a:ea typeface="굴림" pitchFamily="50" charset="-127"/>
              </a:rPr>
              <a:t>H</a:t>
            </a:r>
            <a:r>
              <a:rPr lang="en-US" sz="65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굴림" pitchFamily="50" charset="-127"/>
                <a:ea typeface="굴림" pitchFamily="50" charset="-127"/>
              </a:rPr>
              <a:t>2</a:t>
            </a:r>
            <a:endParaRPr lang="ru-RU" sz="6500" b="1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98410" y="1869658"/>
            <a:ext cx="116443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Составьте схемы образования химических связей для молекул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и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тип химической связи и валентность каждого элемента.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бакиб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6061" y="3725070"/>
            <a:ext cx="3902083" cy="22197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1263194"/>
            <a:ext cx="116443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Известно, что атомы химических элементов, соединяясь друг с другом, образуют множество молекул простых и сложных веществ. Возникает вопрос, за счет какой силы в молекулах атомы связываются друг с другом?</a:t>
            </a:r>
          </a:p>
          <a:p>
            <a:pPr algn="just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123867908502a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27367" y="4225136"/>
            <a:ext cx="5715040" cy="240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06" y="2510624"/>
            <a:ext cx="5074965" cy="10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965" y="2510624"/>
            <a:ext cx="5609505" cy="14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81936" y="1439054"/>
            <a:ext cx="1059745" cy="941732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</a:t>
            </a:r>
            <a:r>
              <a:rPr lang="en-US" sz="5400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</a:t>
            </a:r>
            <a:endParaRPr lang="ru-RU" sz="5400" b="1" baseline="-25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6582" y="1535942"/>
            <a:ext cx="1478225" cy="941732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NH</a:t>
            </a:r>
            <a:r>
              <a:rPr lang="en-US" sz="5400" b="1" baseline="-25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3</a:t>
            </a:r>
            <a:endParaRPr lang="ru-RU" sz="5400" b="1" baseline="-25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846" y="4095886"/>
            <a:ext cx="5429809" cy="2080505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Связь ковалентная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неполярная.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Валентность атома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фтора равна 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94733" y="4169028"/>
            <a:ext cx="6275042" cy="2572947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Связь ковалентная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полярная. 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Валентность атома 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азота равна 3, атома</a:t>
            </a:r>
          </a:p>
          <a:p>
            <a:pPr algn="ctr" latinLnBrk="1">
              <a:defRPr/>
            </a:pPr>
            <a:r>
              <a:rPr lang="ru-RU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водорода равна 1.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1355" y="1653369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66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70)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 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pic>
        <p:nvPicPr>
          <p:cNvPr id="6" name="YouCut_20201013_23175778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5731" y="1510492"/>
            <a:ext cx="9215502" cy="47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409" y="1778404"/>
            <a:ext cx="11644393" cy="3804054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just" latinLnBrk="1">
              <a:defRPr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Атомы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благородных газов имеют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завершённый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внешний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just" latinLnBrk="1">
              <a:defRPr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энергетический уровень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 Он наиболее устойчив и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стабилен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, что является причиной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инертности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атомов благородных газов. 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just" latinLnBrk="1">
              <a:defRPr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Атомы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других элементов пытаются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приобрести конфигурацию 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ближайшего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благородного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газа и перейти в наиболее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just" latinLnBrk="1">
              <a:defRPr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устойчивое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состояние.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just" latinLnBrk="1">
              <a:defRPr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Такое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состояние атомы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приобретают, взаимодействуя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между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just" latinLnBrk="1">
              <a:defRPr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собой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, в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результате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между ними  возникает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химическая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связь. 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409" y="1778404"/>
            <a:ext cx="11644393" cy="1772728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Химическая связь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– это силы взаимодействия, </a:t>
            </a:r>
          </a:p>
          <a:p>
            <a:pPr algn="ctr" latinLnBrk="1"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которые соединяют отдельные атомы в молекулы, </a:t>
            </a:r>
          </a:p>
          <a:p>
            <a:pPr algn="ctr" latinLnBrk="1"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ионы, кристаллы.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98871" y="1296178"/>
            <a:ext cx="8176625" cy="2326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 latinLnBrk="1">
              <a:defRPr/>
            </a:pPr>
            <a:r>
              <a:rPr lang="ru-RU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образовании </a:t>
            </a:r>
          </a:p>
          <a:p>
            <a:pPr algn="ctr" latinLnBrk="1">
              <a:defRPr/>
            </a:pPr>
            <a:r>
              <a:rPr lang="ru-RU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химической связи </a:t>
            </a:r>
          </a:p>
          <a:p>
            <a:pPr algn="ctr" latinLnBrk="1">
              <a:defRPr/>
            </a:pPr>
            <a:r>
              <a:rPr lang="ru-RU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участвуют только </a:t>
            </a:r>
          </a:p>
          <a:p>
            <a:pPr algn="ctr" latinLnBrk="1">
              <a:defRPr/>
            </a:pPr>
            <a:r>
              <a:rPr lang="ru-RU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валентные электроны.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409" y="4225136"/>
            <a:ext cx="11694394" cy="2265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just" latinLnBrk="1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У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элементов главных подгрупп это электроны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внешнего </a:t>
            </a:r>
          </a:p>
          <a:p>
            <a:pPr algn="just" latinLnBrk="1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энергетического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уровня. Они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расположены 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дальше от ядра и менее прочно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связаны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ним. В зависимости от способа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 </a:t>
            </a:r>
          </a:p>
          <a:p>
            <a:pPr algn="just" latinLnBrk="1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завершённых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электронных структур атомов различают несколько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latinLnBrk="1"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видов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химической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связи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ХИМИЧЕСКИЕ СВЯЗИ 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27499" y="1510492"/>
            <a:ext cx="4183389" cy="950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061" y="1653368"/>
            <a:ext cx="4088312" cy="6339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 rtlCol="0">
            <a:spAutoFit/>
          </a:bodyPr>
          <a:lstStyle/>
          <a:p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Химическая связь</a:t>
            </a:r>
            <a:endParaRPr lang="ru-R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8409" y="2081996"/>
            <a:ext cx="3517850" cy="18285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12921" y="4225136"/>
            <a:ext cx="3952729" cy="1779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4887" y="4225136"/>
            <a:ext cx="3929090" cy="17859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1659" y="2194214"/>
            <a:ext cx="3708004" cy="18285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599" y="2439186"/>
            <a:ext cx="2662157" cy="1003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 rtlCol="0">
            <a:spAutoFit/>
          </a:bodyPr>
          <a:lstStyle/>
          <a:p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Ионная связь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6655" y="2653500"/>
            <a:ext cx="3000396" cy="1003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900" dirty="0" smtClean="0">
                <a:latin typeface="Arial" pitchFamily="34" charset="0"/>
                <a:cs typeface="Arial" pitchFamily="34" charset="0"/>
              </a:rPr>
              <a:t>Металлическая связь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1550" y="4582326"/>
            <a:ext cx="3143272" cy="1003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900" dirty="0" smtClean="0">
                <a:latin typeface="Arial" pitchFamily="34" charset="0"/>
                <a:cs typeface="Arial" pitchFamily="34" charset="0"/>
              </a:rPr>
              <a:t>Водородная связь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3515" y="4653764"/>
            <a:ext cx="3232619" cy="1003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900" dirty="0" smtClean="0">
                <a:latin typeface="Arial" pitchFamily="34" charset="0"/>
                <a:cs typeface="Arial" pitchFamily="34" charset="0"/>
              </a:rPr>
              <a:t>Ковалентная связь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3327654" y="2121072"/>
            <a:ext cx="855693" cy="292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8244373" y="1970346"/>
            <a:ext cx="769472" cy="325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Прямая со стрелкой 15"/>
          <p:cNvCxnSpPr>
            <a:stCxn id="3" idx="2"/>
            <a:endCxn id="7" idx="0"/>
          </p:cNvCxnSpPr>
          <p:nvPr/>
        </p:nvCxnSpPr>
        <p:spPr>
          <a:xfrm rot="5400000">
            <a:off x="4272337" y="2178278"/>
            <a:ext cx="1763807" cy="2329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Прямая со стрелкой 16"/>
          <p:cNvCxnSpPr>
            <a:stCxn id="3" idx="2"/>
            <a:endCxn id="8" idx="0"/>
          </p:cNvCxnSpPr>
          <p:nvPr/>
        </p:nvCxnSpPr>
        <p:spPr>
          <a:xfrm rot="16200000" flipH="1">
            <a:off x="6302410" y="2478113"/>
            <a:ext cx="1763807" cy="1730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3296442"/>
            <a:ext cx="113713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Число  неспаренных электронов =</a:t>
            </a:r>
          </a:p>
          <a:p>
            <a:pPr algn="ctr" latinLnBrk="1">
              <a:defRPr/>
            </a:pPr>
            <a:r>
              <a:rPr lang="ru-RU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– номер группы элемента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723" y="5010954"/>
            <a:ext cx="112998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Например, у серы число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неспаренных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электронов </a:t>
            </a:r>
          </a:p>
          <a:p>
            <a:pPr algn="ctr" latinLnBrk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равно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– 6 = 2.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409" y="1263194"/>
            <a:ext cx="11644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 образовании ковалентной связи принимают участие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неспаренные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валентные электроны, которые располагаются на внешнем уровне по одному.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КОВАЛЕНТНАЯ ХИМИЧЕСКАЯ </a:t>
            </a:r>
            <a:r>
              <a:rPr lang="ru-RU" sz="4000" dirty="0" smtClean="0"/>
              <a:t>СВЯЗЬ </a:t>
            </a:r>
            <a:endParaRPr lang="ru-RU" sz="4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98541" y="1439054"/>
          <a:ext cx="9358377" cy="5109149"/>
        </p:xfrm>
        <a:graphic>
          <a:graphicData uri="http://schemas.openxmlformats.org/drawingml/2006/table">
            <a:tbl>
              <a:tblPr/>
              <a:tblGrid>
                <a:gridCol w="3725480"/>
                <a:gridCol w="1454122"/>
                <a:gridCol w="1452498"/>
                <a:gridCol w="1454123"/>
                <a:gridCol w="1272154"/>
              </a:tblGrid>
              <a:tr h="865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группа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-소망M" charset="-127"/>
                        <a:ea typeface="-소망M" charset="-127"/>
                        <a:cs typeface="굴림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IV</a:t>
                      </a:r>
                      <a:endParaRPr kumimoji="0" lang="ru-RU" sz="3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-소망M" charset="-127"/>
                        <a:ea typeface="-소망M" charset="-127"/>
                        <a:cs typeface="굴림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V</a:t>
                      </a:r>
                      <a:endParaRPr kumimoji="0" lang="ru-RU" sz="3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-소망M" charset="-127"/>
                        <a:ea typeface="-소망M" charset="-127"/>
                        <a:cs typeface="굴림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VI</a:t>
                      </a:r>
                      <a:endParaRPr kumimoji="0" lang="ru-RU" sz="3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-소망M" charset="-127"/>
                        <a:ea typeface="-소망M" charset="-127"/>
                        <a:cs typeface="굴림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VII</a:t>
                      </a:r>
                      <a:endParaRPr kumimoji="0" lang="ru-RU" sz="3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7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Число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валентных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электронов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6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7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Валентные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электроны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показаны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точками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      </a:t>
                      </a:r>
                      <a:endParaRPr kumimoji="0" lang="ru-RU" sz="2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-소망M" charset="-127"/>
                        <a:cs typeface="-소망M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-소망M" charset="-127"/>
                          <a:cs typeface="-소망M" charset="-127"/>
                        </a:rPr>
                        <a:t>    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318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Число </a:t>
                      </a:r>
                      <a:r>
                        <a:rPr kumimoji="0" 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неспаренных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электронов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-소망M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-소망M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17" y="3582194"/>
            <a:ext cx="1378867" cy="109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3515" y="3653632"/>
            <a:ext cx="1438467" cy="10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3713" y="3653632"/>
            <a:ext cx="1435211" cy="102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2473" y="3653632"/>
            <a:ext cx="1308438" cy="97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669</Words>
  <PresentationFormat>Произвольный</PresentationFormat>
  <Paragraphs>208</Paragraphs>
  <Slides>21</Slides>
  <Notes>19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ХИМИЧЕСКИЕ СВЯЗИ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КОВАЛЕНТНАЯ ХИМИЧЕСКАЯ СВЯЗЬ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73</cp:revision>
  <dcterms:created xsi:type="dcterms:W3CDTF">2020-05-06T17:43:33Z</dcterms:created>
  <dcterms:modified xsi:type="dcterms:W3CDTF">2020-10-13T19:28:28Z</dcterms:modified>
</cp:coreProperties>
</file>