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2" r:id="rId2"/>
    <p:sldId id="364" r:id="rId3"/>
    <p:sldId id="367" r:id="rId4"/>
    <p:sldId id="407" r:id="rId5"/>
    <p:sldId id="384" r:id="rId6"/>
    <p:sldId id="377" r:id="rId7"/>
    <p:sldId id="378" r:id="rId8"/>
    <p:sldId id="379" r:id="rId9"/>
    <p:sldId id="385" r:id="rId10"/>
    <p:sldId id="386" r:id="rId11"/>
    <p:sldId id="387" r:id="rId12"/>
    <p:sldId id="388" r:id="rId13"/>
    <p:sldId id="394" r:id="rId14"/>
    <p:sldId id="395" r:id="rId15"/>
    <p:sldId id="396" r:id="rId16"/>
    <p:sldId id="389" r:id="rId17"/>
    <p:sldId id="381" r:id="rId18"/>
    <p:sldId id="401" r:id="rId19"/>
    <p:sldId id="398" r:id="rId20"/>
    <p:sldId id="399" r:id="rId21"/>
    <p:sldId id="400" r:id="rId22"/>
    <p:sldId id="408" r:id="rId23"/>
    <p:sldId id="382" r:id="rId24"/>
    <p:sldId id="402" r:id="rId25"/>
    <p:sldId id="404" r:id="rId26"/>
    <p:sldId id="406" r:id="rId27"/>
    <p:sldId id="305" r:id="rId28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0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84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00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Windows%207\Desktop\8-11\5N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17430" y="63389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614714" y="2010558"/>
            <a:ext cx="7041941" cy="6195604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  <a:defRPr/>
            </a:pPr>
            <a:r>
              <a:rPr lang="uz-Cyrl-UZ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</a:t>
            </a:r>
          </a:p>
          <a:p>
            <a:pPr marL="38918">
              <a:spcBef>
                <a:spcPts val="233"/>
              </a:spcBef>
              <a:defRPr/>
            </a:pPr>
            <a:r>
              <a:rPr lang="ru-RU" sz="6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Строение электронных слоев атома</a:t>
            </a:r>
            <a:endParaRPr lang="ru-RU" sz="6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702419" y="3127174"/>
            <a:ext cx="725750" cy="20456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4957316" cy="1292154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8" y="1253583"/>
            <a:ext cx="1274143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Picture 33" descr="wperm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0837" y="3010690"/>
            <a:ext cx="3671887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2647" y="1367616"/>
            <a:ext cx="8597016" cy="526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76873" y="1640666"/>
            <a:ext cx="762723" cy="3996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9" y="1653368"/>
            <a:ext cx="4762919" cy="22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70639" y="4368012"/>
            <a:ext cx="5500726" cy="1416683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 algn="just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Электронная оболочка атомов первого периода содержит один энергетический уровень.</a:t>
            </a:r>
          </a:p>
        </p:txBody>
      </p:sp>
      <p:pic>
        <p:nvPicPr>
          <p:cNvPr id="1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71" y="1653368"/>
            <a:ext cx="60722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95" y="1445480"/>
            <a:ext cx="7460326" cy="501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6932" y="2819442"/>
            <a:ext cx="6097564" cy="3684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8622372" y="2037105"/>
            <a:ext cx="2830132" cy="4161007"/>
            <a:chOff x="6478946" y="1491630"/>
            <a:chExt cx="2125502" cy="3048983"/>
          </a:xfrm>
        </p:grpSpPr>
        <p:pic>
          <p:nvPicPr>
            <p:cNvPr id="15" name="Рисунок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16216" y="1491630"/>
              <a:ext cx="2088232" cy="226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478946" y="3976804"/>
              <a:ext cx="1738090" cy="5638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3 энергетических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уровня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95" y="1445480"/>
            <a:ext cx="7460326" cy="501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88060" y="3216027"/>
            <a:ext cx="7449762" cy="6631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7" name="Группа 6"/>
          <p:cNvGrpSpPr>
            <a:grpSpLocks/>
          </p:cNvGrpSpPr>
          <p:nvPr/>
        </p:nvGrpSpPr>
        <p:grpSpPr bwMode="auto">
          <a:xfrm>
            <a:off x="8609694" y="1976426"/>
            <a:ext cx="2892434" cy="4221685"/>
            <a:chOff x="6469540" y="1447893"/>
            <a:chExt cx="2172178" cy="3092738"/>
          </a:xfrm>
        </p:grpSpPr>
        <p:sp>
          <p:nvSpPr>
            <p:cNvPr id="18" name="TextBox 17"/>
            <p:cNvSpPr txBox="1"/>
            <p:nvPr/>
          </p:nvSpPr>
          <p:spPr>
            <a:xfrm>
              <a:off x="6479060" y="3976951"/>
              <a:ext cx="1737998" cy="5636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4 энергетических 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уровня</a:t>
              </a:r>
            </a:p>
          </p:txBody>
        </p:sp>
        <p:pic>
          <p:nvPicPr>
            <p:cNvPr id="19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9540" y="1447893"/>
              <a:ext cx="2172178" cy="2247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95" y="1445480"/>
            <a:ext cx="7460326" cy="501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88060" y="3913844"/>
            <a:ext cx="7449762" cy="6653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8977" y="1718538"/>
            <a:ext cx="3306545" cy="34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409" y="1653368"/>
            <a:ext cx="115729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Энергетические уровни обозначаются буквой </a:t>
            </a:r>
            <a:r>
              <a:rPr lang="en-US" sz="32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выражаются либо целыми числами: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1, 2, 3, 4 …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или буквенными значениями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K, L, M, N…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9847" y="3439318"/>
            <a:ext cx="11358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Число электронов на энергетических уровнях определяется по формуле:</a:t>
            </a:r>
          </a:p>
          <a:p>
            <a:pPr algn="just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3200" b="1" i="1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i="1" baseline="300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6525" y="3124200"/>
            <a:ext cx="22367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7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3622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9" y="1296178"/>
            <a:ext cx="11644394" cy="5500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665" y="1635904"/>
            <a:ext cx="11978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электронов на первом уровне: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82821" y="2139141"/>
            <a:ext cx="155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2⋅1</a:t>
            </a:r>
            <a:r>
              <a:rPr lang="ru-RU" sz="2800" i="1" baseline="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7104" y="2785254"/>
            <a:ext cx="11884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электронов на втором уровне: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81243" y="3163079"/>
            <a:ext cx="1557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2⋅2</a:t>
            </a:r>
            <a:r>
              <a:rPr lang="ru-RU" sz="2800" i="1" baseline="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8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103" y="3834591"/>
            <a:ext cx="11889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электронов на третьем уровне: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46804" y="4202891"/>
            <a:ext cx="1792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2⋅3</a:t>
            </a:r>
            <a:r>
              <a:rPr lang="ru-RU" sz="2800" i="1" baseline="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18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5665" y="4875991"/>
            <a:ext cx="12340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Максимальное количество электронов на четвёртом уровне: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18709" y="5247466"/>
            <a:ext cx="1792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2⋅4</a:t>
            </a:r>
            <a:r>
              <a:rPr lang="ru-RU" sz="2800" i="1" baseline="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32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84227" y="1724806"/>
          <a:ext cx="10572822" cy="2761372"/>
        </p:xfrm>
        <a:graphic>
          <a:graphicData uri="http://schemas.openxmlformats.org/drawingml/2006/table">
            <a:tbl>
              <a:tblPr/>
              <a:tblGrid>
                <a:gridCol w="4641662"/>
                <a:gridCol w="981838"/>
                <a:gridCol w="988527"/>
                <a:gridCol w="981838"/>
                <a:gridCol w="988527"/>
                <a:gridCol w="988527"/>
                <a:gridCol w="1001903"/>
              </a:tblGrid>
              <a:tr h="1214446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энергетических уровней: </a:t>
                      </a: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цифровом обозначении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3200" spc="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3200" spc="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3200" spc="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1218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буквенном обозначении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78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778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778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926"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4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4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</a:t>
                      </a:r>
                      <a:r>
                        <a:rPr lang="ru-RU" sz="2400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электронов </a:t>
                      </a:r>
                      <a:r>
                        <a:rPr lang="en-US" sz="2400" i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(2n</a:t>
                      </a:r>
                      <a:r>
                        <a:rPr lang="en-US" sz="2400" i="1" spc="0" baseline="30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2400" i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3200" spc="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endParaRPr lang="ru-RU" sz="3200" spc="10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1092200"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en-US" sz="3200" spc="1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032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032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032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3200" i="1" spc="0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90500" indent="-10922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i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endParaRPr lang="ru-RU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1439054"/>
            <a:ext cx="60833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период -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оболочка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Максимум 2*1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период -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оболочки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Максимум 2*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e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период -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оболочки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Максимум 2*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e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период -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оболочки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Максимум 2*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99201" y="1439054"/>
            <a:ext cx="1420947" cy="93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b="1" dirty="0" smtClean="0"/>
              <a:t>+</a:t>
            </a:r>
            <a:r>
              <a:rPr lang="en-US" sz="5800" b="1" dirty="0" smtClean="0"/>
              <a:t>Z</a:t>
            </a:r>
            <a:endParaRPr lang="ru-RU" sz="5800" b="1" dirty="0"/>
          </a:p>
        </p:txBody>
      </p:sp>
      <p:sp>
        <p:nvSpPr>
          <p:cNvPr id="6" name="Овал 5"/>
          <p:cNvSpPr/>
          <p:nvPr/>
        </p:nvSpPr>
        <p:spPr>
          <a:xfrm>
            <a:off x="6299201" y="3225004"/>
            <a:ext cx="1420947" cy="93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b="1" dirty="0" smtClean="0"/>
              <a:t>+</a:t>
            </a:r>
            <a:r>
              <a:rPr lang="en-US" sz="5800" b="1" dirty="0" smtClean="0"/>
              <a:t>Z</a:t>
            </a:r>
            <a:endParaRPr lang="ru-RU" sz="5800" b="1" dirty="0"/>
          </a:p>
        </p:txBody>
      </p:sp>
      <p:sp>
        <p:nvSpPr>
          <p:cNvPr id="7" name="Овал 6"/>
          <p:cNvSpPr/>
          <p:nvPr/>
        </p:nvSpPr>
        <p:spPr>
          <a:xfrm>
            <a:off x="6227763" y="5153830"/>
            <a:ext cx="1420947" cy="93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b="1" dirty="0" smtClean="0"/>
              <a:t>+</a:t>
            </a:r>
            <a:r>
              <a:rPr lang="en-US" sz="5800" b="1" dirty="0" smtClean="0"/>
              <a:t>Z</a:t>
            </a:r>
            <a:endParaRPr lang="ru-RU" sz="5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942275" y="867550"/>
            <a:ext cx="526192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8027" y="4510888"/>
            <a:ext cx="571193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6523" y="4510888"/>
            <a:ext cx="571193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99531" y="4510888"/>
            <a:ext cx="571193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9399" y="2724938"/>
            <a:ext cx="489455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42341" y="2653500"/>
            <a:ext cx="571193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55" y="1367616"/>
            <a:ext cx="8890697" cy="54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98673" y="1796244"/>
            <a:ext cx="8051913" cy="332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РЕШЕНИЕ ЗАДАЧ</a:t>
            </a:r>
            <a:endParaRPr lang="ru-RU" sz="4000" dirty="0"/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334749" y="1794387"/>
            <a:ext cx="11596113" cy="44778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37080" indent="0" algn="just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4294967295"/>
          </p:nvPr>
        </p:nvSpPr>
        <p:spPr>
          <a:xfrm>
            <a:off x="608489" y="1446460"/>
            <a:ext cx="10952798" cy="50133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81356" indent="-61686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Ядро атома содержит протоны и нейтроны, суммарная масса которых равна массовому числу атома.</a:t>
            </a:r>
          </a:p>
          <a:p>
            <a:pPr marL="781356" indent="-61686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Нейтрон – это электронейтральная частица с массой равной 1.</a:t>
            </a:r>
          </a:p>
          <a:p>
            <a:pPr marL="781356" indent="-61686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Ядро атома не имеет заряда.</a:t>
            </a:r>
          </a:p>
          <a:p>
            <a:pPr marL="781356" indent="-61686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Электрон – это отрицательно заряженная частица с массой, равной 1.</a:t>
            </a:r>
          </a:p>
          <a:p>
            <a:pPr marL="781356" indent="-616860" algn="just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Химический элемент – это мельчайшая частица, сохраняющая его химические свойства .</a:t>
            </a:r>
          </a:p>
          <a:p>
            <a:pPr marL="781356" indent="-61686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Верные утверждения – 1,2,4,5</a:t>
            </a:r>
            <a:endParaRPr lang="ru-RU" sz="3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1851" y="1636263"/>
            <a:ext cx="2960045" cy="30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1439054"/>
            <a:ext cx="7196225" cy="48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19887" y="1922325"/>
            <a:ext cx="669761" cy="3538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23"/>
          <p:cNvGrpSpPr>
            <a:grpSpLocks/>
          </p:cNvGrpSpPr>
          <p:nvPr/>
        </p:nvGrpSpPr>
        <p:grpSpPr bwMode="auto">
          <a:xfrm>
            <a:off x="8432846" y="1857312"/>
            <a:ext cx="2706290" cy="4380737"/>
            <a:chOff x="6372200" y="1131590"/>
            <a:chExt cx="2033866" cy="3209574"/>
          </a:xfrm>
        </p:grpSpPr>
        <p:grpSp>
          <p:nvGrpSpPr>
            <p:cNvPr id="11" name="Группа 11"/>
            <p:cNvGrpSpPr>
              <a:grpSpLocks/>
            </p:cNvGrpSpPr>
            <p:nvPr/>
          </p:nvGrpSpPr>
          <p:grpSpPr bwMode="auto">
            <a:xfrm>
              <a:off x="6372200" y="1131590"/>
              <a:ext cx="2033866" cy="3209574"/>
              <a:chOff x="6372200" y="1131590"/>
              <a:chExt cx="2033866" cy="3209574"/>
            </a:xfrm>
          </p:grpSpPr>
          <p:grpSp>
            <p:nvGrpSpPr>
              <p:cNvPr id="14" name="Группа 21"/>
              <p:cNvGrpSpPr>
                <a:grpSpLocks/>
              </p:cNvGrpSpPr>
              <p:nvPr/>
            </p:nvGrpSpPr>
            <p:grpSpPr bwMode="auto">
              <a:xfrm>
                <a:off x="6372200" y="1852434"/>
                <a:ext cx="2033866" cy="2488730"/>
                <a:chOff x="6375664" y="1852434"/>
                <a:chExt cx="2033866" cy="2488730"/>
              </a:xfrm>
            </p:grpSpPr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375664" y="1852434"/>
                  <a:ext cx="1013045" cy="1924370"/>
                </a:xfrm>
                <a:prstGeom prst="line">
                  <a:avLst/>
                </a:prstGeom>
                <a:ln>
                  <a:headEnd type="oval" w="med" len="med"/>
                  <a:tailEnd type="oval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583672" y="3845077"/>
                  <a:ext cx="1825858" cy="4960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900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Пять электронов на</a:t>
                  </a:r>
                </a:p>
                <a:p>
                  <a:pPr algn="ctr">
                    <a:defRPr/>
                  </a:pPr>
                  <a:r>
                    <a:rPr lang="ru-RU" sz="1900" dirty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внешнем уровне</a:t>
                  </a:r>
                </a:p>
              </p:txBody>
            </p: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 flipH="1">
                <a:off x="7385245" y="1131590"/>
                <a:ext cx="17467" cy="2645214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H="1">
                <a:off x="7385245" y="2967045"/>
                <a:ext cx="643078" cy="80499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04094" y="2967045"/>
              <a:ext cx="581151" cy="80499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7385245" y="1779398"/>
              <a:ext cx="1003518" cy="199740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19" name="Овал 18"/>
          <p:cNvSpPr/>
          <p:nvPr/>
        </p:nvSpPr>
        <p:spPr>
          <a:xfrm>
            <a:off x="369847" y="2010558"/>
            <a:ext cx="1711387" cy="1389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b="1" dirty="0" smtClean="0"/>
              <a:t>+3</a:t>
            </a:r>
            <a:endParaRPr lang="ru-RU" sz="5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86157" y="1864275"/>
            <a:ext cx="687944" cy="195739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7236" y="1864275"/>
            <a:ext cx="687944" cy="195739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6158" y="3253960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800" b="1" dirty="0" smtClean="0"/>
              <a:t>2</a:t>
            </a:r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22159" y="3253960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800" b="1" dirty="0" smtClean="0"/>
              <a:t>1</a:t>
            </a:r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40311" y="1352287"/>
            <a:ext cx="63183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en-US" sz="4800" b="1" dirty="0" smtClean="0"/>
              <a:t>Li</a:t>
            </a:r>
            <a:endParaRPr lang="ru-RU" sz="4800" b="1" dirty="0"/>
          </a:p>
        </p:txBody>
      </p:sp>
      <p:sp>
        <p:nvSpPr>
          <p:cNvPr id="25" name="Овал 24"/>
          <p:cNvSpPr/>
          <p:nvPr/>
        </p:nvSpPr>
        <p:spPr>
          <a:xfrm>
            <a:off x="298409" y="4510888"/>
            <a:ext cx="1711387" cy="1389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5800" b="1" dirty="0" smtClean="0"/>
              <a:t>+</a:t>
            </a:r>
            <a:r>
              <a:rPr lang="en-US" sz="5800" b="1" dirty="0" smtClean="0"/>
              <a:t>8</a:t>
            </a:r>
            <a:endParaRPr lang="ru-RU" sz="5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914719" y="4291464"/>
            <a:ext cx="687944" cy="195739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0412" y="4291464"/>
            <a:ext cx="687944" cy="1957394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9643" y="5681148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800" b="1" dirty="0" smtClean="0"/>
              <a:t>2</a:t>
            </a:r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70413" y="5681148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en-US" sz="4800" b="1" dirty="0" smtClean="0"/>
              <a:t>6e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68872" y="3852616"/>
            <a:ext cx="638251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en-US" sz="4800" b="1" dirty="0" smtClean="0"/>
              <a:t>O</a:t>
            </a:r>
            <a:endParaRPr lang="ru-RU" sz="4800" b="1" dirty="0"/>
          </a:p>
        </p:txBody>
      </p:sp>
      <p:pic>
        <p:nvPicPr>
          <p:cNvPr id="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783" y="1581930"/>
            <a:ext cx="70842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1653368"/>
            <a:ext cx="64294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6084887" y="2153434"/>
            <a:ext cx="4396972" cy="941061"/>
            <a:chOff x="3235507" y="1419622"/>
            <a:chExt cx="3303756" cy="688852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3235507" y="1419622"/>
              <a:ext cx="1152527" cy="43148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462647" y="1635363"/>
              <a:ext cx="2076616" cy="4731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электрона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992157" y="3153566"/>
            <a:ext cx="687944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70969" y="3153566"/>
            <a:ext cx="687944" cy="19573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)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9399" y="4939516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4800" b="1" dirty="0" smtClean="0"/>
              <a:t>2</a:t>
            </a:r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870969" y="4939516"/>
            <a:ext cx="968469" cy="84939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en-US" sz="4800" b="1" dirty="0" smtClean="0"/>
              <a:t>2</a:t>
            </a:r>
            <a:r>
              <a:rPr lang="en-US" sz="4800" b="1" dirty="0" smtClean="0"/>
              <a:t>e</a:t>
            </a:r>
            <a:r>
              <a:rPr lang="en-US" sz="4800" b="1" baseline="30000" dirty="0" smtClean="0"/>
              <a:t>-</a:t>
            </a:r>
            <a:endParaRPr lang="ru-RU" sz="4800" b="1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1224740"/>
            <a:ext cx="115729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Вокруг ядра атома водорода вращается только один электрон, образуя облако в виде шара. Вокруг ядра атома гелия вращается два электрона, однако каждый из них вращается не только вокруг ядра, но и вокруг своей оси в противоположном друг к другу направлении . Такое вращение называется спином. По одной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могут вращаться только два электрона с противоположными спинами. Третьего электрона быть не может.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47" y="4439450"/>
            <a:ext cx="4762919" cy="22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98408" y="1796244"/>
            <a:ext cx="113586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Заполните пропущенные слова в предложениях.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магния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____энергетических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уровня, он находится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периоде.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углерода _____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энергетических уровня, - ________ период.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серебра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энергетических уровня, -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период.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26971" y="1224740"/>
            <a:ext cx="117158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Тестовая работа.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В атоме кремния число электронов на внешнем уровне равно: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1)6                     2) 4                 3) 2              4) 5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Заряд ядра атома хлора равен: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1)+35      2) +18       3) +17     4) +7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Семь электронов на внешнем уровне в атоме: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1)кислорода    2) фосфора    3) хлора     4) калия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Схема распределения электронов по уровням 2,8,6 соответствует атому:</a:t>
            </a: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1)серы    2) фосфора     3) кальция      4) кислорода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В атоме азота распределение электронов по электронным уровням соответствует ряду чисел: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1) 2,8,5     2)2,6      3) 2,5        4) 2,8,7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98409" y="1439054"/>
            <a:ext cx="113586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Заполните пропущенные слова в предложениях.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У магния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энергетических уровня, он находится в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третьем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периоде.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У углерода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энергетических уровня,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второй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период.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У серебра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энергетических уровня,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пятый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период.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41351" y="4510888"/>
          <a:ext cx="5792480" cy="1285884"/>
        </p:xfrm>
        <a:graphic>
          <a:graphicData uri="http://schemas.openxmlformats.org/drawingml/2006/table">
            <a:tbl>
              <a:tblPr/>
              <a:tblGrid>
                <a:gridCol w="1029153"/>
                <a:gridCol w="952485"/>
                <a:gridCol w="952485"/>
                <a:gridCol w="952485"/>
                <a:gridCol w="952485"/>
                <a:gridCol w="953387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5"/>
            <a:ext cx="12169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4"/>
            <a:ext cx="11644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3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3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1" y="1653369"/>
            <a:ext cx="10787139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1-5 ( 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Нарисовать рисунок №7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95" y="1646942"/>
            <a:ext cx="4572032" cy="4429157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6926" y="1834943"/>
            <a:ext cx="3716429" cy="41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40412" y="3343269"/>
            <a:ext cx="169025" cy="462576"/>
          </a:xfrm>
          <a:prstGeom prst="rect">
            <a:avLst/>
          </a:prstGeom>
          <a:noFill/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17192" y="3891552"/>
            <a:ext cx="340161" cy="462576"/>
          </a:xfrm>
          <a:prstGeom prst="rect">
            <a:avLst/>
          </a:prstGeom>
          <a:noFill/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2784" y="3839540"/>
            <a:ext cx="340163" cy="462576"/>
          </a:xfrm>
          <a:prstGeom prst="rect">
            <a:avLst/>
          </a:prstGeom>
          <a:noFill/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</a:p>
        </p:txBody>
      </p:sp>
      <p:grpSp>
        <p:nvGrpSpPr>
          <p:cNvPr id="14" name="Группа 7"/>
          <p:cNvGrpSpPr>
            <a:grpSpLocks/>
          </p:cNvGrpSpPr>
          <p:nvPr/>
        </p:nvGrpSpPr>
        <p:grpSpPr bwMode="auto">
          <a:xfrm>
            <a:off x="6572841" y="2435239"/>
            <a:ext cx="4241228" cy="1566838"/>
            <a:chOff x="4435625" y="1326908"/>
            <a:chExt cx="3217236" cy="648871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4435625" y="1505505"/>
              <a:ext cx="2081903" cy="47027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85474" y="1326908"/>
              <a:ext cx="1167387" cy="2166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Протоны</a:t>
              </a:r>
            </a:p>
          </p:txBody>
        </p:sp>
      </p:grpSp>
      <p:grpSp>
        <p:nvGrpSpPr>
          <p:cNvPr id="17" name="Группа 10"/>
          <p:cNvGrpSpPr>
            <a:grpSpLocks/>
          </p:cNvGrpSpPr>
          <p:nvPr/>
        </p:nvGrpSpPr>
        <p:grpSpPr bwMode="auto">
          <a:xfrm>
            <a:off x="1330965" y="1832775"/>
            <a:ext cx="4212939" cy="2076114"/>
            <a:chOff x="5088923" y="623289"/>
            <a:chExt cx="2507414" cy="120439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6011913" y="925016"/>
              <a:ext cx="1584424" cy="902667"/>
            </a:xfrm>
            <a:prstGeom prst="line">
              <a:avLst/>
            </a:prstGeom>
            <a:ln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5088923" y="623289"/>
              <a:ext cx="1029621" cy="303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altLang="ru-RU" sz="2800" dirty="0">
                  <a:solidFill>
                    <a:srgbClr val="C00000"/>
                  </a:solidFill>
                </a:rPr>
                <a:t>Нейтроны</a:t>
              </a:r>
            </a:p>
          </p:txBody>
        </p:sp>
      </p:grpSp>
      <p:grpSp>
        <p:nvGrpSpPr>
          <p:cNvPr id="20" name="Группа 23"/>
          <p:cNvGrpSpPr>
            <a:grpSpLocks/>
          </p:cNvGrpSpPr>
          <p:nvPr/>
        </p:nvGrpSpPr>
        <p:grpSpPr bwMode="auto">
          <a:xfrm>
            <a:off x="4584689" y="2081996"/>
            <a:ext cx="6178824" cy="3648227"/>
            <a:chOff x="3355113" y="1059582"/>
            <a:chExt cx="4642226" cy="2671067"/>
          </a:xfrm>
        </p:grpSpPr>
        <p:grpSp>
          <p:nvGrpSpPr>
            <p:cNvPr id="21" name="Группа 21"/>
            <p:cNvGrpSpPr>
              <a:grpSpLocks/>
            </p:cNvGrpSpPr>
            <p:nvPr/>
          </p:nvGrpSpPr>
          <p:grpSpPr bwMode="auto">
            <a:xfrm>
              <a:off x="3355113" y="1059582"/>
              <a:ext cx="3089038" cy="2519643"/>
              <a:chOff x="3355113" y="1059582"/>
              <a:chExt cx="3089038" cy="2519643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H="1" flipV="1">
                <a:off x="5723481" y="3131782"/>
                <a:ext cx="720670" cy="447443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 flipV="1">
                <a:off x="4575806" y="1059582"/>
                <a:ext cx="1868345" cy="2519643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 flipV="1">
                <a:off x="3355113" y="3131782"/>
                <a:ext cx="3089038" cy="447443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75900" y="3347571"/>
              <a:ext cx="1521439" cy="3830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Электроны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60731" y="4608875"/>
            <a:ext cx="384531" cy="462576"/>
          </a:xfrm>
          <a:prstGeom prst="rect">
            <a:avLst/>
          </a:prstGeom>
          <a:noFill/>
          <a:ln w="19050">
            <a:noFill/>
          </a:ln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79142" y="1769929"/>
            <a:ext cx="384531" cy="462576"/>
          </a:xfrm>
          <a:prstGeom prst="rect">
            <a:avLst/>
          </a:prstGeom>
          <a:noFill/>
          <a:ln w="19050">
            <a:noFill/>
          </a:ln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1072" y="4624043"/>
            <a:ext cx="384531" cy="462576"/>
          </a:xfrm>
          <a:prstGeom prst="rect">
            <a:avLst/>
          </a:prstGeom>
          <a:noFill/>
          <a:ln w="19050">
            <a:noFill/>
          </a:ln>
        </p:spPr>
        <p:txBody>
          <a:bodyPr lIns="122822" tIns="61411" rIns="122822" bIns="6141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—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N.mpg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2987" y="1581930"/>
            <a:ext cx="7500990" cy="4622014"/>
          </a:xfrm>
          <a:prstGeom prst="rect">
            <a:avLst/>
          </a:prstGeom>
        </p:spPr>
      </p:pic>
      <p:sp>
        <p:nvSpPr>
          <p:cNvPr id="6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98409" y="1224740"/>
            <a:ext cx="11644393" cy="1108906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электронов в оболочке атома соответствует  числу протонов в ядре атома.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169" y="2367748"/>
            <a:ext cx="2728745" cy="136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Группа 7"/>
          <p:cNvGrpSpPr>
            <a:grpSpLocks/>
          </p:cNvGrpSpPr>
          <p:nvPr/>
        </p:nvGrpSpPr>
        <p:grpSpPr bwMode="auto">
          <a:xfrm>
            <a:off x="4084623" y="2653500"/>
            <a:ext cx="4396972" cy="941061"/>
            <a:chOff x="3235507" y="1419622"/>
            <a:chExt cx="3303756" cy="688852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3235507" y="1419622"/>
              <a:ext cx="1152527" cy="43148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462647" y="1635363"/>
              <a:ext cx="2076616" cy="4731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4 электрона</a:t>
              </a:r>
            </a:p>
          </p:txBody>
        </p:sp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5731" y="3796508"/>
            <a:ext cx="2857520" cy="14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Группа 9"/>
          <p:cNvGrpSpPr>
            <a:grpSpLocks/>
          </p:cNvGrpSpPr>
          <p:nvPr/>
        </p:nvGrpSpPr>
        <p:grpSpPr bwMode="auto">
          <a:xfrm>
            <a:off x="4156061" y="4082260"/>
            <a:ext cx="4642230" cy="941059"/>
            <a:chOff x="3235507" y="1419622"/>
            <a:chExt cx="3487402" cy="688849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3235507" y="1419622"/>
              <a:ext cx="1152317" cy="431482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62423" y="1635361"/>
              <a:ext cx="2260486" cy="473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9 электронов</a:t>
              </a: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7880" y="5296706"/>
            <a:ext cx="2818033" cy="144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Группа 13"/>
          <p:cNvGrpSpPr>
            <a:grpSpLocks/>
          </p:cNvGrpSpPr>
          <p:nvPr/>
        </p:nvGrpSpPr>
        <p:grpSpPr bwMode="auto">
          <a:xfrm>
            <a:off x="2059989" y="5374492"/>
            <a:ext cx="6914328" cy="646331"/>
            <a:chOff x="1883894" y="1654704"/>
            <a:chExt cx="5195878" cy="474786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883894" y="1729527"/>
              <a:ext cx="2592717" cy="12258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625855" y="1654704"/>
              <a:ext cx="2453917" cy="4747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30 электронов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971" y="1510492"/>
            <a:ext cx="11644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Электроны не просто вращаются вокруг ядра по определенной траектории, линии их вращения образуют вокруг ядра как бы электронное облако. Например, в атоме водорода электрон, вращаясь вокруг ядра, образует облако в виде шара.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81" y="3867946"/>
            <a:ext cx="4869393" cy="28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971" y="1367616"/>
            <a:ext cx="116443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Количество энергии каждого электрона, вращающегося вокруг ядра, бывает различным. Чем ближе электрон к ядру, тем меньше его энергетический запас. Чем дальше электрон от ядра, тем больше его энергия.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81" y="3796508"/>
            <a:ext cx="58213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510492"/>
            <a:ext cx="116443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В зависимости от количества энергии электроны могут размещаться вокруг ядра, образуя электронные слои, или энергетические уровни. Электроны с близкими значениями энергии составляют один энергетический уровень.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1351" y="4082260"/>
            <a:ext cx="9715568" cy="18129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235" y="4439450"/>
            <a:ext cx="828680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Орбиталь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— пространство вокруг ядра атома, где наиболее вероятно нахождение данного электрона</a:t>
            </a: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194" y="4474376"/>
            <a:ext cx="1470074" cy="1000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702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СТРОЕНИЕ ЭЛЕКТРОННЫХ СЛОЕВ АТОМА</a:t>
            </a:r>
            <a:endParaRPr lang="ru-RU" sz="4000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5" y="1581930"/>
            <a:ext cx="3278187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2723" y="1867682"/>
            <a:ext cx="5894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Орбитали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составляют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энергетические уровни.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928</Words>
  <Application>Microsoft Office PowerPoint</Application>
  <PresentationFormat>Произвольный</PresentationFormat>
  <Paragraphs>325</Paragraphs>
  <Slides>27</Slides>
  <Notes>24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РЕШЕНИЕ ЗАДАЧ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СТРОЕНИЕ ЭЛЕКТРОННЫХ СЛОЕВ АТОМА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87</cp:revision>
  <dcterms:created xsi:type="dcterms:W3CDTF">2020-05-06T17:43:33Z</dcterms:created>
  <dcterms:modified xsi:type="dcterms:W3CDTF">2020-09-25T03:45:41Z</dcterms:modified>
</cp:coreProperties>
</file>