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57" r:id="rId2"/>
    <p:sldId id="648" r:id="rId3"/>
    <p:sldId id="663" r:id="rId4"/>
    <p:sldId id="650" r:id="rId5"/>
    <p:sldId id="665" r:id="rId6"/>
    <p:sldId id="666" r:id="rId7"/>
    <p:sldId id="669" r:id="rId8"/>
    <p:sldId id="668" r:id="rId9"/>
    <p:sldId id="667" r:id="rId10"/>
    <p:sldId id="671" r:id="rId11"/>
    <p:sldId id="672" r:id="rId12"/>
    <p:sldId id="675" r:id="rId13"/>
    <p:sldId id="676" r:id="rId14"/>
    <p:sldId id="677" r:id="rId15"/>
    <p:sldId id="678" r:id="rId16"/>
    <p:sldId id="682" r:id="rId17"/>
    <p:sldId id="683" r:id="rId18"/>
    <p:sldId id="684" r:id="rId19"/>
    <p:sldId id="685" r:id="rId20"/>
    <p:sldId id="686" r:id="rId21"/>
    <p:sldId id="645" r:id="rId22"/>
  </p:sldIdLst>
  <p:sldSz cx="12169775" cy="7021513"/>
  <p:notesSz cx="6858000" cy="9144000"/>
  <p:defaultTextStyle>
    <a:defPPr>
      <a:defRPr lang="ru-RU"/>
    </a:defPPr>
    <a:lvl1pPr marL="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270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536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80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074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341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608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879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145" algn="l" defTabSz="10965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37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058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5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91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91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7" y="1430315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7" y="5099324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498" indent="-153498">
              <a:buFont typeface="Arial" panose="020B0604020202020204" pitchFamily="34" charset="0"/>
              <a:buChar char="•"/>
              <a:defRPr sz="1400"/>
            </a:lvl2pPr>
            <a:lvl3pPr marL="306994" indent="-153498">
              <a:defRPr sz="1400"/>
            </a:lvl3pPr>
            <a:lvl4pPr marL="537241" indent="-230244">
              <a:defRPr sz="1400"/>
            </a:lvl4pPr>
            <a:lvl5pPr marL="767488" indent="-23024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5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4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4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5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50" y="1614952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22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2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0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34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6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1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8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3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270" indent="0">
              <a:buNone/>
              <a:defRPr sz="2400" b="1"/>
            </a:lvl2pPr>
            <a:lvl3pPr marL="1096536" indent="0">
              <a:buNone/>
              <a:defRPr sz="2200" b="1"/>
            </a:lvl3pPr>
            <a:lvl4pPr marL="1644805" indent="0">
              <a:buNone/>
              <a:defRPr sz="1900" b="1"/>
            </a:lvl4pPr>
            <a:lvl5pPr marL="2193074" indent="0">
              <a:buNone/>
              <a:defRPr sz="1900" b="1"/>
            </a:lvl5pPr>
            <a:lvl6pPr marL="2741341" indent="0">
              <a:buNone/>
              <a:defRPr sz="1900" b="1"/>
            </a:lvl6pPr>
            <a:lvl7pPr marL="3289608" indent="0">
              <a:buNone/>
              <a:defRPr sz="1900" b="1"/>
            </a:lvl7pPr>
            <a:lvl8pPr marL="3837879" indent="0">
              <a:buNone/>
              <a:defRPr sz="1900" b="1"/>
            </a:lvl8pPr>
            <a:lvl9pPr marL="438614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3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5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3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270" indent="0">
              <a:buNone/>
              <a:defRPr sz="3400"/>
            </a:lvl2pPr>
            <a:lvl3pPr marL="1096536" indent="0">
              <a:buNone/>
              <a:defRPr sz="2900"/>
            </a:lvl3pPr>
            <a:lvl4pPr marL="1644805" indent="0">
              <a:buNone/>
              <a:defRPr sz="2400"/>
            </a:lvl4pPr>
            <a:lvl5pPr marL="2193074" indent="0">
              <a:buNone/>
              <a:defRPr sz="2400"/>
            </a:lvl5pPr>
            <a:lvl6pPr marL="2741341" indent="0">
              <a:buNone/>
              <a:defRPr sz="2400"/>
            </a:lvl6pPr>
            <a:lvl7pPr marL="3289608" indent="0">
              <a:buNone/>
              <a:defRPr sz="2400"/>
            </a:lvl7pPr>
            <a:lvl8pPr marL="3837879" indent="0">
              <a:buNone/>
              <a:defRPr sz="2400"/>
            </a:lvl8pPr>
            <a:lvl9pPr marL="4386145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270" indent="0">
              <a:buNone/>
              <a:defRPr sz="1400"/>
            </a:lvl2pPr>
            <a:lvl3pPr marL="1096536" indent="0">
              <a:buNone/>
              <a:defRPr sz="1200"/>
            </a:lvl3pPr>
            <a:lvl4pPr marL="1644805" indent="0">
              <a:buNone/>
              <a:defRPr sz="1100"/>
            </a:lvl4pPr>
            <a:lvl5pPr marL="2193074" indent="0">
              <a:buNone/>
              <a:defRPr sz="1100"/>
            </a:lvl5pPr>
            <a:lvl6pPr marL="2741341" indent="0">
              <a:buNone/>
              <a:defRPr sz="1100"/>
            </a:lvl6pPr>
            <a:lvl7pPr marL="3289608" indent="0">
              <a:buNone/>
              <a:defRPr sz="1100"/>
            </a:lvl7pPr>
            <a:lvl8pPr marL="3837879" indent="0">
              <a:buNone/>
              <a:defRPr sz="1100"/>
            </a:lvl8pPr>
            <a:lvl9pPr marL="438614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54" tIns="54827" rIns="109654" bIns="548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8"/>
            <a:ext cx="10952798" cy="4633874"/>
          </a:xfrm>
          <a:prstGeom prst="rect">
            <a:avLst/>
          </a:prstGeom>
        </p:spPr>
        <p:txBody>
          <a:bodyPr vert="horz" lIns="109654" tIns="54827" rIns="109654" bIns="548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7"/>
            <a:ext cx="3853762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7"/>
            <a:ext cx="2839614" cy="373831"/>
          </a:xfrm>
          <a:prstGeom prst="rect">
            <a:avLst/>
          </a:prstGeom>
        </p:spPr>
        <p:txBody>
          <a:bodyPr vert="horz" lIns="109654" tIns="54827" rIns="109654" bIns="5482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53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02" indent="-411202" algn="l" defTabSz="109653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35" indent="-342668" algn="l" defTabSz="109653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670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938" indent="-274136" algn="l" defTabSz="109653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206" indent="-274136" algn="l" defTabSz="109653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473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744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011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278" indent="-274136" algn="l" defTabSz="109653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270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536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80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074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341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608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879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145" algn="l" defTabSz="109653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0" y="29260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12792" y="2764723"/>
            <a:ext cx="7286673" cy="3646185"/>
          </a:xfrm>
          <a:prstGeom prst="rect">
            <a:avLst/>
          </a:prstGeom>
        </p:spPr>
        <p:txBody>
          <a:bodyPr wrap="square" lIns="0" tIns="29522" rIns="0" bIns="0">
            <a:spAutoFit/>
          </a:bodyPr>
          <a:lstStyle/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5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36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40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655599" y="3010690"/>
            <a:ext cx="725751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400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3" y="487606"/>
            <a:ext cx="610944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0" defTabSz="1935282">
              <a:spcBef>
                <a:spcPts val="241"/>
              </a:spcBef>
              <a:defRPr/>
            </a:pPr>
            <a:r>
              <a:rPr lang="uz-Cyrl-UZ" sz="8000" kern="0" spc="22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Химия </a:t>
            </a:r>
            <a:endParaRPr lang="uz-Cyrl-UZ" sz="8000" kern="0" spc="22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31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7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400" y="918323"/>
            <a:ext cx="473797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4" y="1207639"/>
            <a:ext cx="364458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282">
              <a:defRPr/>
            </a:pPr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8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9923029" y="1253584"/>
            <a:ext cx="1274142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 algn="ctr"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17" name="Рисунок 16" descr="C:\Users\Windows 7\Desktop\college-e15506821691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0837" y="2867814"/>
            <a:ext cx="38263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6971" y="1510492"/>
            <a:ext cx="5079191" cy="183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M(SO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)=64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г/моль.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Найти: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63647" y="1367616"/>
            <a:ext cx="7906128" cy="118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 формулы следует, что: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431012" y="3358669"/>
            <a:ext cx="308210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latin typeface="Arial" pitchFamily="34" charset="0"/>
                <a:cs typeface="Arial" pitchFamily="34" charset="0"/>
              </a:rPr>
              <a:t>D</a:t>
            </a:r>
            <a:r>
              <a:rPr lang="ru-RU" sz="2800" i="1" baseline="-25000" dirty="0" err="1">
                <a:latin typeface="Arial" pitchFamily="34" charset="0"/>
                <a:cs typeface="Arial" pitchFamily="34" charset="0"/>
              </a:rPr>
              <a:t>возд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(SO</a:t>
            </a:r>
            <a:r>
              <a:rPr lang="en-US" sz="2800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- ?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24"/>
          <p:cNvGrpSpPr>
            <a:grpSpLocks noChangeAspect="1"/>
          </p:cNvGrpSpPr>
          <p:nvPr/>
        </p:nvGrpSpPr>
        <p:grpSpPr bwMode="auto">
          <a:xfrm>
            <a:off x="441285" y="3867946"/>
            <a:ext cx="2349443" cy="770415"/>
            <a:chOff x="204" y="2160"/>
            <a:chExt cx="1112" cy="474"/>
          </a:xfrm>
        </p:grpSpPr>
        <p:sp>
          <p:nvSpPr>
            <p:cNvPr id="1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204" y="2160"/>
              <a:ext cx="862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auto">
            <a:xfrm>
              <a:off x="966" y="2182"/>
              <a:ext cx="35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)  - ?</a:t>
              </a:r>
              <a:endPara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564" y="2182"/>
              <a:ext cx="5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</a:t>
              </a: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884" y="2308"/>
              <a:ext cx="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484" y="2369"/>
              <a:ext cx="9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640" y="2182"/>
              <a:ext cx="24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SO</a:t>
              </a: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241" y="2182"/>
              <a:ext cx="1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ru-RU" sz="28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31"/>
            <p:cNvSpPr>
              <a:spLocks noChangeArrowheads="1"/>
            </p:cNvSpPr>
            <p:nvPr/>
          </p:nvSpPr>
          <p:spPr bwMode="auto">
            <a:xfrm>
              <a:off x="387" y="2308"/>
              <a:ext cx="12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i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9" name="Object 3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513383" y="3439318"/>
          <a:ext cx="3633554" cy="857256"/>
        </p:xfrm>
        <a:graphic>
          <a:graphicData uri="http://schemas.openxmlformats.org/presentationml/2006/ole">
            <p:oleObj spid="_x0000_s55298" name="Формула" r:id="rId4" imgW="1282680" imgH="393480" progId="Equation.3">
              <p:embed/>
            </p:oleObj>
          </a:graphicData>
        </a:graphic>
      </p:graphicFrame>
      <p:graphicFrame>
        <p:nvGraphicFramePr>
          <p:cNvPr id="20" name="Object 34"/>
          <p:cNvGraphicFramePr>
            <a:graphicFrameLocks noChangeAspect="1"/>
          </p:cNvGraphicFramePr>
          <p:nvPr>
            <p:ph sz="quarter" idx="2"/>
          </p:nvPr>
        </p:nvGraphicFramePr>
        <p:xfrm>
          <a:off x="5799135" y="2510624"/>
          <a:ext cx="2857520" cy="934496"/>
        </p:xfrm>
        <a:graphic>
          <a:graphicData uri="http://schemas.openxmlformats.org/presentationml/2006/ole">
            <p:oleObj spid="_x0000_s55299" name="Формула" r:id="rId5" imgW="1320480" imgH="431640" progId="Equation.3">
              <p:embed/>
            </p:oleObj>
          </a:graphicData>
        </a:graphic>
      </p:graphicFrame>
      <p:graphicFrame>
        <p:nvGraphicFramePr>
          <p:cNvPr id="21" name="Object 41"/>
          <p:cNvGraphicFramePr>
            <a:graphicFrameLocks noChangeAspect="1"/>
          </p:cNvGraphicFramePr>
          <p:nvPr>
            <p:ph sz="quarter" idx="3"/>
          </p:nvPr>
        </p:nvGraphicFramePr>
        <p:xfrm>
          <a:off x="3870309" y="4582326"/>
          <a:ext cx="3642481" cy="1071570"/>
        </p:xfrm>
        <a:graphic>
          <a:graphicData uri="http://schemas.openxmlformats.org/presentationml/2006/ole">
            <p:oleObj spid="_x0000_s55300" name="Формула" r:id="rId6" imgW="1384200" imgH="431640" progId="Equation.3">
              <p:embed/>
            </p:oleObj>
          </a:graphicData>
        </a:graphic>
      </p:graphicFrame>
      <p:graphicFrame>
        <p:nvGraphicFramePr>
          <p:cNvPr id="22" name="Object 44"/>
          <p:cNvGraphicFramePr>
            <a:graphicFrameLocks noChangeAspect="1"/>
          </p:cNvGraphicFramePr>
          <p:nvPr/>
        </p:nvGraphicFramePr>
        <p:xfrm>
          <a:off x="7942275" y="4582326"/>
          <a:ext cx="3240803" cy="928693"/>
        </p:xfrm>
        <a:graphic>
          <a:graphicData uri="http://schemas.openxmlformats.org/presentationml/2006/ole">
            <p:oleObj spid="_x0000_s55301" name="Формула" r:id="rId7" imgW="1371600" imgH="393480" progId="Equation.3">
              <p:embed/>
            </p:oleObj>
          </a:graphicData>
        </a:graphic>
      </p:graphicFrame>
      <p:graphicFrame>
        <p:nvGraphicFramePr>
          <p:cNvPr id="23" name="Object 48"/>
          <p:cNvGraphicFramePr>
            <a:graphicFrameLocks noChangeAspect="1"/>
          </p:cNvGraphicFramePr>
          <p:nvPr/>
        </p:nvGraphicFramePr>
        <p:xfrm>
          <a:off x="214313" y="5797550"/>
          <a:ext cx="7099300" cy="660400"/>
        </p:xfrm>
        <a:graphic>
          <a:graphicData uri="http://schemas.openxmlformats.org/presentationml/2006/ole">
            <p:oleObj spid="_x0000_s55302" name="Формула" r:id="rId8" imgW="2539800" imgH="241200" progId="Equation.3">
              <p:embed/>
            </p:oleObj>
          </a:graphicData>
        </a:graphic>
      </p:graphicFrame>
      <p:cxnSp>
        <p:nvCxnSpPr>
          <p:cNvPr id="25" name="Прямая соединительная линия 24"/>
          <p:cNvCxnSpPr/>
          <p:nvPr/>
        </p:nvCxnSpPr>
        <p:spPr>
          <a:xfrm rot="5400000">
            <a:off x="2262954" y="3117847"/>
            <a:ext cx="307183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8409" y="3296442"/>
            <a:ext cx="350046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9847" y="1796244"/>
            <a:ext cx="11404938" cy="15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Задача №2.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молярную массу благородного газа </a:t>
            </a: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плотность которого по водороду составляет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20. Назовите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этот газ.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49" name="Picture 1" descr="C:\Users\Windows 7\Desktop\Новая папка (7)\689b843fcfcc0d1c2c38435bfcf1b1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499" y="3725070"/>
            <a:ext cx="3244865" cy="2979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725202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8409" y="1439054"/>
            <a:ext cx="5079191" cy="2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pPr>
              <a:spcBef>
                <a:spcPct val="50000"/>
              </a:spcBef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Найти: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M(X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?.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35967" y="1296178"/>
            <a:ext cx="7906128" cy="248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Из формулы следует, что: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                , 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20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Georgia"/>
                <a:cs typeface="Arial" pitchFamily="34" charset="0"/>
              </a:rPr>
              <a:t>·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 = 40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(г/моль).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85752" y="5421162"/>
            <a:ext cx="776245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M(X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39,949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г/моль; аргон.</a:t>
            </a:r>
          </a:p>
        </p:txBody>
      </p:sp>
      <p:grpSp>
        <p:nvGrpSpPr>
          <p:cNvPr id="10" name="Group 36"/>
          <p:cNvGrpSpPr>
            <a:grpSpLocks noChangeAspect="1"/>
          </p:cNvGrpSpPr>
          <p:nvPr/>
        </p:nvGrpSpPr>
        <p:grpSpPr bwMode="auto">
          <a:xfrm>
            <a:off x="298409" y="1897405"/>
            <a:ext cx="2205772" cy="687524"/>
            <a:chOff x="385" y="1654"/>
            <a:chExt cx="1044" cy="423"/>
          </a:xfrm>
        </p:grpSpPr>
        <p:sp>
          <p:nvSpPr>
            <p:cNvPr id="11" name="AutoShape 35"/>
            <p:cNvSpPr>
              <a:spLocks noChangeAspect="1" noChangeArrowheads="1" noTextEdit="1"/>
            </p:cNvSpPr>
            <p:nvPr/>
          </p:nvSpPr>
          <p:spPr bwMode="auto">
            <a:xfrm>
              <a:off x="385" y="1655"/>
              <a:ext cx="1044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/>
            </a:p>
          </p:txBody>
        </p:sp>
        <p:sp>
          <p:nvSpPr>
            <p:cNvPr id="12" name="Rectangle 37"/>
            <p:cNvSpPr>
              <a:spLocks noChangeArrowheads="1"/>
            </p:cNvSpPr>
            <p:nvPr/>
          </p:nvSpPr>
          <p:spPr bwMode="auto">
            <a:xfrm>
              <a:off x="1208" y="1676"/>
              <a:ext cx="14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20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953" y="1676"/>
              <a:ext cx="4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)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722" y="1676"/>
              <a:ext cx="4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(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647" y="1850"/>
              <a:ext cx="7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000000"/>
                  </a:solidFill>
                </a:rPr>
                <a:t>2</a:t>
              </a: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1060" y="1654"/>
              <a:ext cx="8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805" y="1676"/>
              <a:ext cx="8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X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Rectangle 43"/>
            <p:cNvSpPr>
              <a:spLocks noChangeArrowheads="1"/>
            </p:cNvSpPr>
            <p:nvPr/>
          </p:nvSpPr>
          <p:spPr bwMode="auto">
            <a:xfrm>
              <a:off x="420" y="1676"/>
              <a:ext cx="9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rgbClr val="000000"/>
                  </a:solidFill>
                </a:rPr>
                <a:t>D</a:t>
              </a:r>
              <a:endParaRPr lang="ru-RU" sz="24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556" y="1794"/>
              <a:ext cx="9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rgbClr val="000000"/>
                  </a:solidFill>
                </a:rPr>
                <a:t>H</a:t>
              </a:r>
              <a:endPara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20" name="Text Box 60"/>
          <p:cNvSpPr txBox="1">
            <a:spLocks noChangeArrowheads="1"/>
          </p:cNvSpPr>
          <p:nvPr/>
        </p:nvSpPr>
        <p:spPr bwMode="auto">
          <a:xfrm>
            <a:off x="369847" y="3796508"/>
            <a:ext cx="11572956" cy="140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 Из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Периодической системы элементов следует,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этой молярной массе соответствует благородный газ аргон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39,948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г/моль).</a:t>
            </a:r>
          </a:p>
        </p:txBody>
      </p:sp>
      <p:grpSp>
        <p:nvGrpSpPr>
          <p:cNvPr id="21" name="Group 46"/>
          <p:cNvGrpSpPr>
            <a:grpSpLocks noChangeAspect="1"/>
          </p:cNvGrpSpPr>
          <p:nvPr/>
        </p:nvGrpSpPr>
        <p:grpSpPr bwMode="auto">
          <a:xfrm>
            <a:off x="4470011" y="2653498"/>
            <a:ext cx="3257950" cy="750910"/>
            <a:chOff x="2336" y="2142"/>
            <a:chExt cx="1542" cy="462"/>
          </a:xfrm>
        </p:grpSpPr>
        <p:sp>
          <p:nvSpPr>
            <p:cNvPr id="22" name="AutoShape 45"/>
            <p:cNvSpPr>
              <a:spLocks noChangeAspect="1" noChangeArrowheads="1" noTextEdit="1"/>
            </p:cNvSpPr>
            <p:nvPr/>
          </p:nvSpPr>
          <p:spPr bwMode="auto">
            <a:xfrm>
              <a:off x="2336" y="2143"/>
              <a:ext cx="154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23" name="Rectangle 47"/>
            <p:cNvSpPr>
              <a:spLocks noChangeArrowheads="1"/>
            </p:cNvSpPr>
            <p:nvPr/>
          </p:nvSpPr>
          <p:spPr bwMode="auto">
            <a:xfrm>
              <a:off x="3777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)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3545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0000"/>
                  </a:solidFill>
                </a:rPr>
                <a:t>(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>
              <a:off x="3047" y="2164"/>
              <a:ext cx="8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2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2791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)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>
              <a:off x="2559" y="2164"/>
              <a:ext cx="5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</a:rPr>
                <a:t>(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3470" y="2339"/>
              <a:ext cx="86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0000"/>
                  </a:solidFill>
                </a:rPr>
                <a:t>2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>
              <a:off x="3628" y="2164"/>
              <a:ext cx="9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>
                  <a:solidFill>
                    <a:srgbClr val="000000"/>
                  </a:solidFill>
                </a:rPr>
                <a:t>X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>
              <a:off x="3241" y="2164"/>
              <a:ext cx="1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>
                  <a:solidFill>
                    <a:srgbClr val="000000"/>
                  </a:solidFill>
                </a:rPr>
                <a:t>D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>
              <a:off x="2642" y="2164"/>
              <a:ext cx="9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>
                  <a:solidFill>
                    <a:srgbClr val="000000"/>
                  </a:solidFill>
                </a:rPr>
                <a:t>X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>
              <a:off x="2368" y="2164"/>
              <a:ext cx="14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 dirty="0">
                  <a:solidFill>
                    <a:srgbClr val="000000"/>
                  </a:solidFill>
                </a:rPr>
                <a:t>M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57"/>
            <p:cNvSpPr>
              <a:spLocks noChangeArrowheads="1"/>
            </p:cNvSpPr>
            <p:nvPr/>
          </p:nvSpPr>
          <p:spPr bwMode="auto">
            <a:xfrm>
              <a:off x="3378" y="2282"/>
              <a:ext cx="1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i="1" dirty="0">
                  <a:solidFill>
                    <a:srgbClr val="000000"/>
                  </a:solidFill>
                </a:rPr>
                <a:t>H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58"/>
            <p:cNvSpPr>
              <a:spLocks noChangeArrowheads="1"/>
            </p:cNvSpPr>
            <p:nvPr/>
          </p:nvSpPr>
          <p:spPr bwMode="auto">
            <a:xfrm>
              <a:off x="3164" y="2142"/>
              <a:ext cx="4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ru-RU" sz="2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Rectangle 59"/>
            <p:cNvSpPr>
              <a:spLocks noChangeArrowheads="1"/>
            </p:cNvSpPr>
            <p:nvPr/>
          </p:nvSpPr>
          <p:spPr bwMode="auto">
            <a:xfrm>
              <a:off x="2898" y="2142"/>
              <a:ext cx="93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 rot="5400000">
            <a:off x="2262954" y="2260591"/>
            <a:ext cx="178595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98409" y="2582062"/>
            <a:ext cx="285752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41285" y="1939120"/>
            <a:ext cx="11501518" cy="12187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Задача №3. Вычислить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объём углекислого газа, который получится при горение 24г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угля.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29" name="Picture 1" descr="C:\Users\Windows 7\Desktop\Новая папка (7)\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3119" y="3510756"/>
            <a:ext cx="4786346" cy="2999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8159" y="4439450"/>
            <a:ext cx="2630879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13824" y="1449346"/>
            <a:ext cx="2017859" cy="14033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m(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 24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4102" y="2608221"/>
            <a:ext cx="2421278" cy="14033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Найти: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V(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132292" y="1429843"/>
            <a:ext cx="0" cy="2358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9664" tIns="54832" rIns="109664" bIns="54832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46911" y="2461940"/>
            <a:ext cx="27804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109664" tIns="54832" rIns="109664" bIns="54832"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013317" y="1254622"/>
            <a:ext cx="1832745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227367" y="2224872"/>
            <a:ext cx="4371645" cy="90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9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C   +   </a:t>
            </a:r>
            <a:r>
              <a:rPr lang="ru-RU" sz="29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O</a:t>
            </a:r>
            <a:r>
              <a:rPr lang="en-US" sz="2900" b="1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2900" b="1" dirty="0">
                <a:latin typeface="Arial" pitchFamily="34" charset="0"/>
                <a:cs typeface="Arial" pitchFamily="34" charset="0"/>
              </a:rPr>
              <a:t>    =     CO</a:t>
            </a:r>
            <a:r>
              <a:rPr lang="en-US" sz="2900" b="1" baseline="-25000" dirty="0">
                <a:latin typeface="Arial" pitchFamily="34" charset="0"/>
                <a:cs typeface="Arial" pitchFamily="34" charset="0"/>
              </a:rPr>
              <a:t>2</a:t>
            </a:r>
            <a:endParaRPr lang="ru-RU" sz="2900" b="1" baseline="-25000" dirty="0">
              <a:latin typeface="Arial" pitchFamily="34" charset="0"/>
              <a:cs typeface="Arial" pitchFamily="34" charset="0"/>
            </a:endParaRPr>
          </a:p>
          <a:p>
            <a:endParaRPr lang="ru-RU" sz="3400" b="1" u="sng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41681" y="1796244"/>
            <a:ext cx="908581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24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656391" y="1796244"/>
            <a:ext cx="769697" cy="54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 err="1">
                <a:latin typeface="Arial" pitchFamily="34" charset="0"/>
                <a:cs typeface="Arial" pitchFamily="34" charset="0"/>
              </a:rPr>
              <a:t>Хл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358034" y="3275781"/>
            <a:ext cx="2398476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М = 12г/моль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299201" y="3275781"/>
            <a:ext cx="3355139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Vm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,4л/моль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3384201" y="2775715"/>
            <a:ext cx="1967269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 =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 моль</a:t>
            </a: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6442077" y="2796376"/>
            <a:ext cx="1967269" cy="5416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n =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1 моль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227367" y="3939384"/>
            <a:ext cx="4319258" cy="5416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Составляем пропорцию 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798871" y="4439450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24 г        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12 г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 22,4л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870309" y="493951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441945" y="493951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4727565" y="4866375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4727565" y="4939516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442209" y="4868078"/>
            <a:ext cx="1656158" cy="4800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9664" tIns="54832" rIns="109664" bIns="54832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Х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= 44,8л.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98409" y="6153962"/>
            <a:ext cx="4071966" cy="5570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Ответ:</a:t>
            </a:r>
            <a:r>
              <a:rPr lang="en-US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 (CO</a:t>
            </a:r>
            <a:r>
              <a:rPr lang="en-US" sz="2900" baseline="-250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) = 44</a:t>
            </a:r>
            <a:r>
              <a:rPr lang="ru-RU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900" dirty="0">
                <a:solidFill>
                  <a:srgbClr val="3F0B01"/>
                </a:solidFill>
                <a:latin typeface="Arial" pitchFamily="34" charset="0"/>
                <a:cs typeface="Arial" pitchFamily="34" charset="0"/>
              </a:rPr>
              <a:t>л.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20" grpId="0" animBg="1"/>
      <p:bldP spid="21" grpId="0" animBg="1"/>
      <p:bldP spid="22" grpId="0" animBg="1"/>
      <p:bldP spid="22" grpId="1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441285" y="1867682"/>
            <a:ext cx="11501518" cy="17727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    Задача №4.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ZnS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массой 300г  прореагировал с кислородом, определите объем кислорода и массу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ZnO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полученного в реакции.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499" y="3725070"/>
            <a:ext cx="3011466" cy="286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439450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751" y="1905172"/>
            <a:ext cx="2844616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 300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736" y="2694865"/>
            <a:ext cx="2583395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868" y="3180303"/>
            <a:ext cx="2751731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048640" y="2546343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6971" y="2510624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3029" y="1808937"/>
            <a:ext cx="1206142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42759" y="1839277"/>
            <a:ext cx="2028210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98937" y="2241467"/>
            <a:ext cx="5429288" cy="554909"/>
          </a:xfrm>
          <a:prstGeom prst="rect">
            <a:avLst/>
          </a:prstGeom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+   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+ 2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85637" y="1871783"/>
            <a:ext cx="1642258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4821" y="1296178"/>
            <a:ext cx="1798980" cy="539520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7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13119" y="3296442"/>
            <a:ext cx="4961256" cy="539520"/>
          </a:xfrm>
          <a:prstGeom prst="rect">
            <a:avLst/>
          </a:prstGeom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M (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) = 65 + 32 = 97 </a:t>
            </a:r>
            <a:r>
              <a:rPr lang="ru-RU" sz="2700" dirty="0">
                <a:latin typeface="Arial" pitchFamily="34" charset="0"/>
                <a:cs typeface="Arial" pitchFamily="34" charset="0"/>
              </a:rPr>
              <a:t>г/моль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56061" y="2796376"/>
            <a:ext cx="180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Georgia"/>
                <a:cs typeface="Arial" pitchFamily="34" charset="0"/>
              </a:rPr>
              <a:t>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97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г/моль</a:t>
            </a:r>
            <a:endParaRPr lang="ru-RU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798871" y="3867946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300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2·97         22,4л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41747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13383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4799003" y="4366309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799003" y="4439450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870969" y="3225004"/>
            <a:ext cx="1878297" cy="539520"/>
          </a:xfrm>
          <a:prstGeom prst="rect">
            <a:avLst/>
          </a:prstGeom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en-US" sz="2700" dirty="0"/>
              <a:t>V</a:t>
            </a:r>
            <a:r>
              <a:rPr lang="en-US" sz="2700" baseline="-25000" dirty="0"/>
              <a:t> m</a:t>
            </a:r>
            <a:r>
              <a:rPr lang="en-US" sz="2700" dirty="0"/>
              <a:t> = 22,4 </a:t>
            </a:r>
            <a:r>
              <a:rPr lang="ru-RU" sz="2700" dirty="0"/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70507" y="2724938"/>
            <a:ext cx="2073864" cy="539520"/>
          </a:xfrm>
          <a:prstGeom prst="rect">
            <a:avLst/>
          </a:prstGeom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700" dirty="0" smtClean="0"/>
              <a:t> </a:t>
            </a:r>
            <a:r>
              <a:rPr lang="ru-RU" sz="2700" dirty="0" smtClean="0"/>
              <a:t>        3</a:t>
            </a:r>
            <a:r>
              <a:rPr lang="en-US" sz="2700" dirty="0" smtClean="0">
                <a:latin typeface="Georgia"/>
              </a:rPr>
              <a:t>·</a:t>
            </a:r>
            <a:r>
              <a:rPr lang="en-US" sz="2700" dirty="0" smtClean="0"/>
              <a:t>22,4 </a:t>
            </a:r>
            <a:r>
              <a:rPr lang="ru-RU" sz="2700" dirty="0"/>
              <a:t>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396027" y="4202460"/>
            <a:ext cx="183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=100,8л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/>
      <p:bldP spid="18" grpId="0"/>
      <p:bldP spid="19" grpId="0"/>
      <p:bldP spid="20" grpId="0"/>
      <p:bldP spid="21" grpId="0"/>
      <p:bldP spid="22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439450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2751" y="1905172"/>
            <a:ext cx="2844616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= 300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736" y="2694865"/>
            <a:ext cx="2583395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7868" y="3180303"/>
            <a:ext cx="2751731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2048640" y="2546343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26971" y="2510624"/>
            <a:ext cx="300039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13029" y="1808937"/>
            <a:ext cx="1206142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300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г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42759" y="1839277"/>
            <a:ext cx="2028210" cy="55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98937" y="2241467"/>
            <a:ext cx="5429288" cy="554909"/>
          </a:xfrm>
          <a:prstGeom prst="rect">
            <a:avLst/>
          </a:prstGeom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ZnS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+   3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=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+ 2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4821" y="1296178"/>
            <a:ext cx="1798980" cy="539520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700" dirty="0">
                <a:latin typeface="Arial" pitchFamily="34" charset="0"/>
                <a:cs typeface="Arial" pitchFamily="34" charset="0"/>
              </a:rPr>
              <a:t>Решение: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156061" y="2796376"/>
            <a:ext cx="180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latin typeface="Georgia"/>
                <a:cs typeface="Arial" pitchFamily="34" charset="0"/>
              </a:rPr>
              <a:t>·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97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г/моль</a:t>
            </a:r>
            <a:endParaRPr lang="ru-RU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798871" y="3867946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300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2·97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2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4689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84887" y="443945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5441945" y="4439450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441945" y="4510888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96027" y="4202460"/>
            <a:ext cx="183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моль 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69847" y="5868210"/>
            <a:ext cx="7222901" cy="554909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8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100,8 л ;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ZnO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= 3 моль.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/>
      <p:bldP spid="18" grpId="0"/>
      <p:bldP spid="19" grpId="0"/>
      <p:bldP spid="2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69848" y="1581930"/>
            <a:ext cx="115015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Задача №5.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граммов серной кислоты (H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можно получить, если в реакцию вступило 20 литров серного газа (SO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и 20 грамм воды (H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O)?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800" y="3725070"/>
            <a:ext cx="378091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9531" y="4439450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51" y="1905172"/>
            <a:ext cx="2844616" cy="985796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 (SO3) = 20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3153566"/>
            <a:ext cx="3071834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477268" y="2689219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8409" y="3082128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6" name="AutoShape 2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457200"/>
            <a:ext cx="1343025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5" name="AutoShape 1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27499" y="1439054"/>
            <a:ext cx="378982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Решение: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=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8871" y="3296442"/>
            <a:ext cx="5338449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20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/ 22,4 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0,89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моль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= m / 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= 18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г/моль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= 20 / 18 = 1,1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моль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ХИМИЧЕСКИХ РЕАКЦИЙ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 bwMode="auto">
          <a:xfrm>
            <a:off x="298410" y="609738"/>
            <a:ext cx="11572956" cy="2686704"/>
          </a:xfrm>
        </p:spPr>
        <p:txBody>
          <a:bodyPr wrap="square" lIns="109664" tIns="54832" rIns="109664" bIns="54832" numCol="1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ru-RU" sz="36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Классификация химических реакций по числу и составу исходных веществ и продуктов реакции: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75383" y="3010690"/>
            <a:ext cx="11219011" cy="27305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Реакции соединения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Реакции замещения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Реакции обмена</a:t>
            </a:r>
          </a:p>
          <a:p>
            <a:pPr marL="411202" marR="0" lvl="0" indent="-411202" algn="l" defTabSz="1096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Реакции разложения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969" y="1367616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960" y="1405106"/>
            <a:ext cx="2023567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Дано: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2751" y="1905172"/>
            <a:ext cx="2844616" cy="985796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V (SO3) = 20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1285" y="3153566"/>
            <a:ext cx="3071834" cy="554909"/>
          </a:xfrm>
          <a:prstGeom prst="rect">
            <a:avLst/>
          </a:prstGeom>
          <a:solidFill>
            <a:schemeClr val="bg1"/>
          </a:solidFill>
        </p:spPr>
        <p:txBody>
          <a:bodyPr wrap="square" lIns="122822" tIns="61411" rIns="122822" bIns="61411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477268" y="2689219"/>
            <a:ext cx="235745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8409" y="3082128"/>
            <a:ext cx="335758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346" name="AutoShape 2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457200"/>
            <a:ext cx="1343025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5" name="AutoShape 1" descr="реакция получения серной кислоты"/>
          <p:cNvSpPr>
            <a:spLocks noChangeAspect="1" noChangeArrowheads="1"/>
          </p:cNvSpPr>
          <p:nvPr/>
        </p:nvSpPr>
        <p:spPr bwMode="auto">
          <a:xfrm>
            <a:off x="0" y="76200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27499" y="1439054"/>
            <a:ext cx="4434804" cy="20621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Решение: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0,89                  X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= H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1                  98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г/моль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8871" y="2867814"/>
            <a:ext cx="308129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latin typeface="Georgia"/>
                <a:cs typeface="Arial" pitchFamily="34" charset="0"/>
              </a:rPr>
              <a:t>&lt;</a:t>
            </a:r>
            <a:r>
              <a:rPr lang="ru-RU" sz="2800" dirty="0" smtClean="0">
                <a:latin typeface="Georgia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n (H2O)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727433" y="4439450"/>
            <a:ext cx="3429024" cy="167738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0,89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98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70375" y="5010954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3449" y="5010954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5370507" y="5010954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5370507" y="5082392"/>
            <a:ext cx="3824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227895" y="4796640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87,22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69847" y="6153962"/>
            <a:ext cx="4729526" cy="554909"/>
          </a:xfrm>
          <a:prstGeom prst="rect">
            <a:avLst/>
          </a:prstGeom>
          <a:noFill/>
        </p:spPr>
        <p:txBody>
          <a:bodyPr wrap="none" lIns="122822" tIns="61411" rIns="122822" bIns="61411">
            <a:spAutoFit/>
          </a:bodyPr>
          <a:lstStyle/>
          <a:p>
            <a:pPr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Ответ: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= 87,22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г.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98409" y="1296178"/>
            <a:ext cx="11644394" cy="6063196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pPr marL="742950" indent="-742950"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Решить задачи: </a:t>
            </a: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Задача №1.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Сколько соли образуется 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граммах при</a:t>
            </a: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взаимодействии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44,8 литров аммиака (NH3)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 33,6 литров</a:t>
            </a:r>
          </a:p>
          <a:p>
            <a:pPr marL="742950" indent="-742950" algn="just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хлороводорода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742950" indent="-742950" algn="just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   Задача №2. Какое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количество хлорида кальция (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CaCl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образуется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результате взаимодействия оксида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кальция</a:t>
            </a: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с соляной кислотой (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HCl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) массой 146 грамм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indent="-742950" algn="just"/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Задача №3.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Определите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молярную массу газа, если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его</a:t>
            </a:r>
          </a:p>
          <a:p>
            <a:pPr marL="742950" indent="-74295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относительная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плотность по воздуху равна 2,207.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27103" y="1473386"/>
          <a:ext cx="9429816" cy="5054656"/>
        </p:xfrm>
        <a:graphic>
          <a:graphicData uri="http://schemas.openxmlformats.org/drawingml/2006/table">
            <a:tbl>
              <a:tblPr/>
              <a:tblGrid>
                <a:gridCol w="6250246"/>
                <a:gridCol w="3179570"/>
              </a:tblGrid>
              <a:tr h="4359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РЕАКЦИЯ</a:t>
                      </a: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ТИП</a:t>
                      </a:r>
                      <a:endParaRPr lang="ru-RU" sz="24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2H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+ 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= 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А) РАЗЛОЖЕНИЕ</a:t>
                      </a: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SO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+ 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 = H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Б) СОЕДИНЕНИЕ</a:t>
                      </a: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63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3 Mg + 2 AlCl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= 3MgCl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+ 2 Al</a:t>
                      </a: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В) ЗАМЕЩЕНИЕ</a:t>
                      </a: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4) 2 KClO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= 2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KCl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+ 3 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Г) ОБМЕН</a:t>
                      </a: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5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Fe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+ 2 Al = 2 Fe + Al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en-US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593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 2 Fe(OH)</a:t>
                      </a:r>
                      <a:r>
                        <a:rPr lang="pt-BR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= Fe</a:t>
                      </a:r>
                      <a:r>
                        <a:rPr lang="pt-BR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pt-BR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+ 3 H</a:t>
                      </a:r>
                      <a:r>
                        <a:rPr lang="pt-BR" sz="240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4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2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593">
                <a:tc>
                  <a:txBody>
                    <a:bodyPr/>
                    <a:lstStyle/>
                    <a:p>
                      <a:pPr algn="l"/>
                      <a:r>
                        <a:rPr lang="pt-BR" sz="2400" b="0" i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7) </a:t>
                      </a:r>
                      <a:r>
                        <a:rPr lang="pt-BR" sz="2400" b="0" i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</a:t>
                      </a:r>
                      <a:r>
                        <a:rPr lang="pt-BR" sz="2400" b="0" i="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2400" b="0" i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r>
                        <a:rPr lang="pt-BR" sz="2400" b="0" i="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3 </a:t>
                      </a:r>
                      <a:r>
                        <a:rPr lang="pt-BR" sz="2400" b="0" i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+ 6HCl = 2AlCl</a:t>
                      </a:r>
                      <a:r>
                        <a:rPr lang="pt-BR" sz="2400" b="0" i="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pt-BR" sz="2400" b="0" i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+ 3H</a:t>
                      </a:r>
                      <a:r>
                        <a:rPr lang="pt-BR" sz="2400" b="0" i="0" baseline="-250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pt-BR" sz="2400" b="0" i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</a:p>
                  </a:txBody>
                  <a:tcPr marL="58473" marR="53296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dirty="0">
                          <a:solidFill>
                            <a:srgbClr val="252525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400" b="0" i="0" dirty="0">
                          <a:solidFill>
                            <a:srgbClr val="252525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473" marR="58473" marT="53296" marB="5329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ХИМИЧЕСКИХ РЕАКЦИЙ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4161" y="1653368"/>
            <a:ext cx="10952798" cy="7154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400" b="0" dirty="0" smtClean="0">
                <a:solidFill>
                  <a:srgbClr val="C00000"/>
                </a:solidFill>
              </a:rPr>
              <a:t>    Моль </a:t>
            </a:r>
            <a:r>
              <a:rPr lang="ru-RU" sz="3400" b="0" dirty="0">
                <a:solidFill>
                  <a:srgbClr val="C00000"/>
                </a:solidFill>
              </a:rPr>
              <a:t>(</a:t>
            </a:r>
            <a:r>
              <a:rPr lang="ru-RU" sz="3400" b="0" dirty="0">
                <a:solidFill>
                  <a:srgbClr val="C00000"/>
                </a:solidFill>
              </a:rPr>
              <a:t>n</a:t>
            </a:r>
            <a:r>
              <a:rPr lang="ru-RU" sz="3400" b="0" dirty="0">
                <a:solidFill>
                  <a:srgbClr val="C00000"/>
                </a:solidFill>
              </a:rPr>
              <a:t>) </a:t>
            </a:r>
            <a:r>
              <a:rPr lang="ru-RU" sz="3400" b="0" dirty="0" smtClean="0">
                <a:solidFill>
                  <a:schemeClr val="tx1"/>
                </a:solidFill>
              </a:rPr>
              <a:t>– количество </a:t>
            </a:r>
            <a:r>
              <a:rPr lang="ru-RU" sz="3400" b="0" dirty="0">
                <a:solidFill>
                  <a:schemeClr val="tx1"/>
                </a:solidFill>
              </a:rPr>
              <a:t>вещества, содержащее столько частиц, сколько атомов содержится в углероде массой 0,012 кг.</a:t>
            </a:r>
            <a:endParaRPr lang="ru-RU" sz="3400" b="0" dirty="0">
              <a:solidFill>
                <a:schemeClr val="tx1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4294967295"/>
          </p:nvPr>
        </p:nvSpPr>
        <p:spPr>
          <a:xfrm>
            <a:off x="608489" y="3439318"/>
            <a:ext cx="10952798" cy="28329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199"/>
              </a:spcAft>
              <a:buNone/>
            </a:pP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     Число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частиц в моле любого вещества 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называется</a:t>
            </a:r>
          </a:p>
          <a:p>
            <a:pPr algn="just">
              <a:lnSpc>
                <a:spcPct val="115000"/>
              </a:lnSpc>
              <a:spcAft>
                <a:spcPts val="1199"/>
              </a:spcAft>
              <a:buNone/>
            </a:pP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постоянной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Авогадро и обозначается </a:t>
            </a: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A</a:t>
            </a:r>
            <a:endParaRPr lang="ru-RU" sz="32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199"/>
              </a:spcAft>
              <a:buNone/>
            </a:pP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A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= 6,02• 10</a:t>
            </a:r>
            <a:r>
              <a:rPr lang="ru-RU" sz="3200" baseline="30000" dirty="0">
                <a:latin typeface="Arial" pitchFamily="34" charset="0"/>
                <a:ea typeface="Calibri"/>
                <a:cs typeface="Arial" pitchFamily="34" charset="0"/>
              </a:rPr>
              <a:t>23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моль</a:t>
            </a:r>
          </a:p>
          <a:p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969" y="4153698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0969" y="4368012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9847" y="1439054"/>
            <a:ext cx="11572956" cy="1014219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/>
          </a:bodyPr>
          <a:lstStyle/>
          <a:p>
            <a:pPr marL="0" marR="0" lvl="0" indent="0" algn="just" defTabSz="109653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     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Молярная масса (М) 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вещества равна отношению массы (</a:t>
            </a:r>
            <a:r>
              <a:rPr kumimoji="0" lang="ru-RU" sz="3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m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) вещества к соответствующему количеству вещества (</a:t>
            </a:r>
            <a:r>
              <a:rPr kumimoji="0" lang="ru-RU" sz="3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n</a:t>
            </a:r>
            <a:r>
              <a:rPr kumimoji="0" lang="ru-RU" sz="3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).</a:t>
            </a:r>
            <a:endParaRPr kumimoji="0" lang="ru-RU" sz="3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quarter" idx="4294967295"/>
          </p:nvPr>
        </p:nvSpPr>
        <p:spPr>
          <a:xfrm>
            <a:off x="298409" y="2653500"/>
            <a:ext cx="11644394" cy="397592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) / </a:t>
            </a:r>
            <a:r>
              <a:rPr lang="en-US" sz="4500" dirty="0" smtClean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 err="1">
                <a:latin typeface="Arial" pitchFamily="34" charset="0"/>
                <a:ea typeface="Calibri"/>
                <a:cs typeface="Arial" pitchFamily="34" charset="0"/>
              </a:rPr>
              <a:t>NaOH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</a:t>
            </a: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= 40 г / моль</a:t>
            </a:r>
            <a:endParaRPr lang="ru-RU" sz="45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Молярная масса вещества численно равна </a:t>
            </a: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относительной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ru-RU" sz="4500" dirty="0" smtClean="0">
                <a:latin typeface="Arial" pitchFamily="34" charset="0"/>
                <a:ea typeface="Calibri"/>
                <a:cs typeface="Arial" pitchFamily="34" charset="0"/>
              </a:rPr>
              <a:t>молекулярной 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массе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= 32г/моль</a:t>
            </a:r>
          </a:p>
          <a:p>
            <a:pPr algn="just">
              <a:lnSpc>
                <a:spcPct val="120000"/>
              </a:lnSpc>
              <a:spcAft>
                <a:spcPts val="1199"/>
              </a:spcAft>
              <a:buNone/>
            </a:pPr>
            <a:r>
              <a:rPr lang="en-US" sz="45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en-US" sz="4500" dirty="0"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ru-RU" sz="4500" dirty="0">
                <a:latin typeface="Arial" pitchFamily="34" charset="0"/>
                <a:ea typeface="Calibri"/>
                <a:cs typeface="Arial" pitchFamily="34" charset="0"/>
              </a:rPr>
              <a:t>) = 32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8409" y="1925253"/>
            <a:ext cx="11501518" cy="585371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 smtClean="0">
                <a:solidFill>
                  <a:srgbClr val="FF0000"/>
                </a:solidFill>
              </a:rPr>
              <a:t>     Молярный </a:t>
            </a:r>
            <a:r>
              <a:rPr lang="ru-RU" sz="3200" b="0" dirty="0">
                <a:solidFill>
                  <a:srgbClr val="FF0000"/>
                </a:solidFill>
              </a:rPr>
              <a:t>объём (</a:t>
            </a:r>
            <a:r>
              <a:rPr lang="en-US" sz="3200" b="0" dirty="0" err="1">
                <a:solidFill>
                  <a:srgbClr val="FF0000"/>
                </a:solidFill>
              </a:rPr>
              <a:t>V</a:t>
            </a:r>
            <a:r>
              <a:rPr lang="en-US" sz="3200" b="0" baseline="-25000" dirty="0" err="1">
                <a:solidFill>
                  <a:srgbClr val="FF0000"/>
                </a:solidFill>
              </a:rPr>
              <a:t>m</a:t>
            </a:r>
            <a:r>
              <a:rPr lang="ru-RU" sz="3200" b="0" dirty="0" smtClean="0">
                <a:solidFill>
                  <a:srgbClr val="FF0000"/>
                </a:solidFill>
              </a:rPr>
              <a:t>) - </a:t>
            </a:r>
            <a:r>
              <a:rPr lang="ru-RU" sz="3200" b="0" dirty="0" smtClean="0">
                <a:solidFill>
                  <a:schemeClr val="tx1"/>
                </a:solidFill>
              </a:rPr>
              <a:t>это </a:t>
            </a:r>
            <a:r>
              <a:rPr lang="ru-RU" sz="3200" b="0" dirty="0">
                <a:solidFill>
                  <a:schemeClr val="tx1"/>
                </a:solidFill>
              </a:rPr>
              <a:t>отношение объёма газообразного вещества </a:t>
            </a:r>
            <a:r>
              <a:rPr lang="ru-RU" sz="3200" b="0" dirty="0" smtClean="0">
                <a:solidFill>
                  <a:schemeClr val="tx1"/>
                </a:solidFill>
              </a:rPr>
              <a:t>к количеству вещества.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/>
          </a:p>
        </p:txBody>
      </p:sp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612647" y="2582062"/>
            <a:ext cx="11258717" cy="3513938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=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 /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При нормальных условиях </a:t>
            </a: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любого газа равен 22,4 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л.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665" y="4225136"/>
            <a:ext cx="3059507" cy="191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217" y="4082260"/>
            <a:ext cx="2960182" cy="181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8409" y="1367616"/>
            <a:ext cx="11644394" cy="1000132"/>
          </a:xfrm>
        </p:spPr>
        <p:txBody>
          <a:bodyPr>
            <a:normAutofit/>
          </a:bodyPr>
          <a:lstStyle/>
          <a:p>
            <a:pPr algn="just"/>
            <a:r>
              <a:rPr lang="ru-RU" sz="2800" b="0" dirty="0">
                <a:solidFill>
                  <a:srgbClr val="FF0000"/>
                </a:solidFill>
              </a:rPr>
              <a:t>Относительная плотность газов </a:t>
            </a:r>
            <a:r>
              <a:rPr lang="ru-RU" sz="2800" b="0" dirty="0" smtClean="0">
                <a:solidFill>
                  <a:srgbClr val="FF0000"/>
                </a:solidFill>
              </a:rPr>
              <a:t>(</a:t>
            </a:r>
            <a:r>
              <a:rPr lang="en-US" sz="2800" b="0" dirty="0" smtClean="0">
                <a:solidFill>
                  <a:srgbClr val="FF0000"/>
                </a:solidFill>
              </a:rPr>
              <a:t>D</a:t>
            </a:r>
            <a:r>
              <a:rPr lang="ru-RU" sz="2800" b="0" dirty="0" smtClean="0">
                <a:solidFill>
                  <a:srgbClr val="FF0000"/>
                </a:solidFill>
              </a:rPr>
              <a:t>)</a:t>
            </a:r>
            <a:r>
              <a:rPr lang="en-US" sz="2800" b="0" dirty="0" smtClean="0">
                <a:solidFill>
                  <a:srgbClr val="FF0000"/>
                </a:solidFill>
              </a:rPr>
              <a:t> -</a:t>
            </a:r>
            <a:r>
              <a:rPr lang="ru-RU" sz="2800" b="0" dirty="0" smtClean="0"/>
              <a:t>  </a:t>
            </a:r>
            <a:r>
              <a:rPr lang="ru-RU" sz="2800" b="0" dirty="0">
                <a:solidFill>
                  <a:schemeClr val="tx1"/>
                </a:solidFill>
              </a:rPr>
              <a:t>это отношение масс равных объёмов различных газов  при одинаковых </a:t>
            </a:r>
            <a:r>
              <a:rPr lang="ru-RU" sz="2800" b="0" dirty="0" smtClean="0">
                <a:solidFill>
                  <a:schemeClr val="tx1"/>
                </a:solidFill>
              </a:rPr>
              <a:t>условиях</a:t>
            </a:r>
            <a:r>
              <a:rPr lang="en-US" sz="2800" b="0" dirty="0" smtClean="0">
                <a:solidFill>
                  <a:schemeClr val="tx1"/>
                </a:solidFill>
              </a:rPr>
              <a:t>.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sz="quarter" idx="4294967295"/>
          </p:nvPr>
        </p:nvSpPr>
        <p:spPr>
          <a:xfrm>
            <a:off x="612647" y="2367748"/>
            <a:ext cx="11187279" cy="372825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 D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=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2800" baseline="-25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Например, относительная плотность газов по водороду равна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D</a:t>
            </a:r>
            <a:r>
              <a:rPr lang="ru-RU" sz="2800" baseline="-25000" dirty="0" smtClean="0">
                <a:latin typeface="Arial" pitchFamily="34" charset="0"/>
                <a:ea typeface="Calibri"/>
                <a:cs typeface="Arial" pitchFamily="34" charset="0"/>
              </a:rPr>
              <a:t>Н</a:t>
            </a:r>
            <a:r>
              <a:rPr lang="en-US" sz="2800" baseline="-25000" dirty="0">
                <a:latin typeface="Arial" pitchFamily="34" charset="0"/>
                <a:ea typeface="Calibri"/>
                <a:cs typeface="Arial" pitchFamily="34" charset="0"/>
              </a:rPr>
              <a:t>2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О</a:t>
            </a:r>
            <a:r>
              <a:rPr lang="en-US" sz="2000" baseline="-25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28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(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O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) / </a:t>
            </a:r>
            <a:r>
              <a:rPr lang="en-US" sz="2800" dirty="0" err="1" smtClean="0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(H</a:t>
            </a:r>
            <a:r>
              <a:rPr lang="en-US" sz="2000" dirty="0" smtClean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32 / 2 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= 16</a:t>
            </a:r>
            <a:endParaRPr lang="ru-RU" sz="28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D</a:t>
            </a:r>
            <a:r>
              <a:rPr lang="ru-RU" sz="2800" baseline="-25000" dirty="0" err="1" smtClean="0">
                <a:latin typeface="Arial" pitchFamily="34" charset="0"/>
                <a:ea typeface="Calibri"/>
                <a:cs typeface="Arial" pitchFamily="34" charset="0"/>
              </a:rPr>
              <a:t>возд</a:t>
            </a:r>
            <a:r>
              <a:rPr lang="en-US" sz="2800" baseline="-25000" dirty="0"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О</a:t>
            </a:r>
            <a:r>
              <a:rPr lang="en-US" sz="20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) = </a:t>
            </a:r>
            <a:r>
              <a:rPr lang="en-US" sz="28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(O</a:t>
            </a:r>
            <a:r>
              <a:rPr lang="en-US" sz="2400" dirty="0">
                <a:latin typeface="Arial" pitchFamily="34" charset="0"/>
                <a:ea typeface="Calibri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) /  </a:t>
            </a:r>
            <a:r>
              <a:rPr lang="en-US" sz="2800" dirty="0" err="1">
                <a:latin typeface="Arial" pitchFamily="34" charset="0"/>
                <a:ea typeface="Calibri"/>
                <a:cs typeface="Arial" pitchFamily="34" charset="0"/>
              </a:rPr>
              <a:t>Mr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baseline="-25000" dirty="0" err="1">
                <a:latin typeface="Arial" pitchFamily="34" charset="0"/>
                <a:ea typeface="Calibri"/>
                <a:cs typeface="Arial" pitchFamily="34" charset="0"/>
              </a:rPr>
              <a:t>возд</a:t>
            </a:r>
            <a:r>
              <a:rPr lang="en-US" sz="2800" baseline="-25000" dirty="0"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en-US" sz="2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=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32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/</a:t>
            </a:r>
            <a:r>
              <a:rPr lang="en-US" sz="2800" dirty="0" smtClean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</a:rPr>
              <a:t>29 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=1,1</a:t>
            </a:r>
          </a:p>
          <a:p>
            <a:pPr marL="0" indent="0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98409" y="1925253"/>
            <a:ext cx="11572956" cy="585371"/>
          </a:xfrm>
        </p:spPr>
        <p:txBody>
          <a:bodyPr>
            <a:noAutofit/>
          </a:bodyPr>
          <a:lstStyle/>
          <a:p>
            <a:pPr algn="just"/>
            <a:r>
              <a:rPr lang="ru-RU" sz="3200" b="0" dirty="0" smtClean="0">
                <a:solidFill>
                  <a:srgbClr val="FF0000"/>
                </a:solidFill>
              </a:rPr>
              <a:t>     Молярный </a:t>
            </a:r>
            <a:r>
              <a:rPr lang="ru-RU" sz="3200" b="0" dirty="0">
                <a:solidFill>
                  <a:srgbClr val="FF0000"/>
                </a:solidFill>
              </a:rPr>
              <a:t>объём (</a:t>
            </a:r>
            <a:r>
              <a:rPr lang="en-US" sz="3200" b="0" dirty="0" err="1">
                <a:solidFill>
                  <a:srgbClr val="FF0000"/>
                </a:solidFill>
              </a:rPr>
              <a:t>V</a:t>
            </a:r>
            <a:r>
              <a:rPr lang="en-US" sz="3200" b="0" baseline="-25000" dirty="0" err="1">
                <a:solidFill>
                  <a:srgbClr val="FF0000"/>
                </a:solidFill>
              </a:rPr>
              <a:t>m</a:t>
            </a:r>
            <a:r>
              <a:rPr lang="ru-RU" sz="3200" b="0" dirty="0" smtClean="0">
                <a:solidFill>
                  <a:srgbClr val="FF0000"/>
                </a:solidFill>
              </a:rPr>
              <a:t>) - </a:t>
            </a:r>
            <a:r>
              <a:rPr lang="ru-RU" sz="3200" b="0" dirty="0" smtClean="0">
                <a:solidFill>
                  <a:schemeClr val="tx1"/>
                </a:solidFill>
              </a:rPr>
              <a:t>это </a:t>
            </a:r>
            <a:r>
              <a:rPr lang="ru-RU" sz="3200" b="0" dirty="0">
                <a:solidFill>
                  <a:schemeClr val="tx1"/>
                </a:solidFill>
              </a:rPr>
              <a:t>отношение объёма газообразного вещества </a:t>
            </a:r>
            <a:r>
              <a:rPr lang="ru-RU" sz="3200" b="0" dirty="0" smtClean="0">
                <a:solidFill>
                  <a:schemeClr val="tx1"/>
                </a:solidFill>
              </a:rPr>
              <a:t>к количеству вещества</a:t>
            </a:r>
            <a:r>
              <a:rPr lang="en-US" sz="3200" b="0" dirty="0" smtClean="0">
                <a:solidFill>
                  <a:schemeClr val="tx1"/>
                </a:solidFill>
              </a:rPr>
              <a:t>. </a:t>
            </a:r>
            <a:r>
              <a:rPr lang="ru-RU" sz="3200" b="0" dirty="0"/>
              <a:t/>
            </a:r>
            <a:br>
              <a:rPr lang="ru-RU" sz="3200" b="0" dirty="0"/>
            </a:br>
            <a:endParaRPr lang="ru-RU" sz="3200" b="0" dirty="0"/>
          </a:p>
        </p:txBody>
      </p:sp>
      <p:sp>
        <p:nvSpPr>
          <p:cNvPr id="12" name="Объект 2"/>
          <p:cNvSpPr>
            <a:spLocks noGrp="1"/>
          </p:cNvSpPr>
          <p:nvPr>
            <p:ph sz="quarter" idx="4294967295"/>
          </p:nvPr>
        </p:nvSpPr>
        <p:spPr>
          <a:xfrm>
            <a:off x="612647" y="2997214"/>
            <a:ext cx="11258717" cy="351393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en-US" sz="3200" baseline="-250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=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V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n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(</a:t>
            </a:r>
            <a:r>
              <a:rPr lang="en-US" sz="3200" dirty="0">
                <a:latin typeface="Arial" pitchFamily="34" charset="0"/>
                <a:ea typeface="Calibri"/>
                <a:cs typeface="Arial" pitchFamily="34" charset="0"/>
              </a:rPr>
              <a:t>X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При нормальных условиях </a:t>
            </a:r>
            <a:r>
              <a:rPr lang="en-US" sz="3200" dirty="0" err="1">
                <a:latin typeface="Arial" pitchFamily="34" charset="0"/>
                <a:ea typeface="Calibri"/>
                <a:cs typeface="Arial" pitchFamily="34" charset="0"/>
              </a:rPr>
              <a:t>V</a:t>
            </a:r>
            <a:r>
              <a:rPr lang="en-US" sz="3200" baseline="-25000" dirty="0" err="1">
                <a:latin typeface="Arial" pitchFamily="34" charset="0"/>
                <a:ea typeface="Calibri"/>
                <a:cs typeface="Arial" pitchFamily="34" charset="0"/>
              </a:rPr>
              <a:t>m</a:t>
            </a:r>
            <a:r>
              <a:rPr lang="ru-RU" sz="3200" dirty="0">
                <a:latin typeface="Arial" pitchFamily="34" charset="0"/>
                <a:ea typeface="Calibri"/>
                <a:cs typeface="Arial" pitchFamily="34" charset="0"/>
              </a:rPr>
              <a:t> любого газа равен 22,4 </a:t>
            </a:r>
            <a:r>
              <a:rPr lang="ru-RU" sz="3200" dirty="0" smtClean="0">
                <a:latin typeface="Arial" pitchFamily="34" charset="0"/>
                <a:ea typeface="Calibri"/>
                <a:cs typeface="Arial" pitchFamily="34" charset="0"/>
              </a:rPr>
              <a:t>л</a:t>
            </a:r>
            <a:r>
              <a:rPr lang="en-US" sz="3200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2326"/>
            <a:ext cx="2960182" cy="174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971" y="224608"/>
            <a:ext cx="11942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69847" y="1796244"/>
            <a:ext cx="11404938" cy="121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Задача №1. Вычислите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относительную плотность оксида серы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IV) 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по водороду и по воздуху.</a:t>
            </a:r>
          </a:p>
        </p:txBody>
      </p:sp>
      <p:pic>
        <p:nvPicPr>
          <p:cNvPr id="86017" name="Picture 1" descr="C:\Users\Windows 7\Desktop\Новая папка (7)\_5eb1479e4ea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8937" y="3367880"/>
            <a:ext cx="3648093" cy="3079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5850</TotalTime>
  <Words>1088</Words>
  <Application>Microsoft Office PowerPoint</Application>
  <PresentationFormat>Произвольный</PresentationFormat>
  <Paragraphs>243</Paragraphs>
  <Slides>21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Microsoft Equation 3.0</vt:lpstr>
      <vt:lpstr>Слайд 1</vt:lpstr>
      <vt:lpstr>      Классификация химических реакций по числу и составу исходных веществ и продуктов реакции:</vt:lpstr>
      <vt:lpstr>Слайд 3</vt:lpstr>
      <vt:lpstr>    Моль (n) – количество вещества, содержащее столько частиц, сколько атомов содержится в углероде массой 0,012 кг.</vt:lpstr>
      <vt:lpstr>Слайд 5</vt:lpstr>
      <vt:lpstr>     Молярный объём (Vm) - это отношение объёма газообразного вещества к количеству вещества. </vt:lpstr>
      <vt:lpstr>Относительная плотность газов (D) -  это отношение масс равных объёмов различных газов  при одинаковых условиях.</vt:lpstr>
      <vt:lpstr>     Молярный объём (Vm) - это отношение объёма газообразного вещества к количеству вещества.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277</cp:revision>
  <dcterms:created xsi:type="dcterms:W3CDTF">2020-05-06T17:43:33Z</dcterms:created>
  <dcterms:modified xsi:type="dcterms:W3CDTF">2020-10-21T19:33:03Z</dcterms:modified>
</cp:coreProperties>
</file>