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7" r:id="rId2"/>
    <p:sldId id="294" r:id="rId3"/>
    <p:sldId id="508" r:id="rId4"/>
    <p:sldId id="521" r:id="rId5"/>
    <p:sldId id="509" r:id="rId6"/>
    <p:sldId id="512" r:id="rId7"/>
    <p:sldId id="511" r:id="rId8"/>
    <p:sldId id="513" r:id="rId9"/>
    <p:sldId id="514" r:id="rId10"/>
    <p:sldId id="515" r:id="rId11"/>
    <p:sldId id="516" r:id="rId12"/>
    <p:sldId id="519" r:id="rId13"/>
    <p:sldId id="520" r:id="rId14"/>
    <p:sldId id="517" r:id="rId15"/>
    <p:sldId id="518" r:id="rId16"/>
    <p:sldId id="490" r:id="rId17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6161"/>
  </p:clrMru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29" autoAdjust="0"/>
    <p:restoredTop sz="94660"/>
  </p:normalViewPr>
  <p:slideViewPr>
    <p:cSldViewPr>
      <p:cViewPr varScale="1">
        <p:scale>
          <a:sx n="71" d="100"/>
          <a:sy n="71" d="100"/>
        </p:scale>
        <p:origin x="-66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video" Target="file:///C:\Documents%20and%20Settings\mir\&#1052;&#1086;&#1080;%20&#1076;&#1086;&#1082;&#1091;&#1084;&#1077;&#1085;&#1090;&#1099;\&#1091;&#1088;&#1086;&#1082;&#1080;%208\&#1074;&#1086;&#1076;&#1072;\080335.mpg" TargetMode="External"/><Relationship Id="rId1" Type="http://schemas.openxmlformats.org/officeDocument/2006/relationships/video" Target="file:///C:\Documents%20and%20Settings\mir\&#1052;&#1086;&#1080;%20&#1076;&#1086;&#1082;&#1091;&#1084;&#1077;&#1085;&#1090;&#1099;\&#1091;&#1088;&#1086;&#1082;&#1080;%208\&#1074;&#1086;&#1076;&#1072;\080330.mpg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84227" y="3153565"/>
            <a:ext cx="7500990" cy="4146325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Вода как сложное вещество. Физические и химические свойства.</a:t>
            </a:r>
            <a:r>
              <a:rPr lang="en-US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sz="36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36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3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36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441285" y="3082128"/>
            <a:ext cx="725750" cy="192882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5808872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11430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3553" name="Picture 1" descr="C:\Users\Windows 7\Desktop\Новая папка (7)\opy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5217" y="2939252"/>
            <a:ext cx="3309946" cy="3144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Вода, питьевой режим, вода в организме человека баланс воды в организме, вода и здоровье, чистая питьевая вода, минеральная вода, вода и полезные минералы, микроэлементы, макроэлементы, водный баланс, водно-солевой баланс, водно-солевой обмен.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727301" y="4153698"/>
            <a:ext cx="6643734" cy="2653501"/>
          </a:xfrm>
          <a:prstGeom prst="rect">
            <a:avLst/>
          </a:prstGeom>
          <a:noFill/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46289" y="1581853"/>
            <a:ext cx="11524613" cy="2268454"/>
            <a:chOff x="0" y="710"/>
            <a:chExt cx="3897" cy="103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0" y="710"/>
              <a:ext cx="3873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Значение воды для человека.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     Непосредственно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в виде свободной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жидкости (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разных напитков или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жидкой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пищи) взрослый человек в среднем потребляет в сутки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около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1,2 л воды (48% суточной нормы). 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0" y="1397"/>
              <a:ext cx="389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      В кашах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содержится до 80% воды, в хлебе - около 50%,в мясе - 58-67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%, рыбе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- почти 70%, в овощах и фруктах - до 90%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8409" y="1224740"/>
            <a:ext cx="116443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основном вода выводится из организма через почки,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среднем 1,2 л в сутки - или 48% общего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объема, 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также посредством потоотделения (0,85 л.- 34%).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Часть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воды удаляется из организма при дыхании (0,32л в сутки - около 13%)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через кишечник (0,13 л - 5%).</a:t>
            </a:r>
          </a:p>
        </p:txBody>
      </p:sp>
      <p:pic>
        <p:nvPicPr>
          <p:cNvPr id="8" name="Picture 3" descr="Вода, питьевой режим, вода в организме человека баланс воды в организме, вода и здоровье, чистая питьевая вода, минеральная вода, вода и полезные минералы, микроэлементы, макроэлементы, водный баланс, водно-солевой баланс, водно-солевой обмен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5995" y="3653632"/>
            <a:ext cx="552448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1612" y="1148548"/>
            <a:ext cx="9823803" cy="1219200"/>
          </a:xfrm>
        </p:spPr>
        <p:txBody>
          <a:bodyPr>
            <a:normAutofit/>
          </a:bodyPr>
          <a:lstStyle/>
          <a:p>
            <a:pPr algn="l"/>
            <a:r>
              <a:rPr lang="ru-RU" sz="3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Какая бывает вода?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98409" y="2256212"/>
            <a:ext cx="1157295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4"/>
              </a:buBlip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Тяжелая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вода –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содержит изотоп водорода – дейтерий.</a:t>
            </a:r>
          </a:p>
          <a:p>
            <a:pPr algn="just">
              <a:buFontTx/>
              <a:buBlip>
                <a:blip r:embed="rId4"/>
              </a:buBlip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Хлорная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вода –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раствор хлора в воде.</a:t>
            </a:r>
          </a:p>
          <a:p>
            <a:pPr algn="just">
              <a:buFontTx/>
              <a:buBlip>
                <a:blip r:embed="rId4"/>
              </a:buBlip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Бромная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вода –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раствор брома в воде.</a:t>
            </a:r>
          </a:p>
          <a:p>
            <a:pPr algn="just">
              <a:buFontTx/>
              <a:buBlip>
                <a:blip r:embed="rId4"/>
              </a:buBlip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Дистиллированная вода– полученная при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перегонке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воды.</a:t>
            </a:r>
          </a:p>
          <a:p>
            <a:pPr algn="just">
              <a:buFontTx/>
              <a:buBlip>
                <a:blip r:embed="rId4"/>
              </a:buBlip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Минеральная вода– содержит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растворенные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соли.</a:t>
            </a:r>
          </a:p>
          <a:p>
            <a:pPr algn="just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Жавелевая вода-  это насыщенный хлором раствор едкого кали или едкого натра, обладающий белящими свойствами; была в первые приготовлена в местечке близ Парижа, на заводе Жавель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244" y="1330011"/>
            <a:ext cx="11257042" cy="368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marL="411240" indent="-411240"/>
            <a:r>
              <a:rPr lang="ru-RU" altLang="ru-RU" sz="2800" dirty="0">
                <a:latin typeface="Arial" pitchFamily="34" charset="0"/>
                <a:cs typeface="Arial" pitchFamily="34" charset="0"/>
              </a:rPr>
              <a:t>В жизни растений и животных (вода для орошения полей)</a:t>
            </a:r>
          </a:p>
          <a:p>
            <a:pPr marL="411240" indent="-411240"/>
            <a:r>
              <a:rPr lang="ru-RU" altLang="ru-RU" sz="2800" dirty="0">
                <a:latin typeface="Arial" pitchFamily="34" charset="0"/>
                <a:cs typeface="Arial" pitchFamily="34" charset="0"/>
              </a:rPr>
              <a:t>Как растворитель в разных отраслях народного хозяйства</a:t>
            </a:r>
          </a:p>
          <a:p>
            <a:pPr marL="411240" indent="-411240"/>
            <a:r>
              <a:rPr lang="ru-RU" altLang="ru-RU" sz="2800" dirty="0">
                <a:latin typeface="Arial" pitchFamily="34" charset="0"/>
                <a:cs typeface="Arial" pitchFamily="34" charset="0"/>
              </a:rPr>
              <a:t>В быту</a:t>
            </a:r>
          </a:p>
          <a:p>
            <a:pPr marL="411240" indent="-411240"/>
            <a:r>
              <a:rPr lang="ru-RU" altLang="ru-RU" sz="2800" dirty="0">
                <a:latin typeface="Arial" pitchFamily="34" charset="0"/>
                <a:cs typeface="Arial" pitchFamily="34" charset="0"/>
              </a:rPr>
              <a:t>Для получения оснований, кислот, органических веществ, водорода  </a:t>
            </a:r>
          </a:p>
          <a:p>
            <a:pPr marL="411240" indent="-411240"/>
            <a:r>
              <a:rPr lang="ru-RU" altLang="ru-RU" sz="2800" dirty="0">
                <a:latin typeface="Arial" pitchFamily="34" charset="0"/>
                <a:cs typeface="Arial" pitchFamily="34" charset="0"/>
              </a:rPr>
              <a:t>В системах охлаждения и отопления</a:t>
            </a:r>
          </a:p>
          <a:p>
            <a:pPr marL="411240" indent="-411240"/>
            <a:r>
              <a:rPr lang="ru-RU" altLang="ru-RU" sz="2800" dirty="0">
                <a:latin typeface="Arial" pitchFamily="34" charset="0"/>
                <a:cs typeface="Arial" pitchFamily="34" charset="0"/>
              </a:rPr>
              <a:t>В паровых турбинах</a:t>
            </a:r>
          </a:p>
          <a:p>
            <a:pPr marL="411240" indent="-411240"/>
            <a:r>
              <a:rPr lang="ru-RU" altLang="ru-RU" sz="2800" dirty="0">
                <a:latin typeface="Arial" pitchFamily="34" charset="0"/>
                <a:cs typeface="Arial" pitchFamily="34" charset="0"/>
              </a:rPr>
              <a:t> Для получения электричества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3779" y="3225004"/>
            <a:ext cx="3208876" cy="151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971" y="4939516"/>
            <a:ext cx="3667835" cy="176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7499" y="5082392"/>
            <a:ext cx="3857988" cy="156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2341" y="4939516"/>
            <a:ext cx="3208876" cy="178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8409" y="1367616"/>
            <a:ext cx="1150151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Память воды</a:t>
            </a:r>
          </a:p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Японский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исследователь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Масару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Эмото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Masaru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Emoto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приводит удивительные доказательства информационных свойств воды. За время работы он сделал более 10000 фотографий, некоторые из них опубликованы в его книгах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Messages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 1, 2 и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Water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knows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answer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.» 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  Доктор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Эмото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использовал Анализатор Магнитного Резонанса (MRA) для нескольких функций, включая качественный анализ воды. Он заметил, что никакие два образца воды не образуют абсолютно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похожых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кристаллов, и что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форма кристаллов отражает свойства воды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антар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599" y="1367616"/>
            <a:ext cx="2714644" cy="23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161" y="3756823"/>
            <a:ext cx="3547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Антарктический лед</a:t>
            </a:r>
          </a:p>
        </p:txBody>
      </p:sp>
      <p:pic>
        <p:nvPicPr>
          <p:cNvPr id="10" name="Picture 2" descr="клю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8937" y="143905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78326" y="3756823"/>
            <a:ext cx="2722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Ключевая вода</a:t>
            </a:r>
          </a:p>
        </p:txBody>
      </p:sp>
      <p:pic>
        <p:nvPicPr>
          <p:cNvPr id="13" name="Picture 8" descr="тяж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037" y="4368012"/>
            <a:ext cx="29480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860796" y="5899963"/>
            <a:ext cx="2332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Тяжелый рок</a:t>
            </a:r>
          </a:p>
        </p:txBody>
      </p:sp>
      <p:pic>
        <p:nvPicPr>
          <p:cNvPr id="15" name="Picture 10" descr="бетхове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42275" y="3510756"/>
            <a:ext cx="26965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050242" y="5796772"/>
            <a:ext cx="3307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Музыка Бетховена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9"/>
            <a:ext cx="12169774" cy="1323383"/>
          </a:xfrm>
          <a:prstGeom prst="rect">
            <a:avLst/>
          </a:prstGeom>
          <a:noFill/>
        </p:spPr>
        <p:txBody>
          <a:bodyPr wrap="square" lIns="91375" tIns="45692" rIns="91375" bIns="45692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8"/>
            <a:ext cx="11644394" cy="661032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81" y="2739058"/>
            <a:ext cx="10787139" cy="1200272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27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80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82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1- 8 (стр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82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4294967295"/>
          </p:nvPr>
        </p:nvSpPr>
        <p:spPr>
          <a:xfrm>
            <a:off x="457199" y="1867682"/>
            <a:ext cx="11342727" cy="445691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"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Вода! У тебя нет ни вкуса, ни запаха, тебя невозможно описать, тобой наслаждаться, не ведая, что ты такое. Нельзя сказать, что ты необходима для жизни: ты - сама жизнь. Ты наполняешь нас радостью, которую не объяснить нашими чувствами... Ты самое большое богатство на свете..." </a:t>
            </a:r>
          </a:p>
          <a:p>
            <a:pPr algn="r"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Антуан де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Сент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Экзюпери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369847" y="1439054"/>
            <a:ext cx="11501517" cy="488554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Почти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70% поверхности нашей планеты занято океанами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морями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Твёрдой водой – снегом и льдом – покрыто 20% суши.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Почти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75% пресных вод заключено в ледниковых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покровах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полярных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стран и в горных ледниках, 25% - в водоносных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слоях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землёй, а в руслах всех рек содержатся одновременно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всего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лишь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0,006% пресных вод. 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Это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единственное вещество, которое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встречается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трех агрегатных состояниях: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твердом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жидком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газообразном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Картинки по запросу Чистая в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5151" y="4153698"/>
            <a:ext cx="3714776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344665" y="1159657"/>
            <a:ext cx="846090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Что такое вода?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9847" y="1822503"/>
            <a:ext cx="115729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    По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определению Даля, вода - это стихийная жидкость, ниспадающая в виде дождя и снега, образующая на земле родники, ручьи, реки и озера, и моря.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0959" y="2906215"/>
            <a:ext cx="11572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   Вода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– самое распространённое вещество на поверхности нашей планеты.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9847" y="3609187"/>
            <a:ext cx="11572956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   Прозрачная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бесцветная жидкость, представляющая собой в чистом виде химическое соединение водорода и кислорода.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 t="5721" b="5602"/>
          <a:stretch>
            <a:fillRect/>
          </a:stretch>
        </p:blipFill>
        <p:spPr bwMode="auto">
          <a:xfrm>
            <a:off x="7085019" y="4725202"/>
            <a:ext cx="3839418" cy="178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7103" y="4510888"/>
            <a:ext cx="4862587" cy="21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6971" y="1153302"/>
            <a:ext cx="7380312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Состав молекулы </a:t>
            </a:r>
            <a:r>
              <a:rPr lang="ru-RU" sz="3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воды:</a:t>
            </a:r>
            <a:endParaRPr lang="ru-RU" sz="3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4294967295"/>
          </p:nvPr>
        </p:nvSpPr>
        <p:spPr>
          <a:xfrm>
            <a:off x="3013053" y="2224872"/>
            <a:ext cx="8715436" cy="3672408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Состав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молекулы воды вам хорошо знаком: на два атома водорода в молекуле воды приходится один атом кислорода, ее химическая формула – Н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О. Такой состав был установлен еще А.Л. Лавуазье и подтверждается результатами эксперимента по разложению воды, когда на 1 объем выделяющегося кислорода приходится два объема выделяющегося водорода.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Картинки по запросу молекула в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09" y="3725070"/>
            <a:ext cx="2771800" cy="27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9847" y="1224740"/>
            <a:ext cx="942069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Физические свойства воды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410" y="2318897"/>
            <a:ext cx="82153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4"/>
              </a:buBlip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Вода при нормальных условиях (давление</a:t>
            </a:r>
          </a:p>
          <a:p>
            <a:pPr algn="l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 атм. и температуре 20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жидкость без цвета, вкуса и запаха. При определенных условиях встречается во всех трех агрегатных состояниях.</a:t>
            </a:r>
          </a:p>
          <a:p>
            <a:pPr algn="l">
              <a:buFontTx/>
              <a:buBlip>
                <a:blip r:embed="rId4"/>
              </a:buBlip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Максимальная плотность при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= 4 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 равна 1 кг\см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, </a:t>
            </a:r>
          </a:p>
          <a:p>
            <a:pPr algn="l">
              <a:buFontTx/>
              <a:buBlip>
                <a:blip r:embed="rId4"/>
              </a:buBlip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Температура кипения = 100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</a:t>
            </a:r>
          </a:p>
          <a:p>
            <a:pPr algn="l">
              <a:buFontTx/>
              <a:buBlip>
                <a:blip r:embed="rId4"/>
              </a:buBlip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Температура замерзания = 0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</a:t>
            </a:r>
          </a:p>
          <a:p>
            <a:pPr algn="l">
              <a:buFontTx/>
              <a:buBlip>
                <a:blip r:embed="rId4"/>
              </a:buBlip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Вода обладает очень большой теплоемкостью, поэтому она медленно нагревается и медленно остывает.</a:t>
            </a:r>
          </a:p>
          <a:p>
            <a:pPr algn="l">
              <a:buFontTx/>
              <a:buBlip>
                <a:blip r:embed="rId4"/>
              </a:buBlip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Лед имеет меньшую плотность чем вода и поэтому всплывает на ее поверхность.</a:t>
            </a:r>
          </a:p>
        </p:txBody>
      </p:sp>
      <p:pic>
        <p:nvPicPr>
          <p:cNvPr id="11" name="Picture 4" descr="G:\molecu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8093" y="1510492"/>
            <a:ext cx="2952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42407" y="3796508"/>
            <a:ext cx="2786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Структура льда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8409" y="1224740"/>
            <a:ext cx="11128413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Химические свойства воды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4493" y="2081996"/>
            <a:ext cx="8522140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1. Взаимодействие воды с активными металлами</a:t>
            </a:r>
          </a:p>
        </p:txBody>
      </p:sp>
      <p:pic>
        <p:nvPicPr>
          <p:cNvPr id="10" name="080330.mpg">
            <a:hlinkClick r:id="" action="ppaction://media"/>
          </p:cNvPr>
          <p:cNvPicPr>
            <a:picLocks noRot="1" noChangeAspect="1" noChangeArrowheads="1"/>
          </p:cNvPicPr>
          <p:nvPr>
            <p:ph sz="half" idx="4294967295"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584493" y="4318478"/>
            <a:ext cx="4056592" cy="2340504"/>
          </a:xfrm>
          <a:prstGeom prst="rect">
            <a:avLst/>
          </a:prstGeom>
        </p:spPr>
      </p:pic>
      <p:pic>
        <p:nvPicPr>
          <p:cNvPr id="11" name="080335.mp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7100393" y="4245337"/>
            <a:ext cx="4056592" cy="2340504"/>
          </a:xfrm>
        </p:spPr>
      </p:pic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227310" y="2771146"/>
            <a:ext cx="5901193" cy="1038599"/>
            <a:chOff x="172" y="1253"/>
            <a:chExt cx="2656" cy="639"/>
          </a:xfrm>
        </p:grpSpPr>
        <p:sp>
          <p:nvSpPr>
            <p:cNvPr id="14" name="Line 31"/>
            <p:cNvSpPr>
              <a:spLocks noChangeShapeType="1"/>
            </p:cNvSpPr>
            <p:nvPr/>
          </p:nvSpPr>
          <p:spPr bwMode="auto">
            <a:xfrm flipV="1">
              <a:off x="2266" y="1312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72" y="1253"/>
              <a:ext cx="91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2Na + H</a:t>
              </a:r>
              <a:r>
                <a:rPr lang="ru-RU" sz="2800" b="1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O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275" y="1253"/>
              <a:ext cx="121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2NaOH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+  H</a:t>
              </a:r>
              <a:r>
                <a:rPr lang="en-US" sz="2800" b="1" baseline="-25000" dirty="0">
                  <a:latin typeface="Arial" pitchFamily="34" charset="0"/>
                  <a:cs typeface="Arial" pitchFamily="34" charset="0"/>
                </a:rPr>
                <a:t>2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1202" y="1570"/>
              <a:ext cx="162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 err="1">
                  <a:latin typeface="Arial" pitchFamily="34" charset="0"/>
                  <a:cs typeface="Arial" pitchFamily="34" charset="0"/>
                </a:rPr>
                <a:t>Гидроксид</a:t>
              </a:r>
              <a:r>
                <a:rPr lang="ru-RU" sz="2800" b="1" dirty="0">
                  <a:latin typeface="Arial" pitchFamily="34" charset="0"/>
                  <a:cs typeface="Arial" pitchFamily="34" charset="0"/>
                </a:rPr>
                <a:t> натрия</a:t>
              </a: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1565" y="1434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1008" y="140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>
              <a:off x="1040" y="144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7025775" y="2696380"/>
            <a:ext cx="4774152" cy="1280777"/>
            <a:chOff x="3016" y="1207"/>
            <a:chExt cx="1814" cy="788"/>
          </a:xfrm>
        </p:grpSpPr>
        <p:grpSp>
          <p:nvGrpSpPr>
            <p:cNvPr id="22" name="Group 46"/>
            <p:cNvGrpSpPr>
              <a:grpSpLocks/>
            </p:cNvGrpSpPr>
            <p:nvPr/>
          </p:nvGrpSpPr>
          <p:grpSpPr bwMode="auto">
            <a:xfrm>
              <a:off x="3016" y="1207"/>
              <a:ext cx="1732" cy="788"/>
              <a:chOff x="3016" y="1207"/>
              <a:chExt cx="1732" cy="788"/>
            </a:xfrm>
          </p:grpSpPr>
          <p:sp>
            <p:nvSpPr>
              <p:cNvPr id="24" name="Text Box 38"/>
              <p:cNvSpPr txBox="1">
                <a:spLocks noChangeArrowheads="1"/>
              </p:cNvSpPr>
              <p:nvPr/>
            </p:nvSpPr>
            <p:spPr bwMode="auto">
              <a:xfrm>
                <a:off x="3016" y="1207"/>
                <a:ext cx="715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Li 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+ H</a:t>
                </a:r>
                <a:r>
                  <a:rPr lang="en-US" sz="2800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O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39"/>
              <p:cNvSpPr txBox="1">
                <a:spLocks noChangeArrowheads="1"/>
              </p:cNvSpPr>
              <p:nvPr/>
            </p:nvSpPr>
            <p:spPr bwMode="auto">
              <a:xfrm>
                <a:off x="3960" y="1207"/>
                <a:ext cx="788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Li OH + 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800" b="1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2800" b="1" baseline="-25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0"/>
              <p:cNvSpPr>
                <a:spLocks noChangeShapeType="1"/>
              </p:cNvSpPr>
              <p:nvPr/>
            </p:nvSpPr>
            <p:spPr bwMode="auto">
              <a:xfrm>
                <a:off x="3744" y="13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1"/>
              <p:cNvSpPr>
                <a:spLocks noChangeShapeType="1"/>
              </p:cNvSpPr>
              <p:nvPr/>
            </p:nvSpPr>
            <p:spPr bwMode="auto">
              <a:xfrm>
                <a:off x="3744" y="1400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42"/>
              <p:cNvSpPr txBox="1">
                <a:spLocks noChangeArrowheads="1"/>
              </p:cNvSpPr>
              <p:nvPr/>
            </p:nvSpPr>
            <p:spPr bwMode="auto">
              <a:xfrm>
                <a:off x="3140" y="1673"/>
                <a:ext cx="722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K + H</a:t>
                </a:r>
                <a:r>
                  <a:rPr lang="en-US" sz="2800" b="1" baseline="-2500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O</a:t>
                </a:r>
                <a:endParaRPr lang="ru-RU" sz="28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Line 43"/>
              <p:cNvSpPr>
                <a:spLocks noChangeShapeType="1"/>
              </p:cNvSpPr>
              <p:nvPr/>
            </p:nvSpPr>
            <p:spPr bwMode="auto">
              <a:xfrm>
                <a:off x="3787" y="175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>
                <a:off x="3787" y="179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3969" y="1661"/>
              <a:ext cx="86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latin typeface="Arial" pitchFamily="34" charset="0"/>
                  <a:cs typeface="Arial" pitchFamily="34" charset="0"/>
                </a:rPr>
                <a:t>КОН + Н</a:t>
              </a:r>
              <a:r>
                <a:rPr lang="ru-RU" sz="2800" b="1" baseline="-2500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59508" y="1166072"/>
            <a:ext cx="9011527" cy="1581466"/>
            <a:chOff x="113" y="164"/>
            <a:chExt cx="3296" cy="973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3" y="164"/>
              <a:ext cx="329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dirty="0">
                  <a:latin typeface="Arial" pitchFamily="34" charset="0"/>
                  <a:cs typeface="Arial" pitchFamily="34" charset="0"/>
                </a:rPr>
                <a:t>2. Взаимодействие воды с неметаллами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90" y="584"/>
              <a:ext cx="72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Arial" pitchFamily="34" charset="0"/>
                  <a:cs typeface="Arial" pitchFamily="34" charset="0"/>
                </a:rPr>
                <a:t>С + 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800" b="1" baseline="-2500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O</a:t>
              </a:r>
              <a:endParaRPr lang="ru-RU" sz="2800" b="1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20" y="572"/>
              <a:ext cx="72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CO + H</a:t>
              </a:r>
              <a:r>
                <a:rPr lang="en-US" sz="2800" b="1" baseline="-250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392" y="815"/>
              <a:ext cx="1129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atin typeface="Arial" pitchFamily="34" charset="0"/>
                  <a:cs typeface="Arial" pitchFamily="34" charset="0"/>
                </a:rPr>
                <a:t>Водяной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dirty="0">
                  <a:latin typeface="Arial" pitchFamily="34" charset="0"/>
                  <a:cs typeface="Arial" pitchFamily="34" charset="0"/>
                </a:rPr>
                <a:t>газ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92" y="753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838" y="66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838" y="70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344051" y="4731239"/>
            <a:ext cx="10884372" cy="1922789"/>
            <a:chOff x="113" y="2750"/>
            <a:chExt cx="3981" cy="1183"/>
          </a:xfrm>
        </p:grpSpPr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113" y="2750"/>
              <a:ext cx="398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. Взаимодействие воды с кислотными оксидами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04" y="3248"/>
              <a:ext cx="93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pitchFamily="34" charset="0"/>
                  <a:cs typeface="Arial" pitchFamily="34" charset="0"/>
                </a:rPr>
                <a:t>CO</a:t>
              </a:r>
              <a:r>
                <a:rPr lang="ru-RU" sz="2800" b="1" baseline="-2500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b="1">
                  <a:latin typeface="Arial" pitchFamily="34" charset="0"/>
                  <a:cs typeface="Arial" pitchFamily="34" charset="0"/>
                </a:rPr>
                <a:t> +</a:t>
              </a:r>
              <a:r>
                <a:rPr lang="ru-RU" sz="2800" b="1" baseline="-250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baseline="-250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800" b="1" baseline="-2500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O</a:t>
              </a:r>
              <a:endParaRPr lang="ru-RU" sz="2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201" y="3248"/>
              <a:ext cx="59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800" b="1" baseline="-250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en-US" sz="2800" b="1" baseline="-250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1020" y="333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1020" y="338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474" y="3430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338" y="3611"/>
              <a:ext cx="1579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atin typeface="Arial" pitchFamily="34" charset="0"/>
                  <a:cs typeface="Arial" pitchFamily="34" charset="0"/>
                </a:rPr>
                <a:t>Угольная кислота</a:t>
              </a:r>
            </a:p>
          </p:txBody>
        </p:sp>
      </p:grpSp>
      <p:grpSp>
        <p:nvGrpSpPr>
          <p:cNvPr id="24" name="Group 40"/>
          <p:cNvGrpSpPr>
            <a:grpSpLocks/>
          </p:cNvGrpSpPr>
          <p:nvPr/>
        </p:nvGrpSpPr>
        <p:grpSpPr bwMode="auto">
          <a:xfrm>
            <a:off x="441285" y="2653500"/>
            <a:ext cx="10703922" cy="1924414"/>
            <a:chOff x="113" y="1434"/>
            <a:chExt cx="3915" cy="1184"/>
          </a:xfrm>
        </p:grpSpPr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13" y="1434"/>
              <a:ext cx="391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dirty="0">
                  <a:latin typeface="Arial" pitchFamily="34" charset="0"/>
                  <a:cs typeface="Arial" pitchFamily="34" charset="0"/>
                </a:rPr>
                <a:t>3. Взаимодействие воды с основными оксидами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1144" y="2172"/>
              <a:ext cx="87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50" y="1979"/>
              <a:ext cx="101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Na</a:t>
              </a:r>
              <a:r>
                <a:rPr lang="en-US" sz="2800" b="1" baseline="-2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 + H</a:t>
              </a:r>
              <a:r>
                <a:rPr lang="en-US" sz="2800" b="1" baseline="-2500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O</a:t>
              </a:r>
              <a:endParaRPr lang="ru-RU" sz="2800" b="1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1111" y="206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1111" y="211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1293" y="1979"/>
              <a:ext cx="65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2NaOH</a:t>
              </a:r>
              <a:endParaRPr lang="ru-RU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338" y="2296"/>
              <a:ext cx="162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 err="1">
                  <a:latin typeface="Arial" pitchFamily="34" charset="0"/>
                  <a:cs typeface="Arial" pitchFamily="34" charset="0"/>
                </a:rPr>
                <a:t>Гидроксид</a:t>
              </a:r>
              <a:r>
                <a:rPr lang="ru-RU" sz="2800" b="1" dirty="0">
                  <a:latin typeface="Arial" pitchFamily="34" charset="0"/>
                  <a:cs typeface="Arial" pitchFamily="34" charset="0"/>
                </a:rPr>
                <a:t> натрия</a:t>
              </a: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1610" y="2160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431" y="2160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340" y="2296"/>
              <a:ext cx="124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atin typeface="Arial" pitchFamily="34" charset="0"/>
                  <a:cs typeface="Arial" pitchFamily="34" charset="0"/>
                </a:rPr>
                <a:t>Оксид натрия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СЛОЖНОЕ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457199" y="1653368"/>
            <a:ext cx="11342727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5.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 реагирует с менее активными металлами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нагревании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Продукты реакции - оксиды металлов и водород: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O =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3Fe +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O = FeO+Fe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или Fe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+4H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6. Под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действием постоянного электрического тока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или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высокой температуре вода разлагается: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O = 2H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+O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813</Words>
  <PresentationFormat>Произвольный</PresentationFormat>
  <Paragraphs>134</Paragraphs>
  <Slides>16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Состав молекулы воды:</vt:lpstr>
      <vt:lpstr>Физические свойства воды</vt:lpstr>
      <vt:lpstr>Химические свойства воды</vt:lpstr>
      <vt:lpstr>Слайд 8</vt:lpstr>
      <vt:lpstr>Слайд 9</vt:lpstr>
      <vt:lpstr>Слайд 10</vt:lpstr>
      <vt:lpstr>Слайд 11</vt:lpstr>
      <vt:lpstr>Какая бывает вода?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155</cp:revision>
  <dcterms:created xsi:type="dcterms:W3CDTF">2020-05-06T17:43:33Z</dcterms:created>
  <dcterms:modified xsi:type="dcterms:W3CDTF">2020-11-10T21:18:39Z</dcterms:modified>
</cp:coreProperties>
</file>