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57" r:id="rId2"/>
    <p:sldId id="294" r:id="rId3"/>
    <p:sldId id="491" r:id="rId4"/>
    <p:sldId id="476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500" r:id="rId13"/>
    <p:sldId id="499" r:id="rId14"/>
    <p:sldId id="502" r:id="rId15"/>
    <p:sldId id="477" r:id="rId16"/>
    <p:sldId id="504" r:id="rId17"/>
    <p:sldId id="505" r:id="rId18"/>
    <p:sldId id="507" r:id="rId19"/>
    <p:sldId id="490" r:id="rId20"/>
  </p:sldIdLst>
  <p:sldSz cx="12169775" cy="7021513"/>
  <p:notesSz cx="6858000" cy="9144000"/>
  <p:defaultTextStyle>
    <a:defPPr>
      <a:defRPr lang="ru-RU"/>
    </a:defPPr>
    <a:lvl1pPr marL="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0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14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2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28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535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84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15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45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6161"/>
  </p:clrMru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29" autoAdjust="0"/>
    <p:restoredTop sz="94660"/>
  </p:normalViewPr>
  <p:slideViewPr>
    <p:cSldViewPr>
      <p:cViewPr varScale="1">
        <p:scale>
          <a:sx n="71" d="100"/>
          <a:sy n="71" d="100"/>
        </p:scale>
        <p:origin x="-114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4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2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8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88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2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0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0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2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6" y="1614948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9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5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8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1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4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2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0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07" indent="0">
              <a:buNone/>
              <a:defRPr sz="3400"/>
            </a:lvl2pPr>
            <a:lvl3pPr marL="1096614" indent="0">
              <a:buNone/>
              <a:defRPr sz="2900"/>
            </a:lvl3pPr>
            <a:lvl4pPr marL="1644922" indent="0">
              <a:buNone/>
              <a:defRPr sz="2400"/>
            </a:lvl4pPr>
            <a:lvl5pPr marL="2193228" indent="0">
              <a:buNone/>
              <a:defRPr sz="2400"/>
            </a:lvl5pPr>
            <a:lvl6pPr marL="2741535" indent="0">
              <a:buNone/>
              <a:defRPr sz="2400"/>
            </a:lvl6pPr>
            <a:lvl7pPr marL="3289842" indent="0">
              <a:buNone/>
              <a:defRPr sz="2400"/>
            </a:lvl7pPr>
            <a:lvl8pPr marL="3838150" indent="0">
              <a:buNone/>
              <a:defRPr sz="2400"/>
            </a:lvl8pPr>
            <a:lvl9pPr marL="438645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2" tIns="54831" rIns="109662" bIns="5483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5"/>
            <a:ext cx="10952798" cy="4633874"/>
          </a:xfrm>
          <a:prstGeom prst="rect">
            <a:avLst/>
          </a:prstGeom>
        </p:spPr>
        <p:txBody>
          <a:bodyPr vert="horz" lIns="109662" tIns="54831" rIns="109662" bIns="548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2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1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30" indent="-411230" algn="l" defTabSz="109661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98" indent="-342692" algn="l" defTabSz="109661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68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074" indent="-274154" algn="l" defTabSz="109661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381" indent="-274154" algn="l" defTabSz="109661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68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96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303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60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0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14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2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28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535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84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15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45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&#1087;&#1086;&#1083;&#1091;&#1095;&#1077;&#1085;&#1080;&#1077;%20&#1074;&#1086;&#1076;&#1086;&#1088;&#1086;&#1076;&#1072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1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084227" y="2764721"/>
            <a:ext cx="7500990" cy="5723680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32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:  </a:t>
            </a:r>
            <a:r>
              <a:rPr lang="ru-RU" sz="32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Водород как простое вещество. Химические и физические свойства водорода. Водород как экологически чистое топливо и его применение. Лабораторная работа №9.</a:t>
            </a: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sz="32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32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3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32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155533" y="2939252"/>
            <a:ext cx="725750" cy="32147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1" y="487606"/>
            <a:ext cx="5808872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Химия 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396" y="918323"/>
            <a:ext cx="473798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3" y="1207636"/>
            <a:ext cx="364459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1143008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23553" name="Picture 1" descr="C:\Users\Windows 7\Desktop\Новая папка (7)\opy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5217" y="2939252"/>
            <a:ext cx="3309946" cy="3144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359" y="367484"/>
            <a:ext cx="912666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 ВОДОРОДА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010434"/>
            <a:ext cx="11271289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3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Взаимодействие с оксидами не активных  металлов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199" y="2367748"/>
            <a:ext cx="11271289" cy="4085440"/>
          </a:xfrm>
          <a:prstGeom prst="rect">
            <a:avLst/>
          </a:prstGeom>
        </p:spPr>
        <p:txBody>
          <a:bodyPr/>
          <a:lstStyle/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Оксиды восстанавливаются до металлов: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СuO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H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H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 + </a:t>
            </a:r>
            <a:r>
              <a:rPr kumimoji="0" lang="ru-RU" alt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+ 130 кДж.</a:t>
            </a: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</a:t>
            </a:r>
            <a:r>
              <a:rPr kumimoji="0" lang="en-US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lang="en-US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+ 3</a:t>
            </a:r>
            <a:r>
              <a:rPr kumimoji="0" lang="en-US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2</a:t>
            </a:r>
            <a:r>
              <a:rPr kumimoji="0" lang="en-US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+ 3</a:t>
            </a:r>
            <a:r>
              <a:rPr kumimoji="0" lang="en-US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Способ получения металлов из оксидов и изготовление</a:t>
            </a:r>
            <a:endParaRPr kumimoji="0" lang="en-US" altLang="ru-RU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деталей из них называется порошковой металлургией.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359" y="367484"/>
            <a:ext cx="912666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 ВОДОРОДА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8489" y="1519703"/>
            <a:ext cx="10938009" cy="5235253"/>
          </a:xfrm>
          <a:prstGeom prst="rect">
            <a:avLst/>
          </a:prstGeom>
        </p:spPr>
        <p:txBody>
          <a:bodyPr/>
          <a:lstStyle/>
          <a:p>
            <a:pPr marL="411230" marR="0" lvl="0" indent="-411230" algn="just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1). В обычных условиях молекулярный водород взаимодействует лишь с наиболее активными веществами - фтором, натрием , кальцием.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2). Соединения водорода с неметаллами в большинстве являются газами. Исключение составляет вода. 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3). Химические реакции с водородом обычно протекают при повышенной температуре, давлении или в присутствии катализатора.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4). Водород  горит, а кислород поддерживает горение.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5). Водород в реакциях с оксидами  не активных металлов является восстановителем.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3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359" y="367484"/>
            <a:ext cx="9246694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ФИЗИЧЕСКИЕ  СВОЙСТВА  ВОДОРОДА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084755" y="2274002"/>
            <a:ext cx="607223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Бесцветный </a:t>
            </a:r>
            <a:r>
              <a:rPr lang="ru-RU" altLang="ru-RU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газ</a:t>
            </a:r>
          </a:p>
          <a:p>
            <a:pPr eaLnBrk="1" hangingPunct="1"/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Без </a:t>
            </a:r>
            <a:r>
              <a:rPr lang="ru-RU" altLang="ru-RU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запаха и вкуса</a:t>
            </a:r>
          </a:p>
          <a:p>
            <a:pPr eaLnBrk="1" hangingPunct="1"/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altLang="ru-RU" sz="3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Малорастворим</a:t>
            </a:r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воде</a:t>
            </a:r>
          </a:p>
          <a:p>
            <a:pPr eaLnBrk="1" hangingPunct="1"/>
            <a:r>
              <a:rPr lang="ru-RU" altLang="ru-RU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В </a:t>
            </a:r>
            <a:r>
              <a:rPr lang="ru-RU" altLang="ru-RU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14,5 раз легче воздуха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13" y="1867682"/>
            <a:ext cx="3714776" cy="35719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4564" y="367484"/>
            <a:ext cx="6556471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ПРИМЕНЕНИЕ   ВОДОРОДА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208" descr="C:\Documents and Settings\User\Рабочий стол\Презентация Microsoft Office PowerPoi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306" y="1296178"/>
            <a:ext cx="11409164" cy="53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image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01688" y="457200"/>
            <a:ext cx="646113" cy="7991475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98409" y="1755016"/>
            <a:ext cx="11572956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1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Водород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это топливо будущего, которое при горении образует только воду и не загрязняет окружающую среду, поэтому имеет огромные перспективы в качестве экологически чистого топлива.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Термоядерные реакции превращения водорода в гелий, протекающие на Солнце, являются единственным неисчерпаемым источником энергии для многих природных процессов. </a:t>
            </a: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решится проблема управления этим процессом в искусственных условиях, то человечество будет обладать неиссякаемыми источниками энергии.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4028" y="367484"/>
            <a:ext cx="2540435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ВОДОРОД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13053" y="367484"/>
            <a:ext cx="6983061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№9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9847" y="1939120"/>
            <a:ext cx="114300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Тема: «ПОЛУЧЕНИЕ ВОДОРОДА ВЗАИМОДЕЙСТВИЕМ ЦИНКА С РАСТВОРОМ КИСЛОТЫ»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5" name="Picture 1" descr="C:\Users\Windows 7\Desktop\Новая папка (7)\hello_html_m631134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8937" y="3582194"/>
            <a:ext cx="3213100" cy="2614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13053" y="367484"/>
            <a:ext cx="6983061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№9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285" y="1724806"/>
            <a:ext cx="115015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Цель работы:</a:t>
            </a:r>
          </a:p>
          <a:p>
            <a:pPr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Ознакомить учащихся со способами получения водорода в лабораторных условиях.</a:t>
            </a:r>
          </a:p>
          <a:p>
            <a:pPr algn="just"/>
            <a:r>
              <a:rPr lang="ru-RU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Приборы и реактивы: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пробирки,  пипетка, соляная кислота, цинк.</a:t>
            </a:r>
          </a:p>
          <a:p>
            <a:pPr lvl="0" algn="just"/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8" name="Picture 2" descr="C:\Users\Windows 7\Desktop\Новая папка (7)\689b843fcfcc0d1c2c38435bfcf1b17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7499" y="4439450"/>
            <a:ext cx="3357586" cy="2250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13053" y="367484"/>
            <a:ext cx="6983061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№8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847" y="1939120"/>
            <a:ext cx="11430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Ход работы: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пробирку постепенно опустите 4—5 кусочков цинка и сверху прилейте 2—3 мл соляной кислоты. Наблюдайте происходящее явление. 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13053" y="367484"/>
            <a:ext cx="6983061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ЛАБОРАТОРНАЯ РАБОТА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№9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847" y="2229107"/>
            <a:ext cx="114300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Ответить </a:t>
            </a:r>
            <a:r>
              <a:rPr lang="ru-RU" sz="3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 вопросы: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Из какого вещества выделяется водород? Напишите уравнение реакции. </a:t>
            </a:r>
            <a:endParaRPr lang="ru-RU" sz="34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9"/>
            <a:ext cx="12169774" cy="1323383"/>
          </a:xfrm>
          <a:prstGeom prst="rect">
            <a:avLst/>
          </a:prstGeom>
          <a:noFill/>
        </p:spPr>
        <p:txBody>
          <a:bodyPr wrap="square" lIns="91375" tIns="45692" rIns="91375" bIns="45692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8"/>
            <a:ext cx="11644394" cy="661032"/>
          </a:xfrm>
          <a:prstGeom prst="rect">
            <a:avLst/>
          </a:prstGeom>
        </p:spPr>
        <p:txBody>
          <a:bodyPr wrap="square" lIns="91375" tIns="45692" rIns="91375" bIns="45692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8481" y="2739058"/>
            <a:ext cx="10787139" cy="1754270"/>
          </a:xfrm>
          <a:prstGeom prst="rect">
            <a:avLst/>
          </a:prstGeom>
        </p:spPr>
        <p:txBody>
          <a:bodyPr wrap="square" lIns="91375" tIns="45692" rIns="91375" bIns="45692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§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24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70 - 72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1-4 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72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Оформить лабораторную работу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236840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ВОДОРОД КАК ПРОСТОЕ ВЕЩЕСТВО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festival.1september.ru/articles/413578/image3038.gif"/>
          <p:cNvPicPr>
            <a:picLocks noChangeAspect="1" noChangeArrowheads="1"/>
          </p:cNvPicPr>
          <p:nvPr/>
        </p:nvPicPr>
        <p:blipFill>
          <a:blip r:embed="rId4"/>
          <a:srcRect l="970" t="2100"/>
          <a:stretch>
            <a:fillRect/>
          </a:stretch>
        </p:blipFill>
        <p:spPr bwMode="auto">
          <a:xfrm>
            <a:off x="441285" y="2081996"/>
            <a:ext cx="557216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festival.1september.ru/articles/413578/image3037.gif"/>
          <p:cNvPicPr>
            <a:picLocks noChangeAspect="1" noChangeArrowheads="1"/>
          </p:cNvPicPr>
          <p:nvPr/>
        </p:nvPicPr>
        <p:blipFill>
          <a:blip r:embed="rId5"/>
          <a:srcRect b="2248"/>
          <a:stretch>
            <a:fillRect/>
          </a:stretch>
        </p:blipFill>
        <p:spPr bwMode="auto">
          <a:xfrm>
            <a:off x="6227763" y="2081996"/>
            <a:ext cx="557216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236840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ВОДОРОД КАК ПРОСТОЕ ВЕЩЕСТВО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41483" y="1581930"/>
          <a:ext cx="8229600" cy="50596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43200"/>
                <a:gridCol w="2743200"/>
                <a:gridCol w="2743200"/>
              </a:tblGrid>
              <a:tr h="6857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Параметры сравнения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Химический элемент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Простое вещество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60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Химическая формула</a:t>
                      </a:r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60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Относительная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атомная или молекулярная массы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A r(H) = 1</a:t>
                      </a:r>
                      <a:endParaRPr lang="ru-RU" sz="3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M r (H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) =2</a:t>
                      </a:r>
                      <a:endParaRPr lang="ru-RU" sz="3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670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Свойства </a:t>
                      </a:r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Входит в состав простых и сложных веществ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Обладает набором физических и химических свойств.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rot="5400000">
            <a:off x="4834722" y="4117979"/>
            <a:ext cx="50720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120078" y="4117979"/>
            <a:ext cx="50720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243" y="367484"/>
            <a:ext cx="5912384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ПОЛУЧЕНИЕ ВОДОРОДА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 В промышленности: </a:t>
            </a:r>
          </a:p>
          <a:p>
            <a:pPr>
              <a:buNone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2NaCl + 2H</a:t>
            </a:r>
            <a:r>
              <a:rPr lang="en-US" sz="3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O → H</a:t>
            </a:r>
            <a:r>
              <a:rPr lang="en-US" sz="3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↑ + 2NaOH + Cl</a:t>
            </a:r>
            <a:r>
              <a:rPr lang="en-US" sz="3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СН</a:t>
            </a:r>
            <a:r>
              <a:rPr lang="ru-RU" sz="3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+ 2Н</a:t>
            </a:r>
            <a:r>
              <a:rPr lang="ru-RU" sz="3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0 = CO</a:t>
            </a:r>
            <a:r>
              <a:rPr lang="ru-RU" sz="3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+ 4Н</a:t>
            </a:r>
            <a:r>
              <a:rPr lang="ru-RU" sz="3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— 165 кДж</a:t>
            </a:r>
          </a:p>
          <a:p>
            <a:pPr>
              <a:buNone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3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O + C ⇄ H</a:t>
            </a:r>
            <a:r>
              <a:rPr lang="ru-RU" sz="3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+ CO </a:t>
            </a:r>
          </a:p>
          <a:p>
            <a:pPr>
              <a:buNone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ru-RU" sz="3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ru-RU" sz="3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O ⇄ CO + 3H</a:t>
            </a:r>
            <a:r>
              <a:rPr lang="ru-RU" sz="3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(1000 °C) </a:t>
            </a:r>
          </a:p>
          <a:p>
            <a:pPr>
              <a:buNone/>
              <a:defRPr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2CH</a:t>
            </a:r>
            <a:r>
              <a:rPr lang="ru-RU" sz="3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+ O</a:t>
            </a:r>
            <a:r>
              <a:rPr lang="ru-RU" sz="3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⇄ 2CO + 4H</a:t>
            </a:r>
            <a:r>
              <a:rPr lang="ru-RU" sz="3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  <a:defRPr/>
            </a:pP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Крекинг и 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риформинг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  углеводородов в</a:t>
            </a:r>
          </a:p>
          <a:p>
            <a:pPr>
              <a:buNone/>
              <a:defRPr/>
            </a:pP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процессе переработки нефти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62" descr="взаимодействие оксида меди с соляной кислот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0903" y="2081996"/>
            <a:ext cx="32861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0243" y="367484"/>
            <a:ext cx="5912384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ПОЛУЧЕНИЕ ВОДОРОДА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41285" y="714375"/>
            <a:ext cx="10358510" cy="5759450"/>
          </a:xfrm>
          <a:prstGeom prst="rect">
            <a:avLst/>
          </a:prstGeom>
        </p:spPr>
        <p:txBody>
          <a:bodyPr/>
          <a:lstStyle/>
          <a:p>
            <a:endParaRPr lang="ru-RU" altLang="ru-RU" u="sng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  В лаборатории:</a:t>
            </a:r>
          </a:p>
          <a:p>
            <a:pPr>
              <a:buFontTx/>
              <a:buNone/>
            </a:pPr>
            <a:r>
              <a:rPr lang="ru-RU" altLang="ru-RU" dirty="0" err="1" smtClean="0">
                <a:latin typeface="Arial" pitchFamily="34" charset="0"/>
                <a:cs typeface="Arial" pitchFamily="34" charset="0"/>
              </a:rPr>
              <a:t>Zn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+ 2HCl → ZnCl</a:t>
            </a:r>
            <a:r>
              <a:rPr lang="ru-RU" altLang="ru-RU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ru-RU" altLang="ru-RU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↑</a:t>
            </a:r>
          </a:p>
          <a:p>
            <a:pPr>
              <a:buNone/>
            </a:pPr>
            <a:r>
              <a:rPr lang="ru-RU" altLang="ru-RU" dirty="0" err="1" smtClean="0">
                <a:latin typeface="Arial" pitchFamily="34" charset="0"/>
                <a:cs typeface="Arial" pitchFamily="34" charset="0"/>
              </a:rPr>
              <a:t>Ca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+ 2H</a:t>
            </a:r>
            <a:r>
              <a:rPr lang="ru-RU" altLang="ru-RU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O → </a:t>
            </a:r>
            <a:r>
              <a:rPr lang="ru-RU" altLang="ru-RU" dirty="0" err="1" smtClean="0">
                <a:latin typeface="Arial" pitchFamily="34" charset="0"/>
                <a:cs typeface="Arial" pitchFamily="34" charset="0"/>
              </a:rPr>
              <a:t>Сa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(OH)</a:t>
            </a:r>
            <a:r>
              <a:rPr lang="ru-RU" altLang="ru-RU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ru-RU" altLang="ru-RU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↑ </a:t>
            </a:r>
          </a:p>
          <a:p>
            <a:pPr>
              <a:buNone/>
            </a:pPr>
            <a:r>
              <a:rPr lang="ru-RU" altLang="ru-RU" dirty="0" err="1" smtClean="0">
                <a:latin typeface="Arial" pitchFamily="34" charset="0"/>
                <a:cs typeface="Arial" pitchFamily="34" charset="0"/>
              </a:rPr>
              <a:t>NaH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ru-RU" altLang="ru-RU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O → </a:t>
            </a:r>
            <a:r>
              <a:rPr lang="ru-RU" altLang="ru-RU" dirty="0" err="1" smtClean="0">
                <a:latin typeface="Arial" pitchFamily="34" charset="0"/>
                <a:cs typeface="Arial" pitchFamily="34" charset="0"/>
              </a:rPr>
              <a:t>NaOH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ru-RU" altLang="ru-RU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↑ </a:t>
            </a:r>
          </a:p>
          <a:p>
            <a:pPr>
              <a:buNone/>
            </a:pPr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files.school-collection.edu.ru/dlrstore/8dc8f4f8-0389-45f5-2fb6-08dcac38a308/index.files/image002.gi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3647" y="1581930"/>
            <a:ext cx="324008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359" y="367484"/>
            <a:ext cx="912666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 ВОДОРОДА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285074"/>
            <a:ext cx="11248577" cy="1296988"/>
          </a:xfrm>
        </p:spPr>
        <p:txBody>
          <a:bodyPr>
            <a:normAutofit/>
          </a:bodyPr>
          <a:lstStyle/>
          <a:p>
            <a:pPr marL="514350" indent="-514350" eaLnBrk="1" hangingPunct="1">
              <a:defRPr/>
            </a:pPr>
            <a:r>
              <a:rPr lang="en-US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Взаимодействие с активными металлами: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95287" y="2582062"/>
            <a:ext cx="11333201" cy="3585374"/>
          </a:xfrm>
          <a:prstGeom prst="rect">
            <a:avLst/>
          </a:prstGeom>
        </p:spPr>
        <p:txBody>
          <a:bodyPr/>
          <a:lstStyle/>
          <a:p>
            <a:pPr marL="411230" marR="0" lvl="0" indent="-411230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 1.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комнатной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температуре</a:t>
            </a:r>
          </a:p>
          <a:p>
            <a:pPr marL="411230" marR="0" lvl="0" indent="-411230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2K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</a:t>
            </a:r>
            <a:r>
              <a:rPr kumimoji="0" lang="en-US" altLang="ru-RU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→2KH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(гидрид калия)</a:t>
            </a:r>
          </a:p>
          <a:p>
            <a:pPr marL="411230" marR="0" lvl="0" indent="-411230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</a:t>
            </a:r>
            <a:r>
              <a:rPr kumimoji="0" lang="en-US" altLang="ru-RU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→CaH</a:t>
            </a:r>
            <a:r>
              <a:rPr kumimoji="0" lang="en-US" altLang="ru-RU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(гидрид кальция)</a:t>
            </a:r>
          </a:p>
          <a:p>
            <a:pPr marL="411230" marR="0" lvl="0" indent="-411230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</a:t>
            </a:r>
            <a:r>
              <a:rPr kumimoji="0" lang="en-US" alt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нагревании</a:t>
            </a:r>
            <a:r>
              <a:rPr kumimoji="0" lang="ru-RU" alt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 менее активными металлами</a:t>
            </a:r>
          </a:p>
          <a:p>
            <a:pPr marL="411230" marR="0" lvl="0" indent="-411230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2Al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3H</a:t>
            </a:r>
            <a:r>
              <a:rPr kumimoji="0" lang="en-US" altLang="ru-RU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→2AlH</a:t>
            </a:r>
            <a:r>
              <a:rPr kumimoji="0" lang="en-US" altLang="ru-RU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altLang="ru-RU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(гидрид алюминия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411230" marR="0" lvl="0" indent="-411230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359" y="367484"/>
            <a:ext cx="912666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 ВОДОРОДА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199" y="1213636"/>
            <a:ext cx="11143459" cy="1154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6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II</a:t>
            </a: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Взаимодействие с неметаллами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199" y="2153434"/>
            <a:ext cx="11414166" cy="3799688"/>
          </a:xfrm>
          <a:prstGeom prst="rect">
            <a:avLst/>
          </a:prstGeom>
        </p:spPr>
        <p:txBody>
          <a:bodyPr/>
          <a:lstStyle/>
          <a:p>
            <a:pPr marL="411230" marR="0" lvl="0" indent="-411230" algn="l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l" defTabSz="1096614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1.</a:t>
            </a:r>
            <a:r>
              <a:rPr kumimoji="0" lang="en-US" altLang="ru-RU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комнатной температуре водород реагирует с фтором</a:t>
            </a:r>
          </a:p>
          <a:p>
            <a:pPr marL="411230" marR="0" lvl="0" indent="-411230" algn="l" defTabSz="1096614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</a:t>
            </a:r>
            <a:r>
              <a:rPr kumimoji="0" lang="en-US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+H</a:t>
            </a:r>
            <a:r>
              <a:rPr kumimoji="0" lang="en-US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→2HF↑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ru-RU" altLang="ru-RU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фтороводород</a:t>
            </a: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), реакция протекает со взрывом .</a:t>
            </a:r>
          </a:p>
          <a:p>
            <a:pPr marL="411230" marR="0" lvl="0" indent="-411230" algn="l" defTabSz="1096614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l" defTabSz="1096614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3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Водород хорошо горит в атмосфере хлора при поджигании или облучении происходит взрыв</a:t>
            </a:r>
            <a:endParaRPr kumimoji="0" lang="en-US" altLang="ru-RU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l" defTabSz="1096614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H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 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→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2HCl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↑</a:t>
            </a: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(</a:t>
            </a:r>
            <a:r>
              <a:rPr kumimoji="0" lang="ru-RU" altLang="ru-RU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хлороводород</a:t>
            </a:r>
            <a:r>
              <a:rPr kumimoji="0" lang="en-US" alt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411230" marR="0" lvl="0" indent="-411230" algn="l" defTabSz="1096614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l" defTabSz="1096614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l" defTabSz="1096614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411230" marR="0" lvl="0" indent="-411230" algn="l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359" y="367484"/>
            <a:ext cx="912666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 ВОДОРОДА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7" y="1103291"/>
            <a:ext cx="11128413" cy="10501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 нагревании водород взаимодействует: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69847" y="1796244"/>
            <a:ext cx="11572956" cy="4299753"/>
          </a:xfrm>
          <a:prstGeom prst="rect">
            <a:avLst/>
          </a:prstGeom>
        </p:spPr>
        <p:txBody>
          <a:bodyPr/>
          <a:lstStyle/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 серой: </a:t>
            </a: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S</a:t>
            </a:r>
            <a:r>
              <a:rPr kumimoji="0" lang="en-US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→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S↑ </a:t>
            </a: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(сероводород) 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при высокой температуре, давлении и в присутствии</a:t>
            </a:r>
            <a:r>
              <a:rPr kumimoji="0" lang="ru-RU" altLang="ru-RU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катализатора (железо) </a:t>
            </a: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 азотом :</a:t>
            </a: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3N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+ 3H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→ 2</a:t>
            </a:r>
            <a:r>
              <a:rPr kumimoji="0" lang="en-US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</a:t>
            </a:r>
            <a:r>
              <a:rPr kumimoji="0" lang="en-US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↑</a:t>
            </a: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(аммиак)</a:t>
            </a:r>
            <a:endParaRPr kumimoji="0" lang="en-US" altLang="ru-RU" sz="3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4294967295"/>
          </p:nvPr>
        </p:nvSpPr>
        <p:spPr>
          <a:xfrm>
            <a:off x="298409" y="5296706"/>
            <a:ext cx="11644393" cy="82945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    В результате реакций с </a:t>
            </a:r>
            <a:r>
              <a:rPr lang="ru-RU" altLang="ru-RU" sz="28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неметаллами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 образуются газообразные</a:t>
            </a:r>
          </a:p>
          <a:p>
            <a:pPr algn="just">
              <a:buNone/>
            </a:pP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Вещества  </a:t>
            </a:r>
            <a:r>
              <a:rPr lang="ru-RU" alt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alt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HF↑</a:t>
            </a:r>
            <a:r>
              <a:rPr lang="ru-RU" alt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altLang="ru-RU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ru-RU" alt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↑, Н</a:t>
            </a:r>
            <a:r>
              <a:rPr lang="ru-RU" altLang="ru-RU" sz="2800" b="1" baseline="-25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S↑, </a:t>
            </a:r>
            <a:r>
              <a:rPr lang="en-US" alt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altLang="ru-RU" sz="2800" b="1" baseline="-25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↑</a:t>
            </a:r>
            <a:r>
              <a:rPr lang="ru-RU" alt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).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84359" y="367484"/>
            <a:ext cx="9126662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 ВОДОРОДА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329264"/>
            <a:ext cx="11134933" cy="75273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3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Реакция горения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8409" y="2010558"/>
            <a:ext cx="11644393" cy="3512350"/>
          </a:xfrm>
          <a:prstGeom prst="rect">
            <a:avLst/>
          </a:prstGeom>
        </p:spPr>
        <p:txBody>
          <a:bodyPr/>
          <a:lstStyle/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При взаимодействии водорода с кислородом образуется вода.</a:t>
            </a:r>
            <a:endParaRPr kumimoji="0" lang="en-US" alt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Водород без примесей сгорает спокойно.</a:t>
            </a:r>
            <a:endParaRPr kumimoji="0" lang="en-US" alt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</a:t>
            </a: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 Н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О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2 Н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 + 573 кДж</a:t>
            </a:r>
            <a:r>
              <a:rPr kumimoji="0" lang="en-US" alt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(экзотермическая)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6971" y="3796508"/>
            <a:ext cx="11715831" cy="1870862"/>
          </a:xfrm>
          <a:prstGeom prst="rect">
            <a:avLst/>
          </a:prstGeom>
        </p:spPr>
        <p:txBody>
          <a:bodyPr/>
          <a:lstStyle/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altLang="ru-RU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Наиболее взрывчата смесь, состоящая из двух объёмов</a:t>
            </a:r>
            <a:endParaRPr kumimoji="0" lang="en-US" altLang="ru-RU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водорода</a:t>
            </a:r>
            <a:r>
              <a:rPr lang="en-US" alt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 одного объёма кислорода – </a:t>
            </a:r>
            <a:r>
              <a:rPr kumimoji="0" lang="ru-RU" altLang="ru-RU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«гремучий газ»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2H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 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r>
              <a:rPr kumimoji="0" lang="ru-RU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2</a:t>
            </a:r>
            <a:r>
              <a:rPr kumimoji="0" lang="en-US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</a:t>
            </a:r>
            <a:r>
              <a:rPr kumimoji="0" lang="en-US" alt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реакция протекает со взрывом. </a:t>
            </a:r>
          </a:p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Вывод:</a:t>
            </a: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прежде чем поджигать  водород, необходимо проверить его на чистоту.</a:t>
            </a: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3000" b="0" i="0" u="none" strike="noStrike" kern="120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840</Words>
  <PresentationFormat>Произвольный</PresentationFormat>
  <Paragraphs>145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I. Взаимодействие с активными металлами:</vt:lpstr>
      <vt:lpstr>Слайд 7</vt:lpstr>
      <vt:lpstr>При нагревании водород взаимодействует:</vt:lpstr>
      <vt:lpstr>III. Реакция горения</vt:lpstr>
      <vt:lpstr>IV. Взаимодействие с оксидами не активных  металлов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149</cp:revision>
  <dcterms:created xsi:type="dcterms:W3CDTF">2020-05-06T17:43:33Z</dcterms:created>
  <dcterms:modified xsi:type="dcterms:W3CDTF">2020-11-07T21:21:47Z</dcterms:modified>
</cp:coreProperties>
</file>