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57" r:id="rId2"/>
    <p:sldId id="294" r:id="rId3"/>
    <p:sldId id="476" r:id="rId4"/>
    <p:sldId id="477" r:id="rId5"/>
    <p:sldId id="478" r:id="rId6"/>
    <p:sldId id="479" r:id="rId7"/>
    <p:sldId id="480" r:id="rId8"/>
    <p:sldId id="482" r:id="rId9"/>
    <p:sldId id="481" r:id="rId10"/>
    <p:sldId id="483" r:id="rId11"/>
    <p:sldId id="484" r:id="rId12"/>
    <p:sldId id="486" r:id="rId13"/>
    <p:sldId id="487" r:id="rId14"/>
    <p:sldId id="488" r:id="rId15"/>
    <p:sldId id="489" r:id="rId16"/>
    <p:sldId id="490" r:id="rId17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161"/>
    <a:srgbClr val="0000FF"/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29" autoAdjust="0"/>
    <p:restoredTop sz="94660"/>
  </p:normalViewPr>
  <p:slideViewPr>
    <p:cSldViewPr>
      <p:cViewPr varScale="1">
        <p:scale>
          <a:sx n="71" d="100"/>
          <a:sy n="71" d="100"/>
        </p:scale>
        <p:origin x="-114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84227" y="2764721"/>
            <a:ext cx="8072494" cy="4723406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Водород. Понятие о кислотах.</a:t>
            </a:r>
            <a:endParaRPr lang="ru-RU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ru-RU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09" y="3796508"/>
            <a:ext cx="725750" cy="1474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5808872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11430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3553" name="Picture 1" descr="C:\Users\Windows 7\Desktop\Новая папка (7)\opyt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85217" y="3010690"/>
            <a:ext cx="3309946" cy="3144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abouthist.net/wp-content/uploads/2011/08/vodoro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971" y="1367616"/>
            <a:ext cx="25209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i072.radikal.ru/1003/c2/978d60a985a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9913" y="3796508"/>
            <a:ext cx="2592388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655995" y="1391049"/>
            <a:ext cx="8143932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Водород —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легчайшее из всех известных веществ (в 14,4 раза легче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воздуха),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это бесцветный газ, без вкуса и запаха,  кипит (сжижается) и плавится (затвердевает) соответственно при —252,6°С и —259,1°С (только гелий имеет более низкие температуры плавления и кипения).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Из всех газов водород обладает наибольшей теплопроводностью, мало растворим в воде, но хорошо — во многих металлах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Ni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Pt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Pd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и др.), особенно в палладии (850 объёмов на 1 объём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Pd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). Жидкий водород очень лёгок и текуч.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68813" y="296046"/>
            <a:ext cx="5616470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О КИСЛОТАХ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153302"/>
            <a:ext cx="1164439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Среди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соединений водорода, встречающихся в природе, особое место занимают кислоты (кислые воды).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природе встречается множество кислот.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727301" y="2439186"/>
            <a:ext cx="8429684" cy="129266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600" dirty="0" smtClean="0">
                <a:latin typeface="Arial" pitchFamily="34" charset="0"/>
                <a:cs typeface="Arial" pitchFamily="34" charset="0"/>
              </a:rPr>
              <a:t>     Лимонная 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кислота содержится  в  лимонах,  яблочная  кислота -  в  яблоках, щавелевая  кислота  - в  листьях  щавеля.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98409" y="3746811"/>
            <a:ext cx="9072626" cy="1692771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6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пчелином яде, в волосках крапивы, в иголках сосны и ели содержится муравьиная  кислота. Муравьи, защищаясь от врагов, разбрызгивают  капельки  муравьиной  кислоты.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870177" y="5690038"/>
            <a:ext cx="8786874" cy="89255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600" dirty="0" smtClean="0">
                <a:latin typeface="Arial" pitchFamily="34" charset="0"/>
                <a:cs typeface="Arial" pitchFamily="34" charset="0"/>
              </a:rPr>
              <a:t>     При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скисании виноградного сока  и  молока, при квашении капусты образуется молочная кислота.</a:t>
            </a:r>
          </a:p>
        </p:txBody>
      </p:sp>
      <p:pic>
        <p:nvPicPr>
          <p:cNvPr id="11" name="Picture 10" descr="APPLES1024X7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409" y="2439186"/>
            <a:ext cx="2357454" cy="1285884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3" name="Picture 11" descr="B04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42473" y="3725070"/>
            <a:ext cx="2232025" cy="167481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4" name="Picture 12" descr="FRUIT1024X7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409" y="5439582"/>
            <a:ext cx="2376488" cy="1281109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8" grpId="0" build="p" animBg="1"/>
      <p:bldP spid="9" grpId="0" build="p" animBg="1"/>
      <p:bldP spid="10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68813" y="296046"/>
            <a:ext cx="5616470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О КИСЛОТАХ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724806"/>
            <a:ext cx="116443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Помимо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натуральных есть еще синтетические кислоты,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производимые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химической промышленностью, которые также являются водородными соединениями.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Рисунок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161" y="3225004"/>
            <a:ext cx="3204624" cy="2403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84161" y="5725334"/>
            <a:ext cx="40280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Серная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кислота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370375" y="5725334"/>
            <a:ext cx="44291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Азотная кислота</a:t>
            </a:r>
          </a:p>
        </p:txBody>
      </p:sp>
      <p:pic>
        <p:nvPicPr>
          <p:cNvPr id="11" name="Содержимое 5" descr="Рисунок4.png"/>
          <p:cNvPicPr>
            <a:picLocks noGrp="1" noChangeAspect="1"/>
          </p:cNvPicPr>
          <p:nvPr>
            <p:ph idx="4294967295"/>
          </p:nvPr>
        </p:nvPicPr>
        <p:blipFill>
          <a:blip r:embed="rId5" cstate="print"/>
          <a:stretch>
            <a:fillRect/>
          </a:stretch>
        </p:blipFill>
        <p:spPr>
          <a:xfrm>
            <a:off x="4870441" y="3225004"/>
            <a:ext cx="3130551" cy="2339623"/>
          </a:xfrm>
          <a:prstGeom prst="rect">
            <a:avLst/>
          </a:prstGeom>
        </p:spPr>
      </p:pic>
      <p:pic>
        <p:nvPicPr>
          <p:cNvPr id="13" name="Picture 4" descr="Рисунок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13779" y="3296442"/>
            <a:ext cx="3333774" cy="2258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615284" y="5702180"/>
            <a:ext cx="51133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Борная кислота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68813" y="296046"/>
            <a:ext cx="5616470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О КИСЛОТАХ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6971" y="1432471"/>
            <a:ext cx="11715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Кислоты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— это сложные вещества, которые обладают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некоторыми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общими свойствами.</a:t>
            </a:r>
          </a:p>
          <a:p>
            <a:pPr lvl="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Вещества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меняющие свою окраску в зависимости от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специфических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свойств соединений, называются индикаторами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584161" y="3582950"/>
          <a:ext cx="11144328" cy="3011843"/>
        </p:xfrm>
        <a:graphic>
          <a:graphicData uri="http://schemas.openxmlformats.org/drawingml/2006/table">
            <a:tbl>
              <a:tblPr/>
              <a:tblGrid>
                <a:gridCol w="3463600"/>
                <a:gridCol w="3860730"/>
                <a:gridCol w="3819998"/>
              </a:tblGrid>
              <a:tr h="785818"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Индикатор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Цвет нейтрального раствора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Цвет раствора кислоты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2287"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Лакмус</a:t>
                      </a:r>
                      <a:endParaRPr lang="ru-RU" sz="2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Фиолетовый</a:t>
                      </a:r>
                      <a:endParaRPr lang="ru-RU" sz="2800" b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FF616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Красный</a:t>
                      </a:r>
                      <a:endParaRPr lang="ru-RU" sz="2800" b="1" dirty="0">
                        <a:solidFill>
                          <a:srgbClr val="FF616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1093"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Фенолфталеин</a:t>
                      </a:r>
                      <a:endParaRPr lang="ru-RU" sz="2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Бесцветный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Бесцветный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5023"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Метилоранж</a:t>
                      </a:r>
                      <a:endParaRPr lang="ru-RU" sz="2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Оранжевый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err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Темнокрасный</a:t>
                      </a:r>
                      <a:endParaRPr lang="ru-RU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68813" y="296046"/>
            <a:ext cx="5616470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О КИСЛОТАХ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264119"/>
            <a:ext cx="115729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При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взаимодействии металлов (магний, цинк, железо, медь) с растворами кислот (неорганических кислот, полученных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синтетическим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путем) реакция протекает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 разному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в частности,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магний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вытесняет водород из кислоты быстрее, цинк и железо —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медленнее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а медь вообще не вытесняет.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68813" y="296046"/>
            <a:ext cx="5616470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О КИСЛОТАХ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298410" y="1367616"/>
            <a:ext cx="11572955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ислоты — это вещества, которые обладают следующими общими свойствами: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Растворы кислот обладают кислым вкусом (в этом можно убедиться на примере природных кислот; пробовать на вкус синтетические кислоты опасно для жизни);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Растворы кислот изменяют окраску индикаторов;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226971" y="4082260"/>
            <a:ext cx="11715832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56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Водные растворы почти всех кислот, взаимодействуя с целым</a:t>
            </a:r>
          </a:p>
          <a:p>
            <a:pPr marL="0" marR="0" lvl="0" indent="203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56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рядом химически активных металлов, теряют водород.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9"/>
            <a:ext cx="12169774" cy="1323383"/>
          </a:xfrm>
          <a:prstGeom prst="rect">
            <a:avLst/>
          </a:prstGeom>
          <a:noFill/>
        </p:spPr>
        <p:txBody>
          <a:bodyPr wrap="square" lIns="91375" tIns="45692" rIns="91375" bIns="45692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8"/>
            <a:ext cx="11644394" cy="66103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81" y="2739058"/>
            <a:ext cx="10787139" cy="1754270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2 - 23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67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1-4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68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Письменно ответить на вопросы 1-5 (стр. 70)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" y="1628775"/>
            <a:ext cx="11728488" cy="4497388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ru-RU" sz="3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Когда-нибудь настанет время – и это время не за горами, – когда мерилом ценности станет не золото, а энергия. И тогда изотопы водорода спасут человечество от надвигающегося энергетического голода: в управляемых термоядерных процессах каждый литр природной воды будет давать столько же энергии, сколько ее дают сейчас 300 л бензина.</a:t>
            </a:r>
          </a:p>
          <a:p>
            <a:pPr marL="411230" marR="0" lvl="0" indent="-411230" algn="r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Д.И.Щербаков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Водоро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2855" y="1296178"/>
            <a:ext cx="857726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250825" y="3653632"/>
            <a:ext cx="11691978" cy="31085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Водород </a:t>
            </a:r>
            <a:r>
              <a:rPr lang="ru-RU" altLang="ru-RU" sz="2800" dirty="0">
                <a:latin typeface="Arial" pitchFamily="34" charset="0"/>
                <a:cs typeface="Arial" pitchFamily="34" charset="0"/>
              </a:rPr>
              <a:t>— основная составная часть звёзд и межзвёздного газа. В условиях звёздных температур (например, температура поверхности Солнца ~ 6000 °C) водород существует в виде плазмы, в межзвёздном пространстве этот элемент существует в виде отдельных молекул, атомов и ионов и может образовывать молекулярные облака, значительно различающиеся по размерам, плотности и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температуре.</a:t>
            </a:r>
            <a:endParaRPr lang="ru-RU" alt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http://festival.1september.ru/articles/413578/image3037.gif"/>
          <p:cNvPicPr>
            <a:picLocks noChangeAspect="1" noChangeArrowheads="1"/>
          </p:cNvPicPr>
          <p:nvPr/>
        </p:nvPicPr>
        <p:blipFill>
          <a:blip r:embed="rId4"/>
          <a:srcRect b="2248"/>
          <a:stretch>
            <a:fillRect/>
          </a:stretch>
        </p:blipFill>
        <p:spPr bwMode="auto">
          <a:xfrm>
            <a:off x="727037" y="1510492"/>
            <a:ext cx="571504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astrosite.narod.ru/Pict/tri1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70771" y="1367616"/>
            <a:ext cx="3670300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junior.ru/students/malakhova/b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7037" y="4725202"/>
            <a:ext cx="5786478" cy="200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ttp://kosmosx.ru/images/sized/images/lib/antares-401x28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42209" y="4153698"/>
            <a:ext cx="3667130" cy="256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8409" y="1440652"/>
            <a:ext cx="11644393" cy="1498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0" dirty="0" smtClean="0">
                <a:solidFill>
                  <a:srgbClr val="002060"/>
                </a:solidFill>
              </a:rPr>
              <a:t>Ближайшая  к нам звезда Галактики, которую мы знаем под именем «Солнце», на 70 % своей массы состоит из водорода.</a:t>
            </a:r>
            <a:endParaRPr lang="ru-RU" sz="3600" b="0" dirty="0">
              <a:solidFill>
                <a:srgbClr val="002060"/>
              </a:solidFill>
            </a:endParaRPr>
          </a:p>
        </p:txBody>
      </p:sp>
      <p:pic>
        <p:nvPicPr>
          <p:cNvPr id="8" name="Picture 2" descr="http://www.zavasek.narod.ru/sistema/sun0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4227" y="3367880"/>
            <a:ext cx="4089400" cy="338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yoganirvana.com/wp-content/uploads/2011/08/the-su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99267" y="3367880"/>
            <a:ext cx="4248150" cy="338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festival.1september.ru/articles/413578/image3038.gif"/>
          <p:cNvPicPr>
            <a:picLocks noChangeAspect="1" noChangeArrowheads="1"/>
          </p:cNvPicPr>
          <p:nvPr/>
        </p:nvPicPr>
        <p:blipFill>
          <a:blip r:embed="rId4"/>
          <a:srcRect l="970" t="2100"/>
          <a:stretch>
            <a:fillRect/>
          </a:stretch>
        </p:blipFill>
        <p:spPr bwMode="auto">
          <a:xfrm>
            <a:off x="5227631" y="1439054"/>
            <a:ext cx="600079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urano.ru/wp-content/uploads/2011/02/%D0%B2%D0%BE%D0%B4%D0%B0-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599" y="1581930"/>
            <a:ext cx="3419475" cy="220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://www.topneftegaz.ru/images/%D0%A0%D0%B5%D0%B9%D1%82%D0%B8%D0%BD%D0%B3%D0%B8/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12855" y="4510888"/>
            <a:ext cx="3636969" cy="177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://www.neftegazeta.info/wp-content/uploads/109142_0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42011" y="4725202"/>
            <a:ext cx="3952881" cy="200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870045" y="3825026"/>
            <a:ext cx="9010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Вода </a:t>
            </a: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2843213" y="6457950"/>
            <a:ext cx="10869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Нефть </a:t>
            </a: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10156853" y="5010954"/>
            <a:ext cx="15097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latin typeface="Calibri" pitchFamily="34" charset="0"/>
              </a:rPr>
              <a:t>Природный</a:t>
            </a:r>
          </a:p>
          <a:p>
            <a:pPr algn="ctr"/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газ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9"/>
          <p:cNvSpPr txBox="1">
            <a:spLocks noChangeArrowheads="1"/>
          </p:cNvSpPr>
          <p:nvPr/>
        </p:nvSpPr>
        <p:spPr>
          <a:xfrm>
            <a:off x="3655995" y="1439054"/>
            <a:ext cx="8215370" cy="5000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1766 году известный английский ученый Генри Кавендиш получил «искусственный воздух» (так часто называли в то время газы) действием цинка, железа или олова на разведенную соляную или серную кислоты.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«Воздух» Кавендиша оказался не видоизменением обычного атмосферного воздуха, а совершенно самостоятельным веществом. Он хорошо горел, почему и получил название «горючего воздуха». Г. Кавендиша считают первооткрывателем водорода.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		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cavendish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84161" y="1867682"/>
            <a:ext cx="2723705" cy="36729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298409" y="2480493"/>
            <a:ext cx="7000924" cy="4530725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Лишь в 1787 году </a:t>
            </a:r>
            <a:r>
              <a:rPr kumimoji="0" lang="ru-RU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Антуан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Лавуазье доказал, что «горючий воздух», открытый в 1766 году входит в состав воды и дал ему название «гидрогениум», т.е. «рождающий воду», «водород».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6" descr="7694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99" y="1510492"/>
            <a:ext cx="3333750" cy="4286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617718674"/>
              </p:ext>
            </p:extLst>
          </p:nvPr>
        </p:nvGraphicFramePr>
        <p:xfrm>
          <a:off x="1655731" y="1439054"/>
          <a:ext cx="8229600" cy="50596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743200"/>
                <a:gridCol w="2743200"/>
                <a:gridCol w="2743200"/>
              </a:tblGrid>
              <a:tr h="68579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Параметры сравнения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Химический элемент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Простое вещество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760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Химическая формула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endParaRPr lang="ru-RU" sz="3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760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Относительная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атомная или молекулярная массы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itchFamily="34" charset="0"/>
                          <a:cs typeface="Arial" pitchFamily="34" charset="0"/>
                        </a:rPr>
                        <a:t>A r(H) = 1</a:t>
                      </a:r>
                      <a:endParaRPr lang="ru-RU" sz="3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itchFamily="34" charset="0"/>
                          <a:cs typeface="Arial" pitchFamily="34" charset="0"/>
                        </a:rPr>
                        <a:t>M r (H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3600" dirty="0" smtClean="0">
                          <a:latin typeface="Arial" pitchFamily="34" charset="0"/>
                          <a:cs typeface="Arial" pitchFamily="34" charset="0"/>
                        </a:rPr>
                        <a:t>) =2</a:t>
                      </a:r>
                      <a:endParaRPr lang="ru-RU" sz="36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6670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Свойства 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Входит в состав простых и сложных веществ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Обладает набором физических и химических свойств.</a:t>
                      </a:r>
                      <a:endParaRPr lang="ru-RU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>
            <a:off x="1655731" y="3010690"/>
            <a:ext cx="821537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27169" y="4582326"/>
            <a:ext cx="814393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-880318" y="4046541"/>
            <a:ext cx="507209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727169" y="1439054"/>
            <a:ext cx="814393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7406490" y="3975103"/>
            <a:ext cx="507209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655731" y="6511152"/>
            <a:ext cx="828680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1835120" y="3974309"/>
            <a:ext cx="507209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4692640" y="3974309"/>
            <a:ext cx="492922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2832</TotalTime>
  <Words>693</Words>
  <PresentationFormat>Произвольный</PresentationFormat>
  <Paragraphs>108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Ближайшая  к нам звезда Галактики, которую мы знаем под именем «Солнце», на 70 % своей массы состоит из водорода.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131</cp:revision>
  <dcterms:created xsi:type="dcterms:W3CDTF">2020-05-06T17:43:33Z</dcterms:created>
  <dcterms:modified xsi:type="dcterms:W3CDTF">2020-11-02T20:07:26Z</dcterms:modified>
</cp:coreProperties>
</file>