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457" r:id="rId2"/>
    <p:sldId id="294" r:id="rId3"/>
    <p:sldId id="476" r:id="rId4"/>
    <p:sldId id="477" r:id="rId5"/>
    <p:sldId id="478" r:id="rId6"/>
    <p:sldId id="479" r:id="rId7"/>
    <p:sldId id="480" r:id="rId8"/>
    <p:sldId id="482" r:id="rId9"/>
    <p:sldId id="481" r:id="rId10"/>
    <p:sldId id="483" r:id="rId11"/>
    <p:sldId id="484" r:id="rId12"/>
    <p:sldId id="486" r:id="rId13"/>
    <p:sldId id="487" r:id="rId14"/>
    <p:sldId id="488" r:id="rId15"/>
    <p:sldId id="489" r:id="rId16"/>
    <p:sldId id="490" r:id="rId17"/>
  </p:sldIdLst>
  <p:sldSz cx="12169775" cy="7021513"/>
  <p:notesSz cx="6858000" cy="9144000"/>
  <p:defaultTextStyle>
    <a:defPPr>
      <a:defRPr lang="ru-RU"/>
    </a:defPPr>
    <a:lvl1pPr marL="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1pPr>
    <a:lvl2pPr marL="54830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2pPr>
    <a:lvl3pPr marL="1096614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3pPr>
    <a:lvl4pPr marL="164492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4pPr>
    <a:lvl5pPr marL="2193228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5pPr>
    <a:lvl6pPr marL="2741535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6pPr>
    <a:lvl7pPr marL="3289842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7pPr>
    <a:lvl8pPr marL="3838150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8pPr>
    <a:lvl9pPr marL="4386457" algn="l" defTabSz="1096614" rtl="0" eaLnBrk="1" latinLnBrk="0" hangingPunct="1">
      <a:defRPr sz="2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161"/>
    <a:srgbClr val="0000FF"/>
    <a:srgbClr val="0000CC"/>
  </p:clrMru>
</p:presentationPr>
</file>

<file path=ppt/tableStyles.xml><?xml version="1.0" encoding="utf-8"?>
<a:tblStyleLst xmlns:a="http://schemas.openxmlformats.org/drawingml/2006/main" def="{5C22544A-7EE6-4342-B048-85BDC9FD1C3A}"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929" autoAdjust="0"/>
    <p:restoredTop sz="94660"/>
  </p:normalViewPr>
  <p:slideViewPr>
    <p:cSldViewPr>
      <p:cViewPr varScale="1">
        <p:scale>
          <a:sx n="71" d="100"/>
          <a:sy n="71" d="100"/>
        </p:scale>
        <p:origin x="-114" y="-108"/>
      </p:cViewPr>
      <p:guideLst>
        <p:guide orient="horz" pos="2212"/>
        <p:guide pos="383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688813-52B9-43E3-8D26-487D677443D8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8788" y="685800"/>
            <a:ext cx="5940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4C7D7E-D05D-41A6-BE46-D5DFA5AE9DD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79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67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5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46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13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325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514" algn="l" defTabSz="91437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8788" y="685800"/>
            <a:ext cx="5940425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Пытались </a:t>
            </a:r>
            <a:r>
              <a:rPr lang="ru-RU" dirty="0" err="1" smtClean="0"/>
              <a:t>взаимосвязьвеществ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4C7D7E-D05D-41A6-BE46-D5DFA5AE9DD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2733" y="2181222"/>
            <a:ext cx="10344309" cy="150507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5466" y="3978857"/>
            <a:ext cx="8518843" cy="179438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83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966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44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93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41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8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38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86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3087" y="281188"/>
            <a:ext cx="2738199" cy="599104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8490" y="281188"/>
            <a:ext cx="8011769" cy="599104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2739" y="286638"/>
            <a:ext cx="10344310" cy="83705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2737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2371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34696" y="1430312"/>
            <a:ext cx="3322349" cy="3488681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2737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2371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34696" y="5099321"/>
            <a:ext cx="3322349" cy="981713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3509" indent="-153509">
              <a:buFont typeface="Arial" panose="020B0604020202020204" pitchFamily="34" charset="0"/>
              <a:buChar char="•"/>
              <a:defRPr sz="1400"/>
            </a:lvl2pPr>
            <a:lvl3pPr marL="307016" indent="-153509">
              <a:defRPr sz="1400"/>
            </a:lvl3pPr>
            <a:lvl4pPr marL="537279" indent="-230262">
              <a:defRPr sz="1400"/>
            </a:lvl4pPr>
            <a:lvl5pPr marL="767542" indent="-230262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2739" y="955712"/>
            <a:ext cx="10344310" cy="41608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xmlns="" val="3234869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080" y="1160211"/>
            <a:ext cx="11927185" cy="5732632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100" y="153988"/>
            <a:ext cx="11927185" cy="928871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8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3688" y="1559662"/>
            <a:ext cx="3850634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67446" y="1614948"/>
            <a:ext cx="5293853" cy="5847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1328" y="4511973"/>
            <a:ext cx="10344309" cy="139455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1328" y="2976019"/>
            <a:ext cx="10344309" cy="1535955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83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2pPr>
            <a:lvl3pPr marL="10966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4492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9322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4153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8984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3815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8645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8489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86302" y="1638355"/>
            <a:ext cx="5374984" cy="4633874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571714"/>
            <a:ext cx="5377097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8489" y="2226731"/>
            <a:ext cx="5377097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2077" y="1571714"/>
            <a:ext cx="5379210" cy="65501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307" indent="0">
              <a:buNone/>
              <a:defRPr sz="2400" b="1"/>
            </a:lvl2pPr>
            <a:lvl3pPr marL="1096614" indent="0">
              <a:buNone/>
              <a:defRPr sz="2200" b="1"/>
            </a:lvl3pPr>
            <a:lvl4pPr marL="1644922" indent="0">
              <a:buNone/>
              <a:defRPr sz="1900" b="1"/>
            </a:lvl4pPr>
            <a:lvl5pPr marL="2193228" indent="0">
              <a:buNone/>
              <a:defRPr sz="1900" b="1"/>
            </a:lvl5pPr>
            <a:lvl6pPr marL="2741535" indent="0">
              <a:buNone/>
              <a:defRPr sz="1900" b="1"/>
            </a:lvl6pPr>
            <a:lvl7pPr marL="3289842" indent="0">
              <a:buNone/>
              <a:defRPr sz="1900" b="1"/>
            </a:lvl7pPr>
            <a:lvl8pPr marL="3838150" indent="0">
              <a:buNone/>
              <a:defRPr sz="1900" b="1"/>
            </a:lvl8pPr>
            <a:lvl9pPr marL="4386457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82077" y="2226731"/>
            <a:ext cx="5379210" cy="4045497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79560"/>
            <a:ext cx="4003772" cy="1189756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58044" y="279562"/>
            <a:ext cx="6803242" cy="59926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489" y="1469317"/>
            <a:ext cx="4003772" cy="4802910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5361" y="4915060"/>
            <a:ext cx="7301865" cy="58025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5361" y="627385"/>
            <a:ext cx="7301865" cy="4212908"/>
          </a:xfrm>
        </p:spPr>
        <p:txBody>
          <a:bodyPr/>
          <a:lstStyle>
            <a:lvl1pPr marL="0" indent="0">
              <a:buNone/>
              <a:defRPr sz="3800"/>
            </a:lvl1pPr>
            <a:lvl2pPr marL="548307" indent="0">
              <a:buNone/>
              <a:defRPr sz="3400"/>
            </a:lvl2pPr>
            <a:lvl3pPr marL="1096614" indent="0">
              <a:buNone/>
              <a:defRPr sz="2900"/>
            </a:lvl3pPr>
            <a:lvl4pPr marL="1644922" indent="0">
              <a:buNone/>
              <a:defRPr sz="2400"/>
            </a:lvl4pPr>
            <a:lvl5pPr marL="2193228" indent="0">
              <a:buNone/>
              <a:defRPr sz="2400"/>
            </a:lvl5pPr>
            <a:lvl6pPr marL="2741535" indent="0">
              <a:buNone/>
              <a:defRPr sz="2400"/>
            </a:lvl6pPr>
            <a:lvl7pPr marL="3289842" indent="0">
              <a:buNone/>
              <a:defRPr sz="2400"/>
            </a:lvl7pPr>
            <a:lvl8pPr marL="3838150" indent="0">
              <a:buNone/>
              <a:defRPr sz="2400"/>
            </a:lvl8pPr>
            <a:lvl9pPr marL="4386457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5361" y="5495310"/>
            <a:ext cx="7301865" cy="824052"/>
          </a:xfrm>
        </p:spPr>
        <p:txBody>
          <a:bodyPr/>
          <a:lstStyle>
            <a:lvl1pPr marL="0" indent="0">
              <a:buNone/>
              <a:defRPr sz="1700"/>
            </a:lvl1pPr>
            <a:lvl2pPr marL="548307" indent="0">
              <a:buNone/>
              <a:defRPr sz="1400"/>
            </a:lvl2pPr>
            <a:lvl3pPr marL="1096614" indent="0">
              <a:buNone/>
              <a:defRPr sz="1200"/>
            </a:lvl3pPr>
            <a:lvl4pPr marL="1644922" indent="0">
              <a:buNone/>
              <a:defRPr sz="1100"/>
            </a:lvl4pPr>
            <a:lvl5pPr marL="2193228" indent="0">
              <a:buNone/>
              <a:defRPr sz="1100"/>
            </a:lvl5pPr>
            <a:lvl6pPr marL="2741535" indent="0">
              <a:buNone/>
              <a:defRPr sz="1100"/>
            </a:lvl6pPr>
            <a:lvl7pPr marL="3289842" indent="0">
              <a:buNone/>
              <a:defRPr sz="1100"/>
            </a:lvl7pPr>
            <a:lvl8pPr marL="3838150" indent="0">
              <a:buNone/>
              <a:defRPr sz="1100"/>
            </a:lvl8pPr>
            <a:lvl9pPr marL="438645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489" y="281186"/>
            <a:ext cx="10952798" cy="1170252"/>
          </a:xfrm>
          <a:prstGeom prst="rect">
            <a:avLst/>
          </a:prstGeom>
        </p:spPr>
        <p:txBody>
          <a:bodyPr vert="horz" lIns="109662" tIns="54831" rIns="109662" bIns="5483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8489" y="1638355"/>
            <a:ext cx="10952798" cy="4633874"/>
          </a:xfrm>
          <a:prstGeom prst="rect">
            <a:avLst/>
          </a:prstGeom>
        </p:spPr>
        <p:txBody>
          <a:bodyPr vert="horz" lIns="109662" tIns="54831" rIns="109662" bIns="5483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8489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58007" y="6507904"/>
            <a:ext cx="3853762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21672" y="6507904"/>
            <a:ext cx="2839614" cy="373831"/>
          </a:xfrm>
          <a:prstGeom prst="rect">
            <a:avLst/>
          </a:prstGeom>
        </p:spPr>
        <p:txBody>
          <a:bodyPr vert="horz" lIns="109662" tIns="54831" rIns="109662" bIns="5483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1096614" rtl="0" eaLnBrk="1" latinLnBrk="0" hangingPunct="1"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11230" indent="-411230" algn="l" defTabSz="109661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90998" indent="-342692" algn="l" defTabSz="1096614" rtl="0" eaLnBrk="1" latinLnBrk="0" hangingPunct="1">
        <a:spcBef>
          <a:spcPct val="20000"/>
        </a:spcBef>
        <a:buFont typeface="Arial" pitchFamily="34" charset="0"/>
        <a:buChar char="–"/>
        <a:defRPr sz="3400" kern="1200">
          <a:solidFill>
            <a:schemeClr val="tx1"/>
          </a:solidFill>
          <a:latin typeface="+mn-lt"/>
          <a:ea typeface="+mn-ea"/>
          <a:cs typeface="+mn-cs"/>
        </a:defRPr>
      </a:lvl2pPr>
      <a:lvl3pPr marL="1370768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19074" indent="-274154" algn="l" defTabSz="1096614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7381" indent="-274154" algn="l" defTabSz="1096614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1568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63996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112303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60609" indent="-274154" algn="l" defTabSz="109661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30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6614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492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3228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1535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89842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8150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6457" algn="l" defTabSz="1096614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/>
            </a:extLst>
          </p:cNvPr>
          <p:cNvSpPr/>
          <p:nvPr/>
        </p:nvSpPr>
        <p:spPr>
          <a:xfrm>
            <a:off x="3169" y="3251"/>
            <a:ext cx="12152345" cy="220885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084227" y="2764721"/>
            <a:ext cx="8072494" cy="4723406"/>
          </a:xfrm>
          <a:prstGeom prst="rect">
            <a:avLst/>
          </a:prstGeom>
        </p:spPr>
        <p:txBody>
          <a:bodyPr wrap="square" lIns="0" tIns="29525" rIns="0" bIns="0">
            <a:spAutoFit/>
          </a:bodyPr>
          <a:lstStyle/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uz-Cyrl-UZ" sz="40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Тема </a:t>
            </a: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r>
              <a:rPr lang="uz-Cyrl-UZ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2365C7"/>
                </a:solidFill>
                <a:latin typeface="Arial" pitchFamily="34" charset="0"/>
                <a:cs typeface="Arial" pitchFamily="34" charset="0"/>
              </a:rPr>
              <a:t>Водород. Понятие о кислотах.</a:t>
            </a:r>
            <a:endParaRPr lang="ru-RU" sz="3600" b="1" dirty="0" smtClean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>
              <a:lnSpc>
                <a:spcPts val="4132"/>
              </a:lnSpc>
              <a:spcBef>
                <a:spcPts val="233"/>
              </a:spcBef>
              <a:defRPr/>
            </a:pPr>
            <a:endParaRPr lang="ru-RU" sz="3600" b="1" dirty="0">
              <a:solidFill>
                <a:srgbClr val="2365C7"/>
              </a:solidFill>
              <a:latin typeface="Arial" pitchFamily="34" charset="0"/>
              <a:cs typeface="Arial" pitchFamily="34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uz-Cyrl-UZ" sz="245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18" algn="ctr">
              <a:lnSpc>
                <a:spcPts val="4132"/>
              </a:lnSpc>
              <a:spcBef>
                <a:spcPts val="233"/>
              </a:spcBef>
              <a:defRPr/>
            </a:pPr>
            <a:endParaRPr lang="ru-RU" altLang="ru-RU" sz="2450" b="1" i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440" algn="ctr">
              <a:lnSpc>
                <a:spcPts val="4290"/>
              </a:lnSpc>
              <a:spcBef>
                <a:spcPts val="2599"/>
              </a:spcBef>
              <a:defRPr/>
            </a:pPr>
            <a:endParaRPr lang="uz-Cyrl-UZ" sz="2400" dirty="0">
              <a:solidFill>
                <a:srgbClr val="37343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bject 5">
            <a:extLst>
              <a:ext uri="{FF2B5EF4-FFF2-40B4-BE49-F238E27FC236}"/>
            </a:extLst>
          </p:cNvPr>
          <p:cNvSpPr/>
          <p:nvPr/>
        </p:nvSpPr>
        <p:spPr>
          <a:xfrm>
            <a:off x="298409" y="3796508"/>
            <a:ext cx="725750" cy="1474192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5" name="object 2">
            <a:extLst>
              <a:ext uri="{FF2B5EF4-FFF2-40B4-BE49-F238E27FC236}"/>
            </a:extLst>
          </p:cNvPr>
          <p:cNvSpPr txBox="1">
            <a:spLocks/>
          </p:cNvSpPr>
          <p:nvPr/>
        </p:nvSpPr>
        <p:spPr>
          <a:xfrm>
            <a:off x="1847651" y="487606"/>
            <a:ext cx="5808872" cy="1262319"/>
          </a:xfrm>
          <a:prstGeom prst="rect">
            <a:avLst/>
          </a:prstGeom>
        </p:spPr>
        <p:txBody>
          <a:bodyPr wrap="square"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 eaLnBrk="1" fontAlgn="auto" hangingPunct="1">
              <a:spcBef>
                <a:spcPts val="241"/>
              </a:spcBef>
              <a:spcAft>
                <a:spcPts val="0"/>
              </a:spcAft>
              <a:defRPr/>
            </a:pPr>
            <a:r>
              <a:rPr lang="uz-Cyrl-UZ" sz="8000" kern="0" spc="21" dirty="0" smtClean="0">
                <a:solidFill>
                  <a:sysClr val="window" lastClr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Химия </a:t>
            </a:r>
            <a:endParaRPr lang="uz-Cyrl-UZ" sz="8000" kern="0" spc="21" dirty="0">
              <a:solidFill>
                <a:sysClr val="window" lastClr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object 11">
            <a:extLst>
              <a:ext uri="{FF2B5EF4-FFF2-40B4-BE49-F238E27FC236}"/>
            </a:extLst>
          </p:cNvPr>
          <p:cNvSpPr/>
          <p:nvPr/>
        </p:nvSpPr>
        <p:spPr>
          <a:xfrm>
            <a:off x="1041087" y="598129"/>
            <a:ext cx="240860" cy="50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object 12">
            <a:extLst>
              <a:ext uri="{FF2B5EF4-FFF2-40B4-BE49-F238E27FC236}"/>
            </a:extLst>
          </p:cNvPr>
          <p:cNvSpPr/>
          <p:nvPr/>
        </p:nvSpPr>
        <p:spPr>
          <a:xfrm>
            <a:off x="1163101" y="918324"/>
            <a:ext cx="451613" cy="616007"/>
          </a:xfrm>
          <a:custGeom>
            <a:avLst/>
            <a:gdLst/>
            <a:ahLst/>
            <a:cxnLst/>
            <a:rect l="l" t="t" r="r" b="b"/>
            <a:pathLst>
              <a:path w="213359" h="284480">
                <a:moveTo>
                  <a:pt x="138573" y="0"/>
                </a:moveTo>
                <a:lnTo>
                  <a:pt x="73845" y="0"/>
                </a:lnTo>
                <a:lnTo>
                  <a:pt x="66311" y="1380"/>
                </a:lnTo>
                <a:lnTo>
                  <a:pt x="60292" y="5191"/>
                </a:lnTo>
                <a:lnTo>
                  <a:pt x="56302" y="10942"/>
                </a:lnTo>
                <a:lnTo>
                  <a:pt x="55041" y="17230"/>
                </a:lnTo>
                <a:lnTo>
                  <a:pt x="54958" y="27298"/>
                </a:lnTo>
                <a:lnTo>
                  <a:pt x="61212" y="34757"/>
                </a:lnTo>
                <a:lnTo>
                  <a:pt x="69683" y="36658"/>
                </a:lnTo>
                <a:lnTo>
                  <a:pt x="69683" y="80002"/>
                </a:lnTo>
                <a:lnTo>
                  <a:pt x="6603" y="211507"/>
                </a:lnTo>
                <a:lnTo>
                  <a:pt x="0" y="236544"/>
                </a:lnTo>
                <a:lnTo>
                  <a:pt x="6546" y="260064"/>
                </a:lnTo>
                <a:lnTo>
                  <a:pt x="23619" y="277514"/>
                </a:lnTo>
                <a:lnTo>
                  <a:pt x="48583" y="284342"/>
                </a:lnTo>
                <a:lnTo>
                  <a:pt x="164190" y="284342"/>
                </a:lnTo>
                <a:lnTo>
                  <a:pt x="189161" y="277510"/>
                </a:lnTo>
                <a:lnTo>
                  <a:pt x="194858" y="271688"/>
                </a:lnTo>
                <a:lnTo>
                  <a:pt x="48583" y="271688"/>
                </a:lnTo>
                <a:lnTo>
                  <a:pt x="30127" y="266638"/>
                </a:lnTo>
                <a:lnTo>
                  <a:pt x="17508" y="253735"/>
                </a:lnTo>
                <a:lnTo>
                  <a:pt x="12672" y="236350"/>
                </a:lnTo>
                <a:lnTo>
                  <a:pt x="17554" y="217850"/>
                </a:lnTo>
                <a:lnTo>
                  <a:pt x="75807" y="117302"/>
                </a:lnTo>
                <a:lnTo>
                  <a:pt x="78923" y="108660"/>
                </a:lnTo>
                <a:lnTo>
                  <a:pt x="80936" y="97586"/>
                </a:lnTo>
                <a:lnTo>
                  <a:pt x="82017" y="87044"/>
                </a:lnTo>
                <a:lnTo>
                  <a:pt x="82340" y="80002"/>
                </a:lnTo>
                <a:lnTo>
                  <a:pt x="82340" y="37127"/>
                </a:lnTo>
                <a:lnTo>
                  <a:pt x="102619" y="37127"/>
                </a:lnTo>
                <a:lnTo>
                  <a:pt x="105456" y="34293"/>
                </a:lnTo>
                <a:lnTo>
                  <a:pt x="105337" y="27179"/>
                </a:lnTo>
                <a:lnTo>
                  <a:pt x="102623" y="24469"/>
                </a:lnTo>
                <a:lnTo>
                  <a:pt x="70352" y="24469"/>
                </a:lnTo>
                <a:lnTo>
                  <a:pt x="67515" y="21631"/>
                </a:lnTo>
                <a:lnTo>
                  <a:pt x="67515" y="14375"/>
                </a:lnTo>
                <a:lnTo>
                  <a:pt x="70795" y="12658"/>
                </a:lnTo>
                <a:lnTo>
                  <a:pt x="156737" y="12658"/>
                </a:lnTo>
                <a:lnTo>
                  <a:pt x="156164" y="10394"/>
                </a:lnTo>
                <a:lnTo>
                  <a:pt x="152018" y="4932"/>
                </a:lnTo>
                <a:lnTo>
                  <a:pt x="145979" y="1311"/>
                </a:lnTo>
                <a:lnTo>
                  <a:pt x="138573" y="0"/>
                </a:lnTo>
                <a:close/>
              </a:path>
              <a:path w="213359" h="284480">
                <a:moveTo>
                  <a:pt x="156737" y="12658"/>
                </a:moveTo>
                <a:lnTo>
                  <a:pt x="141675" y="12658"/>
                </a:lnTo>
                <a:lnTo>
                  <a:pt x="145084" y="14273"/>
                </a:lnTo>
                <a:lnTo>
                  <a:pt x="145223" y="17230"/>
                </a:lnTo>
                <a:lnTo>
                  <a:pt x="145260" y="21631"/>
                </a:lnTo>
                <a:lnTo>
                  <a:pt x="142421" y="24469"/>
                </a:lnTo>
                <a:lnTo>
                  <a:pt x="120911" y="24469"/>
                </a:lnTo>
                <a:lnTo>
                  <a:pt x="118197" y="27179"/>
                </a:lnTo>
                <a:lnTo>
                  <a:pt x="118077" y="34293"/>
                </a:lnTo>
                <a:lnTo>
                  <a:pt x="120911" y="37127"/>
                </a:lnTo>
                <a:lnTo>
                  <a:pt x="130432" y="37127"/>
                </a:lnTo>
                <a:lnTo>
                  <a:pt x="130432" y="80002"/>
                </a:lnTo>
                <a:lnTo>
                  <a:pt x="195218" y="217850"/>
                </a:lnTo>
                <a:lnTo>
                  <a:pt x="200103" y="236350"/>
                </a:lnTo>
                <a:lnTo>
                  <a:pt x="195264" y="253741"/>
                </a:lnTo>
                <a:lnTo>
                  <a:pt x="182645" y="266640"/>
                </a:lnTo>
                <a:lnTo>
                  <a:pt x="164190" y="271688"/>
                </a:lnTo>
                <a:lnTo>
                  <a:pt x="194858" y="271688"/>
                </a:lnTo>
                <a:lnTo>
                  <a:pt x="206234" y="260054"/>
                </a:lnTo>
                <a:lnTo>
                  <a:pt x="212780" y="236544"/>
                </a:lnTo>
                <a:lnTo>
                  <a:pt x="206170" y="211507"/>
                </a:lnTo>
                <a:lnTo>
                  <a:pt x="147916" y="110956"/>
                </a:lnTo>
                <a:lnTo>
                  <a:pt x="146077" y="105444"/>
                </a:lnTo>
                <a:lnTo>
                  <a:pt x="144537" y="97008"/>
                </a:lnTo>
                <a:lnTo>
                  <a:pt x="143479" y="87808"/>
                </a:lnTo>
                <a:lnTo>
                  <a:pt x="143086" y="80002"/>
                </a:lnTo>
                <a:lnTo>
                  <a:pt x="143086" y="36658"/>
                </a:lnTo>
                <a:lnTo>
                  <a:pt x="151561" y="34757"/>
                </a:lnTo>
                <a:lnTo>
                  <a:pt x="157815" y="27298"/>
                </a:lnTo>
                <a:lnTo>
                  <a:pt x="157893" y="17230"/>
                </a:lnTo>
                <a:lnTo>
                  <a:pt x="156737" y="12658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3">
            <a:extLst>
              <a:ext uri="{FF2B5EF4-FFF2-40B4-BE49-F238E27FC236}"/>
            </a:extLst>
          </p:cNvPr>
          <p:cNvSpPr/>
          <p:nvPr/>
        </p:nvSpPr>
        <p:spPr>
          <a:xfrm>
            <a:off x="1218563" y="1285653"/>
            <a:ext cx="339106" cy="1934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4">
            <a:extLst>
              <a:ext uri="{FF2B5EF4-FFF2-40B4-BE49-F238E27FC236}"/>
            </a:extLst>
          </p:cNvPr>
          <p:cNvSpPr/>
          <p:nvPr/>
        </p:nvSpPr>
        <p:spPr>
          <a:xfrm>
            <a:off x="700396" y="918323"/>
            <a:ext cx="473798" cy="617633"/>
          </a:xfrm>
          <a:custGeom>
            <a:avLst/>
            <a:gdLst/>
            <a:ahLst/>
            <a:cxnLst/>
            <a:rect l="l" t="t" r="r" b="b"/>
            <a:pathLst>
              <a:path w="224154" h="285115">
                <a:moveTo>
                  <a:pt x="143981" y="0"/>
                </a:moveTo>
                <a:lnTo>
                  <a:pt x="74177" y="0"/>
                </a:lnTo>
                <a:lnTo>
                  <a:pt x="69411" y="1973"/>
                </a:lnTo>
                <a:lnTo>
                  <a:pt x="62240" y="9147"/>
                </a:lnTo>
                <a:lnTo>
                  <a:pt x="60267" y="13910"/>
                </a:lnTo>
                <a:lnTo>
                  <a:pt x="60267" y="24055"/>
                </a:lnTo>
                <a:lnTo>
                  <a:pt x="62240" y="28821"/>
                </a:lnTo>
                <a:lnTo>
                  <a:pt x="68406" y="34988"/>
                </a:lnTo>
                <a:lnTo>
                  <a:pt x="71607" y="36720"/>
                </a:lnTo>
                <a:lnTo>
                  <a:pt x="75085" y="37494"/>
                </a:lnTo>
                <a:lnTo>
                  <a:pt x="75048" y="67359"/>
                </a:lnTo>
                <a:lnTo>
                  <a:pt x="44385" y="83762"/>
                </a:lnTo>
                <a:lnTo>
                  <a:pt x="20689" y="108191"/>
                </a:lnTo>
                <a:lnTo>
                  <a:pt x="5413" y="138604"/>
                </a:lnTo>
                <a:lnTo>
                  <a:pt x="0" y="172968"/>
                </a:lnTo>
                <a:lnTo>
                  <a:pt x="8792" y="216446"/>
                </a:lnTo>
                <a:lnTo>
                  <a:pt x="32765" y="251986"/>
                </a:lnTo>
                <a:lnTo>
                  <a:pt x="68303" y="275966"/>
                </a:lnTo>
                <a:lnTo>
                  <a:pt x="111791" y="284764"/>
                </a:lnTo>
                <a:lnTo>
                  <a:pt x="112158" y="284764"/>
                </a:lnTo>
                <a:lnTo>
                  <a:pt x="155489" y="275855"/>
                </a:lnTo>
                <a:lnTo>
                  <a:pt x="161012" y="272110"/>
                </a:lnTo>
                <a:lnTo>
                  <a:pt x="112115" y="272110"/>
                </a:lnTo>
                <a:lnTo>
                  <a:pt x="73492" y="264406"/>
                </a:lnTo>
                <a:lnTo>
                  <a:pt x="41867" y="243186"/>
                </a:lnTo>
                <a:lnTo>
                  <a:pt x="20502" y="211642"/>
                </a:lnTo>
                <a:lnTo>
                  <a:pt x="12657" y="172966"/>
                </a:lnTo>
                <a:lnTo>
                  <a:pt x="17458" y="142490"/>
                </a:lnTo>
                <a:lnTo>
                  <a:pt x="31006" y="115519"/>
                </a:lnTo>
                <a:lnTo>
                  <a:pt x="52017" y="93857"/>
                </a:lnTo>
                <a:lnTo>
                  <a:pt x="79210" y="79311"/>
                </a:lnTo>
                <a:lnTo>
                  <a:pt x="84316" y="77537"/>
                </a:lnTo>
                <a:lnTo>
                  <a:pt x="87746" y="72731"/>
                </a:lnTo>
                <a:lnTo>
                  <a:pt x="87746" y="37969"/>
                </a:lnTo>
                <a:lnTo>
                  <a:pt x="102628" y="37959"/>
                </a:lnTo>
                <a:lnTo>
                  <a:pt x="105457" y="35133"/>
                </a:lnTo>
                <a:lnTo>
                  <a:pt x="105422" y="28112"/>
                </a:lnTo>
                <a:lnTo>
                  <a:pt x="102631" y="25312"/>
                </a:lnTo>
                <a:lnTo>
                  <a:pt x="75765" y="25300"/>
                </a:lnTo>
                <a:lnTo>
                  <a:pt x="72931" y="22467"/>
                </a:lnTo>
                <a:lnTo>
                  <a:pt x="72931" y="15501"/>
                </a:lnTo>
                <a:lnTo>
                  <a:pt x="75765" y="12665"/>
                </a:lnTo>
                <a:lnTo>
                  <a:pt x="162007" y="12658"/>
                </a:lnTo>
                <a:lnTo>
                  <a:pt x="161781" y="11563"/>
                </a:lnTo>
                <a:lnTo>
                  <a:pt x="157609" y="5533"/>
                </a:lnTo>
                <a:lnTo>
                  <a:pt x="151457" y="1481"/>
                </a:lnTo>
                <a:lnTo>
                  <a:pt x="143981" y="0"/>
                </a:lnTo>
                <a:close/>
              </a:path>
              <a:path w="224154" h="285115">
                <a:moveTo>
                  <a:pt x="162007" y="12658"/>
                </a:moveTo>
                <a:lnTo>
                  <a:pt x="147427" y="12658"/>
                </a:lnTo>
                <a:lnTo>
                  <a:pt x="150659" y="15314"/>
                </a:lnTo>
                <a:lnTo>
                  <a:pt x="150655" y="22467"/>
                </a:lnTo>
                <a:lnTo>
                  <a:pt x="147816" y="25300"/>
                </a:lnTo>
                <a:lnTo>
                  <a:pt x="144334" y="25312"/>
                </a:lnTo>
                <a:lnTo>
                  <a:pt x="120974" y="25312"/>
                </a:lnTo>
                <a:lnTo>
                  <a:pt x="118170" y="28112"/>
                </a:lnTo>
                <a:lnTo>
                  <a:pt x="118127" y="35133"/>
                </a:lnTo>
                <a:lnTo>
                  <a:pt x="120974" y="37969"/>
                </a:lnTo>
                <a:lnTo>
                  <a:pt x="135834" y="37969"/>
                </a:lnTo>
                <a:lnTo>
                  <a:pt x="135837" y="72731"/>
                </a:lnTo>
                <a:lnTo>
                  <a:pt x="139272" y="77537"/>
                </a:lnTo>
                <a:lnTo>
                  <a:pt x="144384" y="79319"/>
                </a:lnTo>
                <a:lnTo>
                  <a:pt x="171573" y="93864"/>
                </a:lnTo>
                <a:lnTo>
                  <a:pt x="192581" y="115525"/>
                </a:lnTo>
                <a:lnTo>
                  <a:pt x="206127" y="142494"/>
                </a:lnTo>
                <a:lnTo>
                  <a:pt x="210927" y="172968"/>
                </a:lnTo>
                <a:lnTo>
                  <a:pt x="203151" y="211424"/>
                </a:lnTo>
                <a:lnTo>
                  <a:pt x="181954" y="242909"/>
                </a:lnTo>
                <a:lnTo>
                  <a:pt x="150541" y="264209"/>
                </a:lnTo>
                <a:lnTo>
                  <a:pt x="112115" y="272110"/>
                </a:lnTo>
                <a:lnTo>
                  <a:pt x="161012" y="272110"/>
                </a:lnTo>
                <a:lnTo>
                  <a:pt x="190912" y="251836"/>
                </a:lnTo>
                <a:lnTo>
                  <a:pt x="214815" y="216333"/>
                </a:lnTo>
                <a:lnTo>
                  <a:pt x="223585" y="172966"/>
                </a:lnTo>
                <a:lnTo>
                  <a:pt x="218169" y="138601"/>
                </a:lnTo>
                <a:lnTo>
                  <a:pt x="202887" y="108188"/>
                </a:lnTo>
                <a:lnTo>
                  <a:pt x="179183" y="83761"/>
                </a:lnTo>
                <a:lnTo>
                  <a:pt x="148511" y="67359"/>
                </a:lnTo>
                <a:lnTo>
                  <a:pt x="148510" y="37494"/>
                </a:lnTo>
                <a:lnTo>
                  <a:pt x="156934" y="35618"/>
                </a:lnTo>
                <a:lnTo>
                  <a:pt x="163280" y="28155"/>
                </a:lnTo>
                <a:lnTo>
                  <a:pt x="163317" y="18982"/>
                </a:lnTo>
                <a:lnTo>
                  <a:pt x="162007" y="12658"/>
                </a:lnTo>
                <a:close/>
              </a:path>
              <a:path w="224154" h="285115">
                <a:moveTo>
                  <a:pt x="99154" y="37969"/>
                </a:moveTo>
                <a:lnTo>
                  <a:pt x="99017" y="37969"/>
                </a:lnTo>
                <a:lnTo>
                  <a:pt x="99154" y="37969"/>
                </a:lnTo>
                <a:close/>
              </a:path>
            </a:pathLst>
          </a:custGeom>
          <a:solidFill>
            <a:srgbClr val="00AEEF"/>
          </a:solid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5">
            <a:extLst>
              <a:ext uri="{FF2B5EF4-FFF2-40B4-BE49-F238E27FC236}"/>
            </a:extLst>
          </p:cNvPr>
          <p:cNvSpPr/>
          <p:nvPr/>
        </p:nvSpPr>
        <p:spPr>
          <a:xfrm>
            <a:off x="754273" y="1207636"/>
            <a:ext cx="364459" cy="2714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defTabSz="1935419">
              <a:defRPr/>
            </a:pPr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23028" y="493595"/>
            <a:ext cx="1274143" cy="130674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8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391864" y="538863"/>
            <a:ext cx="365764" cy="772989"/>
          </a:xfrm>
          <a:prstGeom prst="rect">
            <a:avLst/>
          </a:prstGeom>
        </p:spPr>
        <p:txBody>
          <a:bodyPr vert="horz" wrap="square" lIns="0" tIns="33993" rIns="0" bIns="0" rtlCol="0">
            <a:spAutoFit/>
          </a:bodyPr>
          <a:lstStyle/>
          <a:p>
            <a:pPr>
              <a:spcBef>
                <a:spcPts val="268"/>
              </a:spcBef>
            </a:pPr>
            <a:r>
              <a:rPr lang="en-US" sz="4800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19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085415" y="1172723"/>
            <a:ext cx="1143008" cy="456973"/>
          </a:xfrm>
          <a:prstGeom prst="rect">
            <a:avLst/>
          </a:prstGeom>
        </p:spPr>
        <p:txBody>
          <a:bodyPr vert="horz" wrap="square" lIns="0" tIns="25834" rIns="0" bIns="0" rtlCol="0">
            <a:spAutoFit/>
          </a:bodyPr>
          <a:lstStyle/>
          <a:p>
            <a:pPr>
              <a:spcBef>
                <a:spcPts val="204"/>
              </a:spcBef>
            </a:pPr>
            <a:r>
              <a:rPr lang="ru-RU" sz="2800" b="1" spc="-11" dirty="0" smtClean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800" b="1" dirty="0">
              <a:latin typeface="Arial"/>
              <a:cs typeface="Arial"/>
            </a:endParaRPr>
          </a:p>
        </p:txBody>
      </p:sp>
      <p:pic>
        <p:nvPicPr>
          <p:cNvPr id="23553" name="Picture 1" descr="C:\Users\Windows 7\Desktop\Новая папка (7)\opyty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585217" y="3010690"/>
            <a:ext cx="3309946" cy="31444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abouthist.net/wp-content/uploads/2011/08/vodorod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971" y="1367616"/>
            <a:ext cx="252095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072.radikal.ru/1003/c2/978d60a985a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9913" y="3796508"/>
            <a:ext cx="2592388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655995" y="1391049"/>
            <a:ext cx="8143932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Arial" pitchFamily="34" charset="0"/>
                <a:cs typeface="Arial" pitchFamily="34" charset="0"/>
              </a:rPr>
              <a:t>	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Водород — </a:t>
            </a:r>
            <a:r>
              <a:rPr lang="ru-RU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легчайшее из всех известных веществ (в 14,4 раза легче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воздуха),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это бесцветный газ, без вкуса и запаха,  кипит (сжижается) и плавится (затвердевает) соответственно при —252,6°С и —259,1°С (только гелий имеет более низкие температуры плавления и кипения).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Из всех газов водород обладает наибольшей теплопроводностью, мало растворим в воде, но хорошо — во многих металлах (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Ni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Pt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,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 и др.), особенно в палладии (850 объёмов на 1 объём </a:t>
            </a:r>
            <a:r>
              <a:rPr lang="ru-RU" sz="2800" dirty="0" err="1">
                <a:latin typeface="Arial" pitchFamily="34" charset="0"/>
                <a:cs typeface="Arial" pitchFamily="34" charset="0"/>
              </a:rPr>
              <a:t>Pd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). Жидкий водород очень лёгок и текуч.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13" y="296046"/>
            <a:ext cx="5616470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О КИСЛОТАХ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153302"/>
            <a:ext cx="1164439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    Среди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соединений водорода, встречающихся в природе, особое место занимают кислоты (кислые воды).</a:t>
            </a:r>
          </a:p>
          <a:p>
            <a:r>
              <a:rPr lang="ru-RU" sz="26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600" dirty="0" smtClean="0">
                <a:latin typeface="Arial" pitchFamily="34" charset="0"/>
                <a:cs typeface="Arial" pitchFamily="34" charset="0"/>
              </a:rPr>
              <a:t>природе встречается множество кислот.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2727301" y="2439186"/>
            <a:ext cx="8429684" cy="12926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600" dirty="0" smtClean="0">
                <a:latin typeface="Arial" pitchFamily="34" charset="0"/>
                <a:cs typeface="Arial" pitchFamily="34" charset="0"/>
              </a:rPr>
              <a:t>     Лимонная 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кислота содержится  в  лимонах,  яблочная  кислота -  в  яблоках, щавелевая  кислота  - в  листьях  щавеля.</a:t>
            </a:r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98409" y="3746811"/>
            <a:ext cx="9072626" cy="169277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600" dirty="0" smtClean="0">
                <a:latin typeface="Arial" pitchFamily="34" charset="0"/>
                <a:cs typeface="Arial" pitchFamily="34" charset="0"/>
              </a:rPr>
              <a:t>     В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пчелином яде, в волосках крапивы, в иголках сосны и ели содержится муравьиная  кислота. Муравьи, защищаясь от врагов, разбрызгивают  капельки  муравьиной  кислоты.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870177" y="5690038"/>
            <a:ext cx="8786874" cy="89255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ru-RU" sz="26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2600" dirty="0">
                <a:latin typeface="Arial" pitchFamily="34" charset="0"/>
                <a:cs typeface="Arial" pitchFamily="34" charset="0"/>
              </a:rPr>
              <a:t>скисании виноградного сока  и  молока, при квашении капусты образуется молочная кислота.</a:t>
            </a:r>
          </a:p>
        </p:txBody>
      </p:sp>
      <p:pic>
        <p:nvPicPr>
          <p:cNvPr id="11" name="Picture 10" descr="APPLES1024X76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8409" y="2439186"/>
            <a:ext cx="2357454" cy="1285884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3" name="Picture 11" descr="B04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9442473" y="3725070"/>
            <a:ext cx="2232025" cy="1674813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  <p:pic>
        <p:nvPicPr>
          <p:cNvPr id="14" name="Picture 12" descr="FRUIT1024X76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8409" y="5439582"/>
            <a:ext cx="2376488" cy="1281109"/>
          </a:xfrm>
          <a:prstGeom prst="rect">
            <a:avLst/>
          </a:prstGeom>
          <a:noFill/>
          <a:ln w="9525">
            <a:solidFill>
              <a:srgbClr val="FF33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 animBg="1"/>
      <p:bldP spid="9" grpId="0" build="p" animBg="1"/>
      <p:bldP spid="10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13" y="296046"/>
            <a:ext cx="5616470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О КИСЛОТАХ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1724806"/>
            <a:ext cx="1164439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Помимо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натуральных есть еще синтетические кислоты,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производимые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химической промышленностью, которые также являются водородными соединениями. 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4" descr="Рисунок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4161" y="3225004"/>
            <a:ext cx="3204624" cy="2403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84161" y="5725334"/>
            <a:ext cx="402805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   Серная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кислота</a:t>
            </a:r>
          </a:p>
        </p:txBody>
      </p:sp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4370375" y="5725334"/>
            <a:ext cx="442915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dirty="0" smtClean="0">
                <a:latin typeface="Arial" pitchFamily="34" charset="0"/>
                <a:cs typeface="Arial" pitchFamily="34" charset="0"/>
              </a:rPr>
              <a:t>Азотная кислота</a:t>
            </a:r>
          </a:p>
        </p:txBody>
      </p:sp>
      <p:pic>
        <p:nvPicPr>
          <p:cNvPr id="11" name="Содержимое 5" descr="Рисунок4.png"/>
          <p:cNvPicPr>
            <a:picLocks noGrp="1" noChangeAspect="1"/>
          </p:cNvPicPr>
          <p:nvPr>
            <p:ph idx="4294967295"/>
          </p:nvPr>
        </p:nvPicPr>
        <p:blipFill>
          <a:blip r:embed="rId5" cstate="print"/>
          <a:stretch>
            <a:fillRect/>
          </a:stretch>
        </p:blipFill>
        <p:spPr>
          <a:xfrm>
            <a:off x="4870441" y="3225004"/>
            <a:ext cx="3130551" cy="2339623"/>
          </a:xfrm>
          <a:prstGeom prst="rect">
            <a:avLst/>
          </a:prstGeom>
        </p:spPr>
      </p:pic>
      <p:pic>
        <p:nvPicPr>
          <p:cNvPr id="13" name="Picture 4" descr="Рисунок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13779" y="3296442"/>
            <a:ext cx="3333774" cy="22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615284" y="5702180"/>
            <a:ext cx="511333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Борная кислота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13" y="296046"/>
            <a:ext cx="5616470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О КИСЛОТАХ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26971" y="1432471"/>
            <a:ext cx="1171583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Кислоты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— это сложные вещества, которые обладают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некоторыми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общими свойствами.</a:t>
            </a:r>
          </a:p>
          <a:p>
            <a:pPr lvl="0"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Вещества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меняющие свою окраску в зависимости от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специфических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свойств соединений, называются индикаторами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584161" y="3582950"/>
          <a:ext cx="11144328" cy="3011843"/>
        </p:xfrm>
        <a:graphic>
          <a:graphicData uri="http://schemas.openxmlformats.org/drawingml/2006/table">
            <a:tbl>
              <a:tblPr/>
              <a:tblGrid>
                <a:gridCol w="3463600"/>
                <a:gridCol w="3860730"/>
                <a:gridCol w="3819998"/>
              </a:tblGrid>
              <a:tr h="785818"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 smtClean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Индикатор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 нейтрального раствора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 раствора кислоты</a:t>
                      </a:r>
                      <a:endParaRPr lang="ru-RU" sz="2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2287"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Лакмус</a:t>
                      </a: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Фиолетовый</a:t>
                      </a:r>
                      <a:endParaRPr lang="ru-RU" sz="2800" b="1" dirty="0">
                        <a:solidFill>
                          <a:srgbClr val="7030A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FF616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Красный</a:t>
                      </a:r>
                      <a:endParaRPr lang="ru-RU" sz="2800" b="1" dirty="0">
                        <a:solidFill>
                          <a:srgbClr val="FF616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41093"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Фенолфталеин</a:t>
                      </a: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Бесцветный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Бесцветный</a:t>
                      </a:r>
                      <a:endParaRPr lang="ru-RU" sz="28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95023"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rgbClr val="00000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Метилоранж</a:t>
                      </a:r>
                      <a:endParaRPr lang="ru-RU" sz="2800" b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Оранжевый</a:t>
                      </a:r>
                      <a:endParaRPr lang="ru-RU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-2425700" algn="ctr">
                        <a:lnSpc>
                          <a:spcPct val="1000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2800" b="1" spc="0" dirty="0" err="1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Темнокрасный</a:t>
                      </a:r>
                      <a:endParaRPr lang="ru-RU" sz="28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13" y="296046"/>
            <a:ext cx="5616470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О КИСЛОТАХ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8409" y="2264119"/>
            <a:ext cx="115729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Arial" pitchFamily="34" charset="0"/>
                <a:cs typeface="Arial" pitchFamily="34" charset="0"/>
              </a:rPr>
              <a:t>     При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взаимодействии металлов (магний, цинк, железо, медь) с растворами кислот (неорганических кислот, полученных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синтетическим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путем) реакция протекает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 разному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в частности,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магний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вытесняет водород из кислоты быстрее, цинк и железо —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медленнее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, а медь вообще не вытесняет.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468813" y="296046"/>
            <a:ext cx="5616470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ПОНЯТИЕ О КИСЛОТАХ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9634" name="Rectangle 2"/>
          <p:cNvSpPr>
            <a:spLocks noChangeArrowheads="1"/>
          </p:cNvSpPr>
          <p:nvPr/>
        </p:nvSpPr>
        <p:spPr bwMode="auto">
          <a:xfrm>
            <a:off x="298410" y="1367616"/>
            <a:ext cx="11572955" cy="310854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ислоты — это вещества, которые обладают следующими общими свойствами: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Растворы кислот обладают кислым вкусом (в этом можно убедиться на примере природных кислот; пробовать на вкус синтетические кислоты опасно для жизни);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Растворы кислот изменяют окраску индикаторов;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032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26971" y="4082260"/>
            <a:ext cx="11715832" cy="95410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Водные растворы почти всех кислот, взаимодействуя с целым</a:t>
            </a:r>
          </a:p>
          <a:p>
            <a:pPr marL="0" marR="0" lvl="0" indent="2032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5613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рядом химически активных металлов, теряют водород.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657" y="280519"/>
            <a:ext cx="12169774" cy="1323383"/>
          </a:xfrm>
          <a:prstGeom prst="rect">
            <a:avLst/>
          </a:prstGeom>
          <a:noFill/>
        </p:spPr>
        <p:txBody>
          <a:bodyPr wrap="square" lIns="91375" tIns="45692" rIns="91375" bIns="45692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        </a:t>
            </a:r>
          </a:p>
          <a:p>
            <a:endParaRPr lang="ru-RU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8409" y="367488"/>
            <a:ext cx="11644394" cy="661032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ЗАДАНИЕ ДЛЯ САМОСТОЯТЕЛЬНОЙ РАБОТЫ </a:t>
            </a:r>
            <a:endParaRPr lang="ru-RU" sz="36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8481" y="2739058"/>
            <a:ext cx="10787139" cy="1754270"/>
          </a:xfrm>
          <a:prstGeom prst="rect">
            <a:avLst/>
          </a:prstGeom>
        </p:spPr>
        <p:txBody>
          <a:bodyPr wrap="square" lIns="91375" tIns="45692" rIns="91375" bIns="45692">
            <a:spAutoFit/>
          </a:bodyPr>
          <a:lstStyle/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1. Прочитать §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2 - 23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67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70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36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2. Письменно ответить на вопросы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1-4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(стр. 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68</a:t>
            </a:r>
            <a:r>
              <a:rPr lang="ru-RU" sz="3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ru-RU" sz="3600" dirty="0" smtClean="0">
                <a:latin typeface="Arial" pitchFamily="34" charset="0"/>
                <a:cs typeface="Arial" pitchFamily="34" charset="0"/>
              </a:rPr>
              <a:t>3. Письменно ответить на вопросы 1-5 (стр. 70)</a:t>
            </a:r>
            <a:endParaRPr lang="en-US" sz="3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64883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" y="1628775"/>
            <a:ext cx="11728488" cy="4497388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3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Когда-нибудь настанет время – и это время не за горами, – когда мерилом ценности станет не золото, а энергия. И тогда изотопы водорода спасут человечество от надвигающегося энергетического голода: в управляемых термоядерных процессах каждый литр природной воды будет давать столько же энергии, сколько ее дают сейчас 300 л бензина.</a:t>
            </a:r>
          </a:p>
          <a:p>
            <a:pPr marL="411230" marR="0" lvl="0" indent="-411230" algn="r" defTabSz="1096614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altLang="ru-RU" sz="28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Д.И.Щербаков 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Водород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12855" y="1296178"/>
            <a:ext cx="8577263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3"/>
          <p:cNvSpPr>
            <a:spLocks noChangeArrowheads="1"/>
          </p:cNvSpPr>
          <p:nvPr/>
        </p:nvSpPr>
        <p:spPr bwMode="auto">
          <a:xfrm>
            <a:off x="250825" y="3653632"/>
            <a:ext cx="11691978" cy="31085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alt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Водород </a:t>
            </a:r>
            <a:r>
              <a:rPr lang="ru-RU" altLang="ru-RU" sz="2800" dirty="0">
                <a:latin typeface="Arial" pitchFamily="34" charset="0"/>
                <a:cs typeface="Arial" pitchFamily="34" charset="0"/>
              </a:rPr>
              <a:t>— основная составная часть звёзд и межзвёздного газа. В условиях звёздных температур (например, температура поверхности Солнца ~ 6000 °C) водород существует в виде плазмы, в межзвёздном пространстве этот элемент существует в виде отдельных молекул, атомов и ионов и может образовывать молекулярные облака, значительно различающиеся по размерам, плотности и </a:t>
            </a:r>
            <a:r>
              <a:rPr lang="ru-RU" altLang="ru-RU" sz="2800" dirty="0" smtClean="0">
                <a:latin typeface="Arial" pitchFamily="34" charset="0"/>
                <a:cs typeface="Arial" pitchFamily="34" charset="0"/>
              </a:rPr>
              <a:t>температуре.</a:t>
            </a:r>
            <a:endParaRPr lang="ru-RU" alt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festival.1september.ru/articles/413578/image3037.gif"/>
          <p:cNvPicPr>
            <a:picLocks noChangeAspect="1" noChangeArrowheads="1"/>
          </p:cNvPicPr>
          <p:nvPr/>
        </p:nvPicPr>
        <p:blipFill>
          <a:blip r:embed="rId4"/>
          <a:srcRect b="2248"/>
          <a:stretch>
            <a:fillRect/>
          </a:stretch>
        </p:blipFill>
        <p:spPr bwMode="auto">
          <a:xfrm>
            <a:off x="727037" y="1510492"/>
            <a:ext cx="571504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 descr="http://astrosite.narod.ru/Pict/tri1b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370771" y="1367616"/>
            <a:ext cx="3670300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junior.ru/students/malakhova/b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037" y="4725202"/>
            <a:ext cx="5786478" cy="2005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 descr="http://kosmosx.ru/images/sized/images/lib/antares-401x28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442209" y="4153698"/>
            <a:ext cx="3667130" cy="2566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298409" y="1440652"/>
            <a:ext cx="11644393" cy="14986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b="0" dirty="0" smtClean="0">
                <a:solidFill>
                  <a:srgbClr val="002060"/>
                </a:solidFill>
              </a:rPr>
              <a:t>Ближайшая  к нам звезда Галактики, которую мы знаем под именем «Солнце», на 70 % своей массы состоит из водорода.</a:t>
            </a:r>
            <a:endParaRPr lang="ru-RU" sz="3600" b="0" dirty="0">
              <a:solidFill>
                <a:srgbClr val="002060"/>
              </a:solidFill>
            </a:endParaRPr>
          </a:p>
        </p:txBody>
      </p:sp>
      <p:pic>
        <p:nvPicPr>
          <p:cNvPr id="8" name="Picture 2" descr="http://www.zavasek.narod.ru/sistema/sun00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84227" y="3367880"/>
            <a:ext cx="4089400" cy="33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://yoganirvana.com/wp-content/uploads/2011/08/the-su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99267" y="3367880"/>
            <a:ext cx="4248150" cy="3389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http://festival.1september.ru/articles/413578/image3038.gif"/>
          <p:cNvPicPr>
            <a:picLocks noChangeAspect="1" noChangeArrowheads="1"/>
          </p:cNvPicPr>
          <p:nvPr/>
        </p:nvPicPr>
        <p:blipFill>
          <a:blip r:embed="rId4"/>
          <a:srcRect l="970" t="2100"/>
          <a:stretch>
            <a:fillRect/>
          </a:stretch>
        </p:blipFill>
        <p:spPr bwMode="auto">
          <a:xfrm>
            <a:off x="5227631" y="1439054"/>
            <a:ext cx="6000792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urano.ru/wp-content/uploads/2011/02/%D0%B2%D0%BE%D0%B4%D0%B0-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599" y="1581930"/>
            <a:ext cx="3419475" cy="220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http://www.topneftegaz.ru/images/%D0%A0%D0%B5%D0%B9%D1%82%D0%B8%D0%BD%D0%B3%D0%B8/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12855" y="4510888"/>
            <a:ext cx="3636969" cy="1779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neftegazeta.info/wp-content/uploads/109142_0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2011" y="4725202"/>
            <a:ext cx="3952881" cy="200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6"/>
          <p:cNvSpPr txBox="1">
            <a:spLocks noChangeArrowheads="1"/>
          </p:cNvSpPr>
          <p:nvPr/>
        </p:nvSpPr>
        <p:spPr bwMode="auto">
          <a:xfrm>
            <a:off x="1870045" y="3825026"/>
            <a:ext cx="9010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Вода 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2843213" y="6457950"/>
            <a:ext cx="108696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Нефть </a:t>
            </a:r>
          </a:p>
        </p:txBody>
      </p:sp>
      <p:sp>
        <p:nvSpPr>
          <p:cNvPr id="14" name="TextBox 8"/>
          <p:cNvSpPr txBox="1">
            <a:spLocks noChangeArrowheads="1"/>
          </p:cNvSpPr>
          <p:nvPr/>
        </p:nvSpPr>
        <p:spPr bwMode="auto">
          <a:xfrm>
            <a:off x="10156853" y="5010954"/>
            <a:ext cx="150971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altLang="ru-RU" sz="2000" b="1" dirty="0">
                <a:latin typeface="Calibri" pitchFamily="34" charset="0"/>
              </a:rPr>
              <a:t>Природный</a:t>
            </a:r>
          </a:p>
          <a:p>
            <a:pPr algn="ctr"/>
            <a:r>
              <a:rPr lang="ru-RU" altLang="ru-RU" sz="2000" b="1" dirty="0">
                <a:latin typeface="Arial" pitchFamily="34" charset="0"/>
                <a:cs typeface="Arial" pitchFamily="34" charset="0"/>
              </a:rPr>
              <a:t>газ</a:t>
            </a:r>
          </a:p>
        </p:txBody>
      </p: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19"/>
          <p:cNvSpPr txBox="1">
            <a:spLocks noChangeArrowheads="1"/>
          </p:cNvSpPr>
          <p:nvPr/>
        </p:nvSpPr>
        <p:spPr>
          <a:xfrm>
            <a:off x="3655995" y="1439054"/>
            <a:ext cx="8215370" cy="5000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1766 году известный английский ученый Генри Кавендиш получил «искусственный воздух» (так часто называли в то время газы) действием цинка, железа или олова на разведенную соляную или серную кислоты. </a:t>
            </a:r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«Воздух» Кавендиша оказался не видоизменением обычного атмосферного воздуха, а совершенно самостоятельным веществом. Он хорошо горел, почему и получил название «горючего воздуха». Г. Кавендиша считают первооткрывателем водорода.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	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4" descr="cavendish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84161" y="1867682"/>
            <a:ext cx="2723705" cy="36729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одержимое 2"/>
          <p:cNvSpPr txBox="1">
            <a:spLocks/>
          </p:cNvSpPr>
          <p:nvPr/>
        </p:nvSpPr>
        <p:spPr>
          <a:xfrm>
            <a:off x="298409" y="2480493"/>
            <a:ext cx="7000924" cy="4530725"/>
          </a:xfrm>
          <a:prstGeom prst="rect">
            <a:avLst/>
          </a:prstGeom>
        </p:spPr>
        <p:txBody>
          <a:bodyPr/>
          <a:lstStyle/>
          <a:p>
            <a:pPr marL="411230" marR="0" lvl="0" indent="-411230" algn="just" defTabSz="1096614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        Лишь в 1787 году </a:t>
            </a:r>
            <a:r>
              <a:rPr kumimoji="0" lang="ru-RU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Антуан</a:t>
            </a:r>
            <a:r>
              <a:rPr kumimoji="0" lang="ru-RU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Лавуазье доказал, что «горючий воздух», открытый в 1766 году входит в состав воды и дал ему название «гидрогениум», т.е. «рождающий воду», «водород».</a:t>
            </a: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6" descr="7694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99399" y="1510492"/>
            <a:ext cx="3333750" cy="4286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854028" y="367484"/>
            <a:ext cx="2540435" cy="646329"/>
          </a:xfrm>
          <a:prstGeom prst="rect">
            <a:avLst/>
          </a:prstGeom>
        </p:spPr>
        <p:txBody>
          <a:bodyPr wrap="none" lIns="91438" tIns="45719" rIns="91438" bIns="45719">
            <a:spAutoFit/>
          </a:bodyPr>
          <a:lstStyle/>
          <a:p>
            <a:r>
              <a:rPr lang="ru-RU" sz="3600" b="1" spc="1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ВОДОРОД</a:t>
            </a:r>
            <a:endParaRPr lang="ru-RU" sz="3600" dirty="0">
              <a:solidFill>
                <a:schemeClr val="bg1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409" y="224610"/>
            <a:ext cx="1511268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26972" y="1439054"/>
            <a:ext cx="11715832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Содержимое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617718674"/>
              </p:ext>
            </p:extLst>
          </p:nvPr>
        </p:nvGraphicFramePr>
        <p:xfrm>
          <a:off x="1655731" y="1439054"/>
          <a:ext cx="8229600" cy="505968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743200"/>
                <a:gridCol w="2743200"/>
                <a:gridCol w="2743200"/>
              </a:tblGrid>
              <a:tr h="68579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Параметры сравнения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Химический элемент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Простое вещество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Химическая формула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dirty="0" smtClean="0">
                          <a:latin typeface="Arial" pitchFamily="34" charset="0"/>
                          <a:cs typeface="Arial" pitchFamily="34" charset="0"/>
                        </a:rPr>
                        <a:t>Н</a:t>
                      </a:r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ru-RU" sz="20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6099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Относительная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 атомная или молекулярная массы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A r(H) = 1</a:t>
                      </a:r>
                      <a:endParaRPr lang="ru-RU" sz="36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M r (H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en-US" sz="3600" dirty="0" smtClean="0">
                          <a:latin typeface="Arial" pitchFamily="34" charset="0"/>
                          <a:cs typeface="Arial" pitchFamily="34" charset="0"/>
                        </a:rPr>
                        <a:t>) =2</a:t>
                      </a:r>
                      <a:endParaRPr lang="ru-RU" sz="36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667092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Свойства </a:t>
                      </a:r>
                      <a:endParaRPr lang="ru-RU" sz="2400" dirty="0">
                        <a:solidFill>
                          <a:schemeClr val="bg2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aseline="0" dirty="0" smtClean="0">
                          <a:latin typeface="Arial" pitchFamily="34" charset="0"/>
                          <a:cs typeface="Arial" pitchFamily="34" charset="0"/>
                        </a:rPr>
                        <a:t>Входит в состав простых и сложных веществ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.</a:t>
                      </a:r>
                      <a:endParaRPr lang="ru-RU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dirty="0" smtClean="0">
                          <a:latin typeface="Arial" pitchFamily="34" charset="0"/>
                          <a:cs typeface="Arial" pitchFamily="34" charset="0"/>
                        </a:rPr>
                        <a:t>Обладает набором физических и химических свойств.</a:t>
                      </a:r>
                      <a:endParaRPr lang="ru-RU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Прямая соединительная линия 10"/>
          <p:cNvCxnSpPr/>
          <p:nvPr/>
        </p:nvCxnSpPr>
        <p:spPr>
          <a:xfrm>
            <a:off x="1655731" y="3010690"/>
            <a:ext cx="8215370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1727169" y="4582326"/>
            <a:ext cx="81439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-880318" y="4046541"/>
            <a:ext cx="50720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727169" y="1439054"/>
            <a:ext cx="814393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7406490" y="3975103"/>
            <a:ext cx="50720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655731" y="6511152"/>
            <a:ext cx="828680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5400000">
            <a:off x="1835120" y="3974309"/>
            <a:ext cx="5072098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5400000">
            <a:off x="4692640" y="3974309"/>
            <a:ext cx="4929222" cy="15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63648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2832</TotalTime>
  <Words>693</Words>
  <PresentationFormat>Произвольный</PresentationFormat>
  <Paragraphs>108</Paragraphs>
  <Slides>16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Ближайшая  к нам звезда Галактики, которую мы знаем под именем «Солнце», на 70 % своей массы состоит из водорода.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Windows 7</cp:lastModifiedBy>
  <cp:revision>131</cp:revision>
  <dcterms:created xsi:type="dcterms:W3CDTF">2020-05-06T17:43:33Z</dcterms:created>
  <dcterms:modified xsi:type="dcterms:W3CDTF">2020-11-02T20:07:26Z</dcterms:modified>
</cp:coreProperties>
</file>