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57" r:id="rId2"/>
    <p:sldId id="294" r:id="rId3"/>
    <p:sldId id="458" r:id="rId4"/>
    <p:sldId id="468" r:id="rId5"/>
    <p:sldId id="469" r:id="rId6"/>
    <p:sldId id="470" r:id="rId7"/>
    <p:sldId id="471" r:id="rId8"/>
    <p:sldId id="472" r:id="rId9"/>
    <p:sldId id="473" r:id="rId10"/>
    <p:sldId id="460" r:id="rId11"/>
    <p:sldId id="474" r:id="rId12"/>
    <p:sldId id="475" r:id="rId13"/>
    <p:sldId id="327" r:id="rId14"/>
  </p:sldIdLst>
  <p:sldSz cx="12169775" cy="7021513"/>
  <p:notesSz cx="6858000" cy="9144000"/>
  <p:defaultTextStyle>
    <a:defPPr>
      <a:defRPr lang="ru-RU"/>
    </a:defPPr>
    <a:lvl1pPr marL="0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307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614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922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228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535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842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8150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457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29" autoAdjust="0"/>
    <p:restoredTop sz="94660"/>
  </p:normalViewPr>
  <p:slideViewPr>
    <p:cSldViewPr>
      <p:cViewPr varScale="1">
        <p:scale>
          <a:sx n="71" d="100"/>
          <a:sy n="71" d="100"/>
        </p:scale>
        <p:origin x="-660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9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7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6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6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5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5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14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2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8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8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88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6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6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6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6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2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0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0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2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6" y="1614948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19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30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6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9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2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5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84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81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4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5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5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07" indent="0">
              <a:buNone/>
              <a:defRPr sz="2400" b="1"/>
            </a:lvl2pPr>
            <a:lvl3pPr marL="1096614" indent="0">
              <a:buNone/>
              <a:defRPr sz="2200" b="1"/>
            </a:lvl3pPr>
            <a:lvl4pPr marL="1644922" indent="0">
              <a:buNone/>
              <a:defRPr sz="1900" b="1"/>
            </a:lvl4pPr>
            <a:lvl5pPr marL="2193228" indent="0">
              <a:buNone/>
              <a:defRPr sz="1900" b="1"/>
            </a:lvl5pPr>
            <a:lvl6pPr marL="2741535" indent="0">
              <a:buNone/>
              <a:defRPr sz="1900" b="1"/>
            </a:lvl6pPr>
            <a:lvl7pPr marL="3289842" indent="0">
              <a:buNone/>
              <a:defRPr sz="1900" b="1"/>
            </a:lvl7pPr>
            <a:lvl8pPr marL="3838150" indent="0">
              <a:buNone/>
              <a:defRPr sz="1900" b="1"/>
            </a:lvl8pPr>
            <a:lvl9pPr marL="438645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1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07" indent="0">
              <a:buNone/>
              <a:defRPr sz="2400" b="1"/>
            </a:lvl2pPr>
            <a:lvl3pPr marL="1096614" indent="0">
              <a:buNone/>
              <a:defRPr sz="2200" b="1"/>
            </a:lvl3pPr>
            <a:lvl4pPr marL="1644922" indent="0">
              <a:buNone/>
              <a:defRPr sz="1900" b="1"/>
            </a:lvl4pPr>
            <a:lvl5pPr marL="2193228" indent="0">
              <a:buNone/>
              <a:defRPr sz="1900" b="1"/>
            </a:lvl5pPr>
            <a:lvl6pPr marL="2741535" indent="0">
              <a:buNone/>
              <a:defRPr sz="1900" b="1"/>
            </a:lvl6pPr>
            <a:lvl7pPr marL="3289842" indent="0">
              <a:buNone/>
              <a:defRPr sz="1900" b="1"/>
            </a:lvl7pPr>
            <a:lvl8pPr marL="3838150" indent="0">
              <a:buNone/>
              <a:defRPr sz="1900" b="1"/>
            </a:lvl8pPr>
            <a:lvl9pPr marL="438645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1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2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307" indent="0">
              <a:buNone/>
              <a:defRPr sz="1400"/>
            </a:lvl2pPr>
            <a:lvl3pPr marL="1096614" indent="0">
              <a:buNone/>
              <a:defRPr sz="1200"/>
            </a:lvl3pPr>
            <a:lvl4pPr marL="1644922" indent="0">
              <a:buNone/>
              <a:defRPr sz="1100"/>
            </a:lvl4pPr>
            <a:lvl5pPr marL="2193228" indent="0">
              <a:buNone/>
              <a:defRPr sz="1100"/>
            </a:lvl5pPr>
            <a:lvl6pPr marL="2741535" indent="0">
              <a:buNone/>
              <a:defRPr sz="1100"/>
            </a:lvl6pPr>
            <a:lvl7pPr marL="3289842" indent="0">
              <a:buNone/>
              <a:defRPr sz="1100"/>
            </a:lvl7pPr>
            <a:lvl8pPr marL="3838150" indent="0">
              <a:buNone/>
              <a:defRPr sz="1100"/>
            </a:lvl8pPr>
            <a:lvl9pPr marL="438645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0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307" indent="0">
              <a:buNone/>
              <a:defRPr sz="3400"/>
            </a:lvl2pPr>
            <a:lvl3pPr marL="1096614" indent="0">
              <a:buNone/>
              <a:defRPr sz="2900"/>
            </a:lvl3pPr>
            <a:lvl4pPr marL="1644922" indent="0">
              <a:buNone/>
              <a:defRPr sz="2400"/>
            </a:lvl4pPr>
            <a:lvl5pPr marL="2193228" indent="0">
              <a:buNone/>
              <a:defRPr sz="2400"/>
            </a:lvl5pPr>
            <a:lvl6pPr marL="2741535" indent="0">
              <a:buNone/>
              <a:defRPr sz="2400"/>
            </a:lvl6pPr>
            <a:lvl7pPr marL="3289842" indent="0">
              <a:buNone/>
              <a:defRPr sz="2400"/>
            </a:lvl7pPr>
            <a:lvl8pPr marL="3838150" indent="0">
              <a:buNone/>
              <a:defRPr sz="2400"/>
            </a:lvl8pPr>
            <a:lvl9pPr marL="4386457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307" indent="0">
              <a:buNone/>
              <a:defRPr sz="1400"/>
            </a:lvl2pPr>
            <a:lvl3pPr marL="1096614" indent="0">
              <a:buNone/>
              <a:defRPr sz="1200"/>
            </a:lvl3pPr>
            <a:lvl4pPr marL="1644922" indent="0">
              <a:buNone/>
              <a:defRPr sz="1100"/>
            </a:lvl4pPr>
            <a:lvl5pPr marL="2193228" indent="0">
              <a:buNone/>
              <a:defRPr sz="1100"/>
            </a:lvl5pPr>
            <a:lvl6pPr marL="2741535" indent="0">
              <a:buNone/>
              <a:defRPr sz="1100"/>
            </a:lvl6pPr>
            <a:lvl7pPr marL="3289842" indent="0">
              <a:buNone/>
              <a:defRPr sz="1100"/>
            </a:lvl7pPr>
            <a:lvl8pPr marL="3838150" indent="0">
              <a:buNone/>
              <a:defRPr sz="1100"/>
            </a:lvl8pPr>
            <a:lvl9pPr marL="438645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62" tIns="54831" rIns="109662" bIns="5483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5"/>
            <a:ext cx="10952798" cy="4633874"/>
          </a:xfrm>
          <a:prstGeom prst="rect">
            <a:avLst/>
          </a:prstGeom>
        </p:spPr>
        <p:txBody>
          <a:bodyPr vert="horz" lIns="109662" tIns="54831" rIns="109662" bIns="5483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4"/>
            <a:ext cx="2839614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4"/>
            <a:ext cx="3853762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4"/>
            <a:ext cx="2839614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614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30" indent="-411230" algn="l" defTabSz="109661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98" indent="-342692" algn="l" defTabSz="1096614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768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074" indent="-274154" algn="l" defTabSz="1096614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381" indent="-274154" algn="l" defTabSz="109661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689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996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303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609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307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614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922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228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535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842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8150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457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3169" y="3251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084227" y="2764721"/>
            <a:ext cx="8072494" cy="4749054"/>
          </a:xfrm>
          <a:prstGeom prst="rect">
            <a:avLst/>
          </a:prstGeom>
        </p:spPr>
        <p:txBody>
          <a:bodyPr wrap="square" lIns="0" tIns="29525" rIns="0" bIns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uz-Cyrl-UZ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работа 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№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Получение кислорода</a:t>
            </a:r>
            <a:r>
              <a:rPr lang="ru-RU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ru-RU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245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24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40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24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298409" y="3796508"/>
            <a:ext cx="725750" cy="147419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1" y="487606"/>
            <a:ext cx="5808872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uz-Cyrl-UZ" sz="80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Химия </a:t>
            </a:r>
            <a:endParaRPr lang="uz-Cyrl-UZ" sz="8000" kern="0" spc="21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29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4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396" y="918323"/>
            <a:ext cx="473798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3" y="1207636"/>
            <a:ext cx="364459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4" y="538863"/>
            <a:ext cx="365764" cy="772989"/>
          </a:xfrm>
          <a:prstGeom prst="rect">
            <a:avLst/>
          </a:prstGeom>
        </p:spPr>
        <p:txBody>
          <a:bodyPr vert="horz" wrap="square" lIns="0" tIns="33993" rIns="0" bIns="0" rtlCol="0">
            <a:spAutoFit/>
          </a:bodyPr>
          <a:lstStyle/>
          <a:p>
            <a:pPr>
              <a:spcBef>
                <a:spcPts val="268"/>
              </a:spcBef>
            </a:pPr>
            <a:r>
              <a:rPr lang="en-US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85415" y="1172723"/>
            <a:ext cx="1143008" cy="456973"/>
          </a:xfrm>
          <a:prstGeom prst="rect">
            <a:avLst/>
          </a:prstGeom>
        </p:spPr>
        <p:txBody>
          <a:bodyPr vert="horz" wrap="square" lIns="0" tIns="25834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23553" name="Picture 1" descr="C:\Users\Windows 7\Desktop\Новая папка (7)\opyty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85217" y="3010690"/>
            <a:ext cx="3309946" cy="3144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942804" cy="64632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84161" y="1724806"/>
            <a:ext cx="1071570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→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CO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H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617" y="1724806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5203" y="1724806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27631" y="1724806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35005" y="1724806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69846" y="2724938"/>
            <a:ext cx="11501519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CS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O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→ CO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27499" y="2724938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12855" y="2724938"/>
            <a:ext cx="52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build="p" animBg="1"/>
      <p:bldP spid="9" grpId="0" build="p"/>
      <p:bldP spid="10" grpId="0" build="p"/>
      <p:bldP spid="11" grpId="0" build="p"/>
      <p:bldP spid="13" grpId="0" build="p"/>
      <p:bldP spid="18434" grpId="0" build="p" animBg="1"/>
      <p:bldP spid="14" grpId="0" build="p"/>
      <p:bldP spid="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942804" cy="64632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369847" y="1796244"/>
            <a:ext cx="11501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3,3 г вещества содержится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4,53*10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молекул. Исходя из этих данных, рассчитайте молекулярную массу вещества.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942804" cy="64632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369847" y="1766312"/>
            <a:ext cx="232146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Дано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 = 3,3 г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=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4,53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Calibri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2084359" y="3082128"/>
            <a:ext cx="171451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98409" y="3510756"/>
            <a:ext cx="264320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227368" y="1724806"/>
            <a:ext cx="657229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Решение: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=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Georgia"/>
                <a:ea typeface="Calibri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= 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6,02*10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 = n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Georgia"/>
                <a:ea typeface="Calibri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=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Calibri" pitchFamily="34" charset="0"/>
                <a:cs typeface="Arial" pitchFamily="34" charset="0"/>
              </a:rPr>
              <a:t>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2"/>
          <p:cNvSpPr>
            <a:spLocks noGrp="1"/>
          </p:cNvSpPr>
          <p:nvPr>
            <p:ph idx="4294967295"/>
          </p:nvPr>
        </p:nvSpPr>
        <p:spPr>
          <a:xfrm>
            <a:off x="5656260" y="1224741"/>
            <a:ext cx="8229600" cy="321471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altLang="ru-RU" dirty="0" smtClean="0"/>
          </a:p>
          <a:p>
            <a:endParaRPr lang="ru-RU" altLang="ru-RU" dirty="0" smtClean="0"/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7104" y="1653369"/>
            <a:ext cx="10501386" cy="175432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практическую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работу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65 - 66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Оформить практическую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работу (стр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66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3. Решить задачи 1-6 (стр.66)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8409" y="367488"/>
            <a:ext cx="11644394" cy="661032"/>
          </a:xfrm>
          <a:prstGeom prst="rect">
            <a:avLst/>
          </a:prstGeom>
        </p:spPr>
        <p:txBody>
          <a:bodyPr wrap="square" lIns="91375" tIns="45692" rIns="91375" bIns="45692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 4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2224872"/>
            <a:ext cx="111443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Тема: «ПОЛУЧЕНИЕ </a:t>
            </a:r>
            <a:r>
              <a:rPr lang="ru-RU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КИСЛОРОДА И ЗНАКОМСТВО С ЕГО </a:t>
            </a:r>
            <a:r>
              <a:rPr lang="ru-RU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СВОЙСТВАМИ»</a:t>
            </a:r>
            <a:endParaRPr lang="ru-RU" sz="3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2"/>
          <p:cNvSpPr>
            <a:spLocks noGrp="1"/>
          </p:cNvSpPr>
          <p:nvPr>
            <p:ph idx="4294967295"/>
          </p:nvPr>
        </p:nvSpPr>
        <p:spPr>
          <a:xfrm>
            <a:off x="298409" y="1581931"/>
            <a:ext cx="11572956" cy="4690298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Цель работы: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1. Познакомится со способами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получения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кислорода.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Ознакомится с горением различных веществ в кислороде.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2010558"/>
            <a:ext cx="114300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Необходимые </a:t>
            </a:r>
            <a:r>
              <a:rPr lang="ru-RU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приборы и реагенты: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пробирки, газоотводная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стеклянная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резиновая трубки, вата, спиртовая лампа или сухое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горючее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стеклянная банка, вода,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железная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ложечка,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сера.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367616"/>
            <a:ext cx="111443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Получение </a:t>
            </a:r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 сбор кислорода.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Пробирку на 1/4 заполняют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перманганатом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калия и закрывают пробкой с газоотводной трубкой. Прибор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устанавливают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на железный штатив, как показано на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рисунке.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Затем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проверяют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прочность и герметичность установки. Часть пробирки,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которую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занимает перманганат калия, нагревают спиртовой лампой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Выделяющийся кислород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собирают путем вытеснения воды.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8" name="Picture 2" descr="image1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98739" y="4510888"/>
            <a:ext cx="6858048" cy="2171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796244"/>
            <a:ext cx="114300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Горение </a:t>
            </a:r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угля в кислороде.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Взяли тлеющую лучину. Опустили ее в пробирку с кислородом, который получили  из предыдущего опыта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(объясните происходящее явление).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70309" y="3653632"/>
            <a:ext cx="4664075" cy="275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1285" y="1796244"/>
            <a:ext cx="114300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Горение серы </a:t>
            </a:r>
            <a:r>
              <a:rPr lang="ru-RU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 кислороде.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На железную ложечку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положили немного серы и нагрели  ее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пламени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спиртовой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лампы до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появления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дыма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Далее опустили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сосуд с кислородом (объясните происходящее явление).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55863" y="3867946"/>
            <a:ext cx="6180170" cy="281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132846" cy="64632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 №4 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9847" y="1601749"/>
            <a:ext cx="115729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Отчет о проделанной работе записывается в следующем порядке:</a:t>
            </a:r>
          </a:p>
          <a:p>
            <a:pPr marL="514350" lvl="0" indent="-514350" algn="just">
              <a:buAutoNum type="arabicPeriod"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и цель работы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Перечень необходимых приборов и реактивов; 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Название каждой отдельной части работы, краткое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описание</a:t>
            </a:r>
          </a:p>
          <a:p>
            <a:pPr marL="514350" lvl="0" indent="-51435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порядка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выполнения работы.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Изображение приборов,</a:t>
            </a:r>
          </a:p>
          <a:p>
            <a:pPr marL="514350" lvl="0" indent="-51435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используемых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 работе. Выводы на основе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наблюдаемых</a:t>
            </a:r>
          </a:p>
          <a:p>
            <a:pPr marL="514350" lvl="0" indent="-51435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явлений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4. Написание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уравнений реакций; 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Изложение заключительных выводов на основе всей работы.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2741</TotalTime>
  <Words>438</Words>
  <PresentationFormat>Произвольный</PresentationFormat>
  <Paragraphs>91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121</cp:revision>
  <dcterms:created xsi:type="dcterms:W3CDTF">2020-05-06T17:43:33Z</dcterms:created>
  <dcterms:modified xsi:type="dcterms:W3CDTF">2020-11-01T18:20:04Z</dcterms:modified>
</cp:coreProperties>
</file>