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48" r:id="rId1"/>
  </p:sldMasterIdLst>
  <p:notesMasterIdLst>
    <p:notesMasterId r:id="rId26"/>
  </p:notesMasterIdLst>
  <p:sldIdLst>
    <p:sldId id="457" r:id="rId2"/>
    <p:sldId id="648" r:id="rId3"/>
    <p:sldId id="776" r:id="rId4"/>
    <p:sldId id="757" r:id="rId5"/>
    <p:sldId id="758" r:id="rId6"/>
    <p:sldId id="759" r:id="rId7"/>
    <p:sldId id="760" r:id="rId8"/>
    <p:sldId id="785" r:id="rId9"/>
    <p:sldId id="786" r:id="rId10"/>
    <p:sldId id="787" r:id="rId11"/>
    <p:sldId id="762" r:id="rId12"/>
    <p:sldId id="763" r:id="rId13"/>
    <p:sldId id="765" r:id="rId14"/>
    <p:sldId id="775" r:id="rId15"/>
    <p:sldId id="764" r:id="rId16"/>
    <p:sldId id="766" r:id="rId17"/>
    <p:sldId id="767" r:id="rId18"/>
    <p:sldId id="769" r:id="rId19"/>
    <p:sldId id="768" r:id="rId20"/>
    <p:sldId id="770" r:id="rId21"/>
    <p:sldId id="771" r:id="rId22"/>
    <p:sldId id="772" r:id="rId23"/>
    <p:sldId id="773" r:id="rId24"/>
    <p:sldId id="710" r:id="rId25"/>
  </p:sldIdLst>
  <p:sldSz cx="12169775" cy="7021513"/>
  <p:notesSz cx="6858000" cy="9144000"/>
  <p:defaultTextStyle>
    <a:defPPr>
      <a:defRPr lang="ru-RU"/>
    </a:defPPr>
    <a:lvl1pPr marL="0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270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536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805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074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341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608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879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145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12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0000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882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53704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6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4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70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27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84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41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98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55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5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5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0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8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91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91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5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4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4" y="153988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5"/>
            <a:ext cx="385063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50" y="1614952"/>
            <a:ext cx="5293853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22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27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53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8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07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34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60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87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14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8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8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70" indent="0">
              <a:buNone/>
              <a:defRPr sz="2400" b="1"/>
            </a:lvl2pPr>
            <a:lvl3pPr marL="1096536" indent="0">
              <a:buNone/>
              <a:defRPr sz="2200" b="1"/>
            </a:lvl3pPr>
            <a:lvl4pPr marL="1644805" indent="0">
              <a:buNone/>
              <a:defRPr sz="1900" b="1"/>
            </a:lvl4pPr>
            <a:lvl5pPr marL="2193074" indent="0">
              <a:buNone/>
              <a:defRPr sz="1900" b="1"/>
            </a:lvl5pPr>
            <a:lvl6pPr marL="2741341" indent="0">
              <a:buNone/>
              <a:defRPr sz="1900" b="1"/>
            </a:lvl6pPr>
            <a:lvl7pPr marL="3289608" indent="0">
              <a:buNone/>
              <a:defRPr sz="1900" b="1"/>
            </a:lvl7pPr>
            <a:lvl8pPr marL="3837879" indent="0">
              <a:buNone/>
              <a:defRPr sz="1900" b="1"/>
            </a:lvl8pPr>
            <a:lvl9pPr marL="4386145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3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70" indent="0">
              <a:buNone/>
              <a:defRPr sz="2400" b="1"/>
            </a:lvl2pPr>
            <a:lvl3pPr marL="1096536" indent="0">
              <a:buNone/>
              <a:defRPr sz="2200" b="1"/>
            </a:lvl3pPr>
            <a:lvl4pPr marL="1644805" indent="0">
              <a:buNone/>
              <a:defRPr sz="1900" b="1"/>
            </a:lvl4pPr>
            <a:lvl5pPr marL="2193074" indent="0">
              <a:buNone/>
              <a:defRPr sz="1900" b="1"/>
            </a:lvl5pPr>
            <a:lvl6pPr marL="2741341" indent="0">
              <a:buNone/>
              <a:defRPr sz="1900" b="1"/>
            </a:lvl6pPr>
            <a:lvl7pPr marL="3289608" indent="0">
              <a:buNone/>
              <a:defRPr sz="1900" b="1"/>
            </a:lvl7pPr>
            <a:lvl8pPr marL="3837879" indent="0">
              <a:buNone/>
              <a:defRPr sz="1900" b="1"/>
            </a:lvl8pPr>
            <a:lvl9pPr marL="4386145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3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5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270" indent="0">
              <a:buNone/>
              <a:defRPr sz="1400"/>
            </a:lvl2pPr>
            <a:lvl3pPr marL="1096536" indent="0">
              <a:buNone/>
              <a:defRPr sz="1200"/>
            </a:lvl3pPr>
            <a:lvl4pPr marL="1644805" indent="0">
              <a:buNone/>
              <a:defRPr sz="1100"/>
            </a:lvl4pPr>
            <a:lvl5pPr marL="2193074" indent="0">
              <a:buNone/>
              <a:defRPr sz="1100"/>
            </a:lvl5pPr>
            <a:lvl6pPr marL="2741341" indent="0">
              <a:buNone/>
              <a:defRPr sz="1100"/>
            </a:lvl6pPr>
            <a:lvl7pPr marL="3289608" indent="0">
              <a:buNone/>
              <a:defRPr sz="1100"/>
            </a:lvl7pPr>
            <a:lvl8pPr marL="3837879" indent="0">
              <a:buNone/>
              <a:defRPr sz="1100"/>
            </a:lvl8pPr>
            <a:lvl9pPr marL="438614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63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270" indent="0">
              <a:buNone/>
              <a:defRPr sz="3400"/>
            </a:lvl2pPr>
            <a:lvl3pPr marL="1096536" indent="0">
              <a:buNone/>
              <a:defRPr sz="2900"/>
            </a:lvl3pPr>
            <a:lvl4pPr marL="1644805" indent="0">
              <a:buNone/>
              <a:defRPr sz="2400"/>
            </a:lvl4pPr>
            <a:lvl5pPr marL="2193074" indent="0">
              <a:buNone/>
              <a:defRPr sz="2400"/>
            </a:lvl5pPr>
            <a:lvl6pPr marL="2741341" indent="0">
              <a:buNone/>
              <a:defRPr sz="2400"/>
            </a:lvl6pPr>
            <a:lvl7pPr marL="3289608" indent="0">
              <a:buNone/>
              <a:defRPr sz="2400"/>
            </a:lvl7pPr>
            <a:lvl8pPr marL="3837879" indent="0">
              <a:buNone/>
              <a:defRPr sz="2400"/>
            </a:lvl8pPr>
            <a:lvl9pPr marL="4386145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270" indent="0">
              <a:buNone/>
              <a:defRPr sz="1400"/>
            </a:lvl2pPr>
            <a:lvl3pPr marL="1096536" indent="0">
              <a:buNone/>
              <a:defRPr sz="1200"/>
            </a:lvl3pPr>
            <a:lvl4pPr marL="1644805" indent="0">
              <a:buNone/>
              <a:defRPr sz="1100"/>
            </a:lvl4pPr>
            <a:lvl5pPr marL="2193074" indent="0">
              <a:buNone/>
              <a:defRPr sz="1100"/>
            </a:lvl5pPr>
            <a:lvl6pPr marL="2741341" indent="0">
              <a:buNone/>
              <a:defRPr sz="1100"/>
            </a:lvl6pPr>
            <a:lvl7pPr marL="3289608" indent="0">
              <a:buNone/>
              <a:defRPr sz="1100"/>
            </a:lvl7pPr>
            <a:lvl8pPr marL="3837879" indent="0">
              <a:buNone/>
              <a:defRPr sz="1100"/>
            </a:lvl8pPr>
            <a:lvl9pPr marL="438614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54" tIns="54827" rIns="109654" bIns="5482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8"/>
            <a:ext cx="10952798" cy="4633874"/>
          </a:xfrm>
          <a:prstGeom prst="rect">
            <a:avLst/>
          </a:prstGeom>
        </p:spPr>
        <p:txBody>
          <a:bodyPr vert="horz" lIns="109654" tIns="54827" rIns="109654" bIns="5482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7"/>
            <a:ext cx="2839614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7"/>
            <a:ext cx="3853762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7"/>
            <a:ext cx="2839614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536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02" indent="-411202" algn="l" defTabSz="1096536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935" indent="-342668" algn="l" defTabSz="1096536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670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938" indent="-274136" algn="l" defTabSz="1096536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206" indent="-274136" algn="l" defTabSz="1096536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473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3744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011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278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270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536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805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074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341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608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879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145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megadoski.ru/s_images/12691391059161.jpg" TargetMode="External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5" Type="http://schemas.openxmlformats.org/officeDocument/2006/relationships/hyperlink" Target="http://www.atlas-const.com/images/pgk0.jpg" TargetMode="Externa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0" y="29260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012792" y="2764723"/>
            <a:ext cx="7000921" cy="3620537"/>
          </a:xfrm>
          <a:prstGeom prst="rect">
            <a:avLst/>
          </a:prstGeom>
        </p:spPr>
        <p:txBody>
          <a:bodyPr wrap="square" lIns="0" tIns="29522" rIns="0" bIns="0">
            <a:spAutoFit/>
          </a:bodyPr>
          <a:lstStyle/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 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Горение. Виды горючих веществ.</a:t>
            </a:r>
            <a:r>
              <a:rPr lang="uz-Cyrl-UZ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40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36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40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512723" y="3153566"/>
            <a:ext cx="725751" cy="257176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3" y="487606"/>
            <a:ext cx="6109444" cy="1262319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0" defTabSz="1935282">
              <a:spcBef>
                <a:spcPts val="241"/>
              </a:spcBef>
              <a:defRPr/>
            </a:pPr>
            <a:r>
              <a:rPr lang="uz-Cyrl-UZ" sz="8000" kern="0" spc="22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Химия </a:t>
            </a:r>
            <a:endParaRPr lang="uz-Cyrl-UZ" sz="8000" kern="0" spc="22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31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7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400" y="918323"/>
            <a:ext cx="473797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4" y="1207639"/>
            <a:ext cx="364458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29" y="493598"/>
            <a:ext cx="1274142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5" y="538864"/>
            <a:ext cx="365764" cy="772988"/>
          </a:xfrm>
          <a:prstGeom prst="rect">
            <a:avLst/>
          </a:prstGeom>
        </p:spPr>
        <p:txBody>
          <a:bodyPr vert="horz" wrap="square" lIns="0" tIns="33992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2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23029" y="1253584"/>
            <a:ext cx="1274142" cy="456972"/>
          </a:xfrm>
          <a:prstGeom prst="rect">
            <a:avLst/>
          </a:prstGeom>
        </p:spPr>
        <p:txBody>
          <a:bodyPr vert="horz" wrap="square" lIns="0" tIns="25833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17" name="Рисунок 16" descr="C:\Users\Windows 7\Desktop\college-e155068216915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42341" y="3225004"/>
            <a:ext cx="3254895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ГОРЕНИЕ. ВИДЫ ГОРЮЧИХ ВЕЩЕСТВ.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27433" y="3225004"/>
            <a:ext cx="5418765" cy="3355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26971" y="1296178"/>
            <a:ext cx="11715832" cy="4763901"/>
          </a:xfrm>
          <a:prstGeom prst="rect">
            <a:avLst/>
          </a:prstGeom>
        </p:spPr>
        <p:txBody>
          <a:bodyPr/>
          <a:lstStyle/>
          <a:p>
            <a:pPr marL="411202" marR="0" lvl="0" indent="-411202" algn="just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Однако если пожар уже возник, то необходимо принять меры, чтобы как можно быстрее потушить его или хотя бы ограничить. Каким образом мы можем прекратить горение?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ГОРЕНИЕ. ВИДЫ ГОРЮЧИХ ВЕЩЕСТВ.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2723" y="1653368"/>
            <a:ext cx="714379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Чтобы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потушить горящую вещь, сначала следует понизить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температуру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используя невоспламеняющиеся средства, затем накрыть источник возгорания одеялом или брезентом, чтобы прекратить подачу воздуха.</a:t>
            </a:r>
          </a:p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непредвиденных ситуациях для тушения пожара необходимо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использовать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специальные средства, а если их нет, то применять указанный выше способ.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70837" y="2010558"/>
            <a:ext cx="4060816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ГОРЕНИЕ. ВИДЫ ГОРЮЧИХ ВЕЩЕСТВ.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9847" y="1367616"/>
            <a:ext cx="115015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latin typeface="Arial" pitchFamily="34" charset="0"/>
                <a:cs typeface="Arial" pitchFamily="34" charset="0"/>
              </a:rPr>
              <a:t>Материал, образующий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тепло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 результате своей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горючести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называется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топливом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http://d3mlntcv38ck9k.cloudfront.net/content/konspekt_image/67355/c4246c00_1344_0131_07ba_12313d0128c8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585" y="4469180"/>
            <a:ext cx="2979060" cy="166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d3mlntcv38ck9k.cloudfront.net/content/konspekt_image/67356/c4f31020_1344_0131_07bb_12313d0128c8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76503" y="4469179"/>
            <a:ext cx="3574871" cy="1662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d3mlntcv38ck9k.cloudfront.net/content/konspekt_image/67357/c5de1b60_1344_0131_07bc_12313d0128c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11768" y="4469180"/>
            <a:ext cx="3535751" cy="166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 стрелкой 8"/>
          <p:cNvCxnSpPr/>
          <p:nvPr/>
        </p:nvCxnSpPr>
        <p:spPr>
          <a:xfrm rot="10800000" flipV="1">
            <a:off x="1890759" y="2796376"/>
            <a:ext cx="693666" cy="5715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0" y="2213272"/>
            <a:ext cx="12169775" cy="541622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т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вердым            жидким           газообразным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3225004"/>
            <a:ext cx="12169775" cy="1003287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Уголь, торф                нефть, бензин              природный газ</a:t>
            </a:r>
          </a:p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                       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8635941" y="2796376"/>
            <a:ext cx="1163722" cy="4286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H="1">
            <a:off x="5360150" y="3000333"/>
            <a:ext cx="571504" cy="207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ГОРЕНИЕ. ВИДЫ ГОРЮЧИХ ВЕЩЕСТВ.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9847" y="1867682"/>
            <a:ext cx="115015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От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твердого топлива остается минеральный осадок — пепел.</a:t>
            </a:r>
          </a:p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Жидкое и газообразное топливо такого недостатка не имеет. Но любое топливо независимо от места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добычи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промышленного объема, экономической эффективности имеет только свое место применения, и возможности по его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взаимозамещению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ограничены.</a:t>
            </a:r>
          </a:p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Неправильное сжигание топлива приносит вред народному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хозяйству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Топливо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позволяет спокойно переносить холод, варить пищу,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которая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не употребляется в сыром виде, получать металлы из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руд.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ГОРЕНИЕ. ВИДЫ ГОРЮЧИХ ВЕЩЕСТВ.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0665" name="Rectangle 9"/>
          <p:cNvSpPr>
            <a:spLocks noChangeArrowheads="1"/>
          </p:cNvSpPr>
          <p:nvPr/>
        </p:nvSpPr>
        <p:spPr bwMode="auto">
          <a:xfrm>
            <a:off x="369847" y="1296178"/>
            <a:ext cx="11430080" cy="310854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6725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Узбекистане уголь (твердое топливо) добывают в основном в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Ангренском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Шаргуньском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Байсунском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месторождениях. Общие запасы угля в Узбекистане составляют 2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млрд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т.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66725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Жидкое топливо (нефть) добывается в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Устюртском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Хивинском,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Юго-Западно-Гиссарском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Сурхандарьинском и Ферганском регионах.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6725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0666" name="Rectangle 10"/>
          <p:cNvSpPr>
            <a:spLocks noChangeArrowheads="1"/>
          </p:cNvSpPr>
          <p:nvPr/>
        </p:nvSpPr>
        <p:spPr bwMode="auto">
          <a:xfrm>
            <a:off x="441285" y="4082260"/>
            <a:ext cx="5357850" cy="181588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3075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Самые крупные месторождения газа у нас в республике —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Шуртанское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Мубарекское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0667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99267" y="3796508"/>
            <a:ext cx="474187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ГОРЕНИЕ. ВИДЫ ГОРЮЧИХ ВЕЩЕСТВ.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199" y="1600200"/>
            <a:ext cx="11414166" cy="4495800"/>
          </a:xfrm>
          <a:prstGeom prst="rect">
            <a:avLst/>
          </a:prstGeom>
        </p:spPr>
        <p:txBody>
          <a:bodyPr/>
          <a:lstStyle/>
          <a:p>
            <a:pPr marL="411202" marR="0" lvl="0" indent="-411202" algn="ctr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Реакции, протекающие с выделением теплоты, называются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экзотермическими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(от греч. «экзо» - наружу).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13053" y="4725202"/>
            <a:ext cx="614362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227367" y="3787775"/>
            <a:ext cx="56316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dirty="0">
                <a:latin typeface="Arial" pitchFamily="34" charset="0"/>
              </a:rPr>
              <a:t>CH</a:t>
            </a:r>
            <a:r>
              <a:rPr lang="ru-RU" sz="2000" dirty="0">
                <a:latin typeface="Arial" pitchFamily="34" charset="0"/>
              </a:rPr>
              <a:t>4</a:t>
            </a:r>
            <a:r>
              <a:rPr lang="ru-RU" sz="3200" dirty="0">
                <a:latin typeface="Arial" pitchFamily="34" charset="0"/>
              </a:rPr>
              <a:t> + 2O</a:t>
            </a:r>
            <a:r>
              <a:rPr lang="ru-RU" sz="2000" dirty="0">
                <a:latin typeface="Arial" pitchFamily="34" charset="0"/>
              </a:rPr>
              <a:t>2</a:t>
            </a:r>
            <a:r>
              <a:rPr lang="ru-RU" sz="3200" dirty="0">
                <a:latin typeface="Arial" pitchFamily="34" charset="0"/>
              </a:rPr>
              <a:t> = CO</a:t>
            </a:r>
            <a:r>
              <a:rPr lang="ru-RU" sz="2000" dirty="0">
                <a:latin typeface="Arial" pitchFamily="34" charset="0"/>
              </a:rPr>
              <a:t>2</a:t>
            </a:r>
            <a:r>
              <a:rPr lang="ru-RU" sz="3200" dirty="0">
                <a:latin typeface="Arial" pitchFamily="34" charset="0"/>
              </a:rPr>
              <a:t> + 2H</a:t>
            </a:r>
            <a:r>
              <a:rPr lang="ru-RU" sz="2000" dirty="0">
                <a:latin typeface="Arial" pitchFamily="34" charset="0"/>
              </a:rPr>
              <a:t>2</a:t>
            </a:r>
            <a:r>
              <a:rPr lang="ru-RU" sz="3200" dirty="0">
                <a:latin typeface="Arial" pitchFamily="34" charset="0"/>
              </a:rPr>
              <a:t>O + Q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ГОРЕНИЕ. ВИДЫ ГОРЮЧИХ ВЕЩЕСТВ.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69847" y="1581930"/>
            <a:ext cx="11572955" cy="4147352"/>
          </a:xfrm>
          <a:prstGeom prst="rect">
            <a:avLst/>
          </a:prstGeom>
        </p:spPr>
        <p:txBody>
          <a:bodyPr/>
          <a:lstStyle/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Задача 1.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По термохимическому уравнению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2Cu + O2 = 2CuO + 310 кДж</a:t>
            </a: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вычислите количество теплоты, выделившейся в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результате</a:t>
            </a: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окисления 4 моль меди.  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ГОРЕНИЕ. ВИДЫ ГОРЮЧИХ ВЕЩЕСТВ.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23849" y="1484313"/>
            <a:ext cx="11547515" cy="4525962"/>
          </a:xfrm>
          <a:prstGeom prst="rect">
            <a:avLst/>
          </a:prstGeom>
        </p:spPr>
        <p:txBody>
          <a:bodyPr/>
          <a:lstStyle/>
          <a:p>
            <a:pPr marL="411202" marR="0" lvl="0" indent="-411202" algn="just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1. Над формулами веществ надпишем сведения, взятые из условия задачи, а под формулой – соотношение, отображаемое уравнением реакции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70111" y="3296442"/>
            <a:ext cx="7331795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ГОРЕНИЕ. ВИДЫ ГОРЮЧИХ ВЕЩЕСТВ.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512723" y="1439054"/>
            <a:ext cx="11287204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3000" b="0" dirty="0" smtClean="0">
                <a:solidFill>
                  <a:schemeClr val="tx1"/>
                </a:solidFill>
              </a:rPr>
              <a:t>2. Находим выделившееся количество теплоты, решая пропорцию: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870309" y="2867814"/>
            <a:ext cx="4973634" cy="2015514"/>
          </a:xfrm>
          <a:prstGeom prst="rect">
            <a:avLst/>
          </a:prstGeom>
          <a:noFill/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69848" y="5439582"/>
            <a:ext cx="1179992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3200" dirty="0">
                <a:latin typeface="Arial" pitchFamily="34" charset="0"/>
              </a:rPr>
              <a:t>Ответ: Количество </a:t>
            </a:r>
            <a:r>
              <a:rPr lang="ru-RU" sz="3200" dirty="0" smtClean="0">
                <a:latin typeface="Arial" pitchFamily="34" charset="0"/>
              </a:rPr>
              <a:t>выделившейся теплоты </a:t>
            </a:r>
            <a:r>
              <a:rPr lang="ru-RU" sz="3200" dirty="0">
                <a:latin typeface="Arial" pitchFamily="34" charset="0"/>
              </a:rPr>
              <a:t>620 кДж</a:t>
            </a:r>
            <a:r>
              <a:rPr lang="ru-RU" dirty="0">
                <a:latin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ГОРЕНИЕ. ВИДЫ ГОРЮЧИХ ВЕЩЕСТВ.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199" y="1600200"/>
            <a:ext cx="11271289" cy="4495800"/>
          </a:xfrm>
          <a:prstGeom prst="rect">
            <a:avLst/>
          </a:prstGeom>
        </p:spPr>
        <p:txBody>
          <a:bodyPr/>
          <a:lstStyle/>
          <a:p>
            <a:pPr marL="411202" marR="0" lvl="0" indent="-411202" algn="ctr" defTabSz="1096536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Реакции протекающие  с поглощением энергии называются ЭНДОТЕРМИЧЕСКИМИ</a:t>
            </a:r>
          </a:p>
          <a:p>
            <a:pPr marL="411202" marR="0" lvl="0" indent="-411202" algn="ctr" defTabSz="1096536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02" marR="0" lvl="0" indent="-411202" algn="ctr" defTabSz="1096536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02" marR="0" lvl="0" indent="-411202" algn="ctr" defTabSz="1096536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 + H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 = CO + H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– Q</a:t>
            </a:r>
          </a:p>
          <a:p>
            <a:pPr marL="411202" marR="0" lvl="0" indent="-411202" algn="ctr" defTabSz="1096536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02" marR="0" lvl="0" indent="-411202" algn="ctr" defTabSz="1096536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Тепловые эффекты химических реакций нужны для многих технических расчетов.</a:t>
            </a:r>
          </a:p>
          <a:p>
            <a:pPr marL="411202" marR="0" lvl="0" indent="-411202" algn="ctr" defTabSz="1096536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ГОРЕНИЕ. ВИДЫ ГОРЮЧИХ ВЕЩЕСТВ.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8409" y="1510492"/>
            <a:ext cx="115729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i="1" dirty="0" smtClean="0">
                <a:latin typeface="Arial" pitchFamily="34" charset="0"/>
                <a:cs typeface="Arial" pitchFamily="34" charset="0"/>
              </a:rPr>
              <a:t>     Кислород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— самый распространённый в земной коре элемент, на его долю (в составе различных соединений, главным образом силикатов) приходится около 47 % массы твёрдой земной коры. Морские и пресные воды содержат огромное количество связанного кислорода — 85,82 % (по массе). Более 1500 соединений земной коры в своём составе содержат кислород. </a:t>
            </a:r>
          </a:p>
        </p:txBody>
      </p:sp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70177" y="4439450"/>
            <a:ext cx="557216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ГОРЕНИЕ. ВИДЫ ГОРЮЧИХ ВЕЩЕСТВ.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199" y="1600200"/>
            <a:ext cx="11414165" cy="4495800"/>
          </a:xfrm>
          <a:prstGeom prst="rect">
            <a:avLst/>
          </a:prstGeom>
        </p:spPr>
        <p:txBody>
          <a:bodyPr/>
          <a:lstStyle/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Задача</a:t>
            </a:r>
            <a:r>
              <a:rPr kumimoji="0" lang="ru-RU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№2. </a:t>
            </a: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По термохимическому уравнению: </a:t>
            </a: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</a:t>
            </a: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(г) + 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</a:t>
            </a: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(г) = 2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NO</a:t>
            </a: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(г) – 180,7кДж,  вычислите объём вступившего в</a:t>
            </a: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реакцию азота при н.у., если при его окислении поглотилось 45,2</a:t>
            </a: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кДж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теплоты.</a:t>
            </a: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ГОРЕНИЕ. ВИДЫ ГОРЮЧИХ ВЕЩЕСТВ.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199" y="1600200"/>
            <a:ext cx="11342727" cy="4495800"/>
          </a:xfrm>
          <a:prstGeom prst="rect">
            <a:avLst/>
          </a:prstGeom>
        </p:spPr>
        <p:txBody>
          <a:bodyPr/>
          <a:lstStyle/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1. Над формулами веществ надпишем сведения, взятые из условия задачи, а под формулой – соотношение, отображаемое уравнением реакции: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70177" y="3796508"/>
            <a:ext cx="6551613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ГОРЕНИЕ. ВИДЫ ГОРЮЧИХ ВЕЩЕСТВ.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84161" y="1439054"/>
            <a:ext cx="11287204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0" dirty="0" smtClean="0">
                <a:solidFill>
                  <a:schemeClr val="tx1"/>
                </a:solidFill>
              </a:rPr>
              <a:t>2. Вычислим количество вещества азота </a:t>
            </a:r>
            <a:r>
              <a:rPr lang="en-US" sz="3200" b="0" dirty="0" smtClean="0">
                <a:solidFill>
                  <a:schemeClr val="tx1"/>
                </a:solidFill>
              </a:rPr>
              <a:t>n</a:t>
            </a:r>
            <a:r>
              <a:rPr lang="ru-RU" sz="3200" b="0" dirty="0" smtClean="0">
                <a:solidFill>
                  <a:schemeClr val="tx1"/>
                </a:solidFill>
              </a:rPr>
              <a:t>(</a:t>
            </a:r>
            <a:r>
              <a:rPr lang="en-US" sz="3200" b="0" dirty="0" smtClean="0">
                <a:solidFill>
                  <a:schemeClr val="tx1"/>
                </a:solidFill>
              </a:rPr>
              <a:t>N</a:t>
            </a:r>
            <a:r>
              <a:rPr lang="ru-RU" sz="2400" b="0" dirty="0" smtClean="0">
                <a:solidFill>
                  <a:schemeClr val="tx1"/>
                </a:solidFill>
              </a:rPr>
              <a:t>2</a:t>
            </a:r>
            <a:r>
              <a:rPr lang="ru-RU" sz="3200" b="0" dirty="0" smtClean="0">
                <a:solidFill>
                  <a:schemeClr val="tx1"/>
                </a:solidFill>
              </a:rPr>
              <a:t>) = </a:t>
            </a:r>
            <a:r>
              <a:rPr lang="ru-RU" sz="3200" b="0" dirty="0" err="1" smtClean="0">
                <a:solidFill>
                  <a:schemeClr val="tx1"/>
                </a:solidFill>
              </a:rPr>
              <a:t>х</a:t>
            </a:r>
            <a:r>
              <a:rPr lang="ru-RU" sz="3200" b="0" dirty="0" smtClean="0">
                <a:solidFill>
                  <a:schemeClr val="tx1"/>
                </a:solidFill>
              </a:rPr>
              <a:t> моль, решив пропорцию: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941615" y="3296442"/>
            <a:ext cx="6664354" cy="24455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ГОРЕНИЕ. ВИДЫ ГОРЮЧИХ ВЕЩЕСТВ.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1046980"/>
            <a:ext cx="11199851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Вычислим объём азота по формуле:  </a:t>
            </a:r>
            <a:r>
              <a:rPr lang="en-US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ru-RU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en-US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∙ </a:t>
            </a:r>
            <a:r>
              <a:rPr lang="en-US" sz="3200" b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Vm</a:t>
            </a:r>
            <a:endParaRPr lang="ru-RU" sz="3200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199" y="2372542"/>
            <a:ext cx="11199851" cy="4495800"/>
          </a:xfrm>
          <a:prstGeom prst="rect">
            <a:avLst/>
          </a:prstGeom>
        </p:spPr>
        <p:txBody>
          <a:bodyPr/>
          <a:lstStyle/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V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N</a:t>
            </a: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) = 0,25 моль ∙ 22,4 л/моль = 5,6л</a:t>
            </a:r>
            <a:endParaRPr kumimoji="0" lang="en-US" sz="32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Ответ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: V(N2) = 5,6л.</a:t>
            </a:r>
            <a:endParaRPr kumimoji="0" lang="ru-RU" sz="32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8"/>
            <a:ext cx="12169774" cy="1323437"/>
          </a:xfrm>
          <a:prstGeom prst="rect">
            <a:avLst/>
          </a:prstGeom>
          <a:noFill/>
        </p:spPr>
        <p:txBody>
          <a:bodyPr wrap="square" lIns="91433" tIns="45719" rIns="91433" bIns="45719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7"/>
            <a:ext cx="11644394" cy="646329"/>
          </a:xfrm>
          <a:prstGeom prst="rect">
            <a:avLst/>
          </a:prstGeom>
        </p:spPr>
        <p:txBody>
          <a:bodyPr wrap="square" lIns="91433" tIns="45719" rIns="91433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98475" y="2010558"/>
            <a:ext cx="10787139" cy="1200327"/>
          </a:xfrm>
          <a:prstGeom prst="rect">
            <a:avLst/>
          </a:prstGeom>
        </p:spPr>
        <p:txBody>
          <a:bodyPr wrap="square" lIns="91431" tIns="45719" rIns="91431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§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1- 3 (стр.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4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41747" y="3939384"/>
            <a:ext cx="4000488" cy="264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ГОРЕНИЕ. ВИДЫ ГОРЮЧИХ ВЕЩЕСТВ.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70177" y="4439450"/>
            <a:ext cx="557216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01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12855" y="1224740"/>
            <a:ext cx="9144000" cy="5563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ГОРЕНИЕ. ВИДЫ ГОРЮЧИХ ВЕЩЕСТВ.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1285" y="1900152"/>
            <a:ext cx="671517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     Горение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— самая первая химическая реакция, изученная человеком.</a:t>
            </a:r>
          </a:p>
          <a:p>
            <a:pPr lvl="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 Реакция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протекающая с участием кислорода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 сопровождающаяся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выделением большого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количества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света и тепла, называется </a:t>
            </a: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горением.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Documents and Settings\123\Мои документы\Загрузки\мао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6523" y="2224872"/>
            <a:ext cx="4000528" cy="3143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ГОРЕНИЕ. ВИДЫ ГОРЮЧИХ ВЕЩЕСТВ.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1285" y="1724806"/>
            <a:ext cx="67151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чистом кислороде, по сравнению с воздухом, вещества горят во много раз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быстрее.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 обоих случаях выделяется равное количество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теплоты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но в кислороде этот процесс протекает быстрее и выделяющаяся теплота не расходуется, как 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случае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 воздухом, на нагревание азота. Температура при горении в чистом кислороде выше, чем 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воздухе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0" descr="60060570_0_3037b_a7f95699_XL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7656523" y="2224872"/>
            <a:ext cx="3907427" cy="2928958"/>
          </a:xfrm>
          <a:noFill/>
          <a:ln/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ГОРЕНИЕ. ВИДЫ ГОРЮЧИХ ВЕЩЕСТВ.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9847" y="1653368"/>
            <a:ext cx="68580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Опуская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тлеющую лучину в сосуд с чистым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кислородом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можно увидеть, как она сразу загорается. А в воздухе тлеющая лучина может вскоре и потухнуть. Если эта лучина зажжена, то она продолжает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гореть в кислороде на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воздухе, потому что выделяющееся при горении тепло обеспечивает большую температуру, чем температура воспламенения лучины.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41380_html_m45a81175.png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7513647" y="1581930"/>
            <a:ext cx="4143372" cy="46434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ГОРЕНИЕ. ВИДЫ ГОРЮЧИХ ВЕЩЕСТВ.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298410" y="1296178"/>
            <a:ext cx="1157295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318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urier New" pitchFamily="49" charset="0"/>
                <a:cs typeface="Arial" pitchFamily="34" charset="0"/>
              </a:rPr>
              <a:t>     Т</a:t>
            </a:r>
            <a:r>
              <a:rPr kumimoji="0" lang="ru-RU" sz="28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urier New" pitchFamily="49" charset="0"/>
                <a:cs typeface="Arial" pitchFamily="34" charset="0"/>
              </a:rPr>
              <a:t>емпература, необходимая для поджигания вещества на воздухе, называется </a:t>
            </a:r>
            <a:r>
              <a:rPr kumimoji="0" lang="ru-RU" sz="2800" b="1" i="1" u="none" strike="noStrike" cap="none" normalizeH="0" baseline="0" dirty="0" smtClean="0" bmk="bookmark94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urier New" pitchFamily="49" charset="0"/>
                <a:cs typeface="Arial" pitchFamily="34" charset="0"/>
              </a:rPr>
              <a:t>температурой воспламенения.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31800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512723" y="2296310"/>
            <a:ext cx="96441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3180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urier New" pitchFamily="49" charset="0"/>
                <a:cs typeface="Arial" pitchFamily="34" charset="0"/>
              </a:rPr>
              <a:t>П</a:t>
            </a:r>
            <a:r>
              <a:rPr kumimoji="0" lang="ru-RU" sz="2800" b="1" i="1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urier New" pitchFamily="49" charset="0"/>
                <a:cs typeface="Arial" pitchFamily="34" charset="0"/>
              </a:rPr>
              <a:t>ламя</a:t>
            </a:r>
            <a:r>
              <a:rPr kumimoji="0" lang="ru-RU" sz="2800" b="0" i="0" u="none" strike="noStrike" cap="none" normalizeH="0" baseline="0" dirty="0" smtClean="0" bmk="bookmark95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urier New" pitchFamily="49" charset="0"/>
                <a:cs typeface="Arial" pitchFamily="34" charset="0"/>
              </a:rPr>
              <a:t> — это смесь разогретых газов и паров.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6" descr="пламя свечи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9299597" y="2367748"/>
            <a:ext cx="2628900" cy="3505200"/>
          </a:xfrm>
          <a:prstGeom prst="rect">
            <a:avLst/>
          </a:prstGeom>
          <a:noFill/>
          <a:ln/>
          <a:effectLst/>
        </p:spPr>
      </p:pic>
      <p:sp>
        <p:nvSpPr>
          <p:cNvPr id="13" name="Прямоугольник 12"/>
          <p:cNvSpPr/>
          <p:nvPr/>
        </p:nvSpPr>
        <p:spPr>
          <a:xfrm>
            <a:off x="298409" y="2867814"/>
            <a:ext cx="892975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Значит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для обеспечения горения веществ, нужно нагревать их до температуры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воспламенения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 подавать кислород в достаточном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количестве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Для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того чтобы потушить пламя, необходимо ликвидировать факторы, обеспечивающие его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появление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т.е. охладить вещество до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температуры,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ниже температуры возгорания и прекратить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подачу кислорода.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ГОРЕНИЕ. ВИДЫ ГОРЮЧИХ ВЕЩЕСТВ.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0" y="1392140"/>
            <a:ext cx="12014241" cy="3656198"/>
          </a:xfrm>
          <a:prstGeom prst="rect">
            <a:avLst/>
          </a:prstGeom>
        </p:spPr>
        <p:txBody>
          <a:bodyPr/>
          <a:lstStyle/>
          <a:p>
            <a:pPr marL="411202" marR="0" lvl="0" indent="-411202" algn="just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Чтобы не возник пожар, соблюдайте определенные правила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поведения на природе. Что это за правила? </a:t>
            </a: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56193" y="2867814"/>
            <a:ext cx="6727831" cy="3846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ГОРЕНИЕ. ВИДЫ ГОРЮЧИХ ВЕЩЕСТВ.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-1" y="1681152"/>
            <a:ext cx="11942803" cy="4972876"/>
          </a:xfrm>
          <a:prstGeom prst="rect">
            <a:avLst/>
          </a:prstGeom>
        </p:spPr>
        <p:txBody>
          <a:bodyPr/>
          <a:lstStyle/>
          <a:p>
            <a:pPr marL="411202" marR="0" lvl="0" indent="-411202" algn="just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      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Костер устраивают лишь на специально отведенном месте; если его нет, выбирают старое кострище или вытоптанное место. Для нового кострища осторожно снимают слой дерна и сохраняют его, а уходя, тщательно укладывают на прежнее место.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02" marR="0" lvl="0" indent="-411202" algn="just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Не следует разводить большой костер. Особенно осторожно нужно разжигать костер в засушливое время, а в жару следует вообще отказаться от него. Нельзя бросать зажженные спички, оставлять непотушенные костры и мусор после себя. 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02" marR="0" lvl="0" indent="-411202" algn="just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Нужно помнить, что обыкновенная бутылка не только захламляет лес, но может стать причиной лесного пожара, подобно линзе, способной сфокусировать солнечные лучи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0000FF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6243</TotalTime>
  <Words>982</Words>
  <Application>Microsoft Office PowerPoint</Application>
  <PresentationFormat>Произвольный</PresentationFormat>
  <Paragraphs>132</Paragraphs>
  <Slides>24</Slides>
  <Notes>22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2. Находим выделившееся количество теплоты, решая пропорцию:</vt:lpstr>
      <vt:lpstr>Слайд 19</vt:lpstr>
      <vt:lpstr>Слайд 20</vt:lpstr>
      <vt:lpstr>Слайд 21</vt:lpstr>
      <vt:lpstr>2. Вычислим количество вещества азота n(N2) = х моль, решив пропорцию:</vt:lpstr>
      <vt:lpstr>3. Вычислим объём азота по формуле:  V = n ∙ Vm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316</cp:revision>
  <dcterms:created xsi:type="dcterms:W3CDTF">2020-05-06T17:43:33Z</dcterms:created>
  <dcterms:modified xsi:type="dcterms:W3CDTF">2020-10-29T21:36:25Z</dcterms:modified>
</cp:coreProperties>
</file>