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6"/>
  </p:notesMasterIdLst>
  <p:sldIdLst>
    <p:sldId id="457" r:id="rId2"/>
    <p:sldId id="648" r:id="rId3"/>
    <p:sldId id="776" r:id="rId4"/>
    <p:sldId id="757" r:id="rId5"/>
    <p:sldId id="758" r:id="rId6"/>
    <p:sldId id="759" r:id="rId7"/>
    <p:sldId id="760" r:id="rId8"/>
    <p:sldId id="785" r:id="rId9"/>
    <p:sldId id="786" r:id="rId10"/>
    <p:sldId id="787" r:id="rId11"/>
    <p:sldId id="762" r:id="rId12"/>
    <p:sldId id="763" r:id="rId13"/>
    <p:sldId id="765" r:id="rId14"/>
    <p:sldId id="775" r:id="rId15"/>
    <p:sldId id="764" r:id="rId16"/>
    <p:sldId id="766" r:id="rId17"/>
    <p:sldId id="767" r:id="rId18"/>
    <p:sldId id="769" r:id="rId19"/>
    <p:sldId id="768" r:id="rId20"/>
    <p:sldId id="770" r:id="rId21"/>
    <p:sldId id="771" r:id="rId22"/>
    <p:sldId id="772" r:id="rId23"/>
    <p:sldId id="773" r:id="rId24"/>
    <p:sldId id="710" r:id="rId25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gadoski.ru/s_images/12691391059161.jp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hyperlink" Target="http://www.atlas-const.com/images/pgk0.jpg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7000921" cy="3620537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512723" y="3153566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Рисунок 16" descr="C:\Users\Windows 7\Desktop\college-e1550682169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2341" y="3225004"/>
            <a:ext cx="32548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433" y="3225004"/>
            <a:ext cx="5418765" cy="33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971" y="1296178"/>
            <a:ext cx="11715832" cy="4763901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Однако если пожар уже возник, то необходимо принять меры, чтобы как можно быстрее потушить его или хотя бы ограничить. Каким образом мы можем прекратить горение?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723" y="1653368"/>
            <a:ext cx="71437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Чтобы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потушить горящую вещь, сначала следует понизить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температуру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используя невоспламеняющиеся средства, затем накрыть источник возгорания одеялом или брезентом, чтобы прекратить подачу воздуха.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непредвиденных ситуациях для тушения пожара необходимо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использовать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специальные средства, а если их нет, то применять указанный выше способ.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37" y="2010558"/>
            <a:ext cx="40608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367616"/>
            <a:ext cx="11501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Материал, образующий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тепло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результате своей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горючести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называется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топливом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d3mlntcv38ck9k.cloudfront.net/content/konspekt_image/67355/c4246c00_1344_0131_07ba_12313d0128c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85" y="4469180"/>
            <a:ext cx="2979060" cy="16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3mlntcv38ck9k.cloudfront.net/content/konspekt_image/67356/c4f31020_1344_0131_07bb_12313d0128c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503" y="4469179"/>
            <a:ext cx="3574871" cy="16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3mlntcv38ck9k.cloudfront.net/content/konspekt_image/67357/c5de1b60_1344_0131_07bc_12313d0128c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1768" y="4469180"/>
            <a:ext cx="3535751" cy="16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1890759" y="2796376"/>
            <a:ext cx="69366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13272"/>
            <a:ext cx="12169775" cy="541622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вердым            жидким           газообразным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25004"/>
            <a:ext cx="12169775" cy="1003287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Уголь, торф                нефть, бензин              природный газ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635941" y="2796376"/>
            <a:ext cx="11637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360150" y="3000333"/>
            <a:ext cx="571504" cy="20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867682"/>
            <a:ext cx="11501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От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твердого топлива остается минеральный осадок — пепел.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Жидкое и газообразное топливо такого недостатка не имеет. Но любое топливо независимо от места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добычи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промышленного объема, экономической эффективности имеет только свое место применения, и возможности по его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взаимозамещению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ограничены.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Неправильное сжигание топлива приносит вред народному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хозяйству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Топливо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позволяет спокойно переносить холод, варить пищу,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которая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 употребляется в сыром виде, получать металлы из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руд.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69847" y="1296178"/>
            <a:ext cx="11430080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Узбекистане уголь (твердое топливо) добывают в основном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Ангренском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Шаргуньском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Байсунском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месторождениях. Общие запасы угля в Узбекистане составляют 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млрд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672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Жидкое топливо (нефть) добывается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Устюртском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Хивинском,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Юго-Западно-Гиссарском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Сурхандарьинском и Ферганском регионах.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41285" y="4082260"/>
            <a:ext cx="535785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30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Самые крупные месторождения газа у нас в республике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Шуртанское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Мубарекское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9267" y="3796508"/>
            <a:ext cx="47418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1600200"/>
            <a:ext cx="11414166" cy="4495800"/>
          </a:xfrm>
          <a:prstGeom prst="rect">
            <a:avLst/>
          </a:prstGeom>
        </p:spPr>
        <p:txBody>
          <a:bodyPr/>
          <a:lstStyle/>
          <a:p>
            <a:pPr marL="411202" marR="0" lvl="0" indent="-411202" algn="ctr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Реакции, протекающие с выделением теплоты, называются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экзотермическими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(от греч. «экзо» - наружу).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3053" y="4725202"/>
            <a:ext cx="6143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367" y="3787775"/>
            <a:ext cx="5631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Arial" pitchFamily="34" charset="0"/>
              </a:rPr>
              <a:t>CH</a:t>
            </a:r>
            <a:r>
              <a:rPr lang="ru-RU" sz="2000" dirty="0">
                <a:latin typeface="Arial" pitchFamily="34" charset="0"/>
              </a:rPr>
              <a:t>4</a:t>
            </a:r>
            <a:r>
              <a:rPr lang="ru-RU" sz="3200" dirty="0">
                <a:latin typeface="Arial" pitchFamily="34" charset="0"/>
              </a:rPr>
              <a:t> + 2O</a:t>
            </a:r>
            <a:r>
              <a:rPr lang="ru-RU" sz="2000" dirty="0">
                <a:latin typeface="Arial" pitchFamily="34" charset="0"/>
              </a:rPr>
              <a:t>2</a:t>
            </a:r>
            <a:r>
              <a:rPr lang="ru-RU" sz="3200" dirty="0">
                <a:latin typeface="Arial" pitchFamily="34" charset="0"/>
              </a:rPr>
              <a:t> = CO</a:t>
            </a:r>
            <a:r>
              <a:rPr lang="ru-RU" sz="2000" dirty="0">
                <a:latin typeface="Arial" pitchFamily="34" charset="0"/>
              </a:rPr>
              <a:t>2</a:t>
            </a:r>
            <a:r>
              <a:rPr lang="ru-RU" sz="3200" dirty="0">
                <a:latin typeface="Arial" pitchFamily="34" charset="0"/>
              </a:rPr>
              <a:t> + 2H</a:t>
            </a:r>
            <a:r>
              <a:rPr lang="ru-RU" sz="2000" dirty="0">
                <a:latin typeface="Arial" pitchFamily="34" charset="0"/>
              </a:rPr>
              <a:t>2</a:t>
            </a:r>
            <a:r>
              <a:rPr lang="ru-RU" sz="3200" dirty="0">
                <a:latin typeface="Arial" pitchFamily="34" charset="0"/>
              </a:rPr>
              <a:t>O + Q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9847" y="1581930"/>
            <a:ext cx="11572955" cy="4147352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Задача 1.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термохимическому уравнению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2Cu + O2 = 2CuO + 310 кДж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вычислите количество теплоты, выделившейся 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результате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окисления 4 моль меди. 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49" y="1484313"/>
            <a:ext cx="11547515" cy="4525962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1. Над формулами веществ надпишем сведения, взятые из условия задачи, а под формулой – соотношение, отображаемое уравнением реакции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111" y="3296442"/>
            <a:ext cx="733179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23" y="1439054"/>
            <a:ext cx="1128720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b="0" dirty="0" smtClean="0">
                <a:solidFill>
                  <a:schemeClr val="tx1"/>
                </a:solidFill>
              </a:rPr>
              <a:t>2. Находим выделившееся количество теплоты, решая пропорцию: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70309" y="2867814"/>
            <a:ext cx="4973634" cy="201551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9848" y="5439582"/>
            <a:ext cx="11799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dirty="0">
                <a:latin typeface="Arial" pitchFamily="34" charset="0"/>
              </a:rPr>
              <a:t>Ответ: Количество </a:t>
            </a:r>
            <a:r>
              <a:rPr lang="ru-RU" sz="3200" dirty="0" smtClean="0">
                <a:latin typeface="Arial" pitchFamily="34" charset="0"/>
              </a:rPr>
              <a:t>выделившейся теплоты </a:t>
            </a:r>
            <a:r>
              <a:rPr lang="ru-RU" sz="3200" dirty="0">
                <a:latin typeface="Arial" pitchFamily="34" charset="0"/>
              </a:rPr>
              <a:t>620 кДж</a:t>
            </a:r>
            <a:r>
              <a:rPr lang="ru-RU" dirty="0"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1600200"/>
            <a:ext cx="11271289" cy="4495800"/>
          </a:xfrm>
          <a:prstGeom prst="rect">
            <a:avLst/>
          </a:prstGeom>
        </p:spPr>
        <p:txBody>
          <a:bodyPr/>
          <a:lstStyle/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Реакции протекающие  с поглощением энергии называются ЭНДОТЕРМИЧЕСКИМИ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 + H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= CO + H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Q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Тепловые эффекты химических реакций нужны для многих технических расчетов.</a:t>
            </a:r>
          </a:p>
          <a:p>
            <a:pPr marL="411202" marR="0" lvl="0" indent="-411202" algn="ctr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510492"/>
            <a:ext cx="11572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  Кислород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самый распространённый в земной коре элемент, на его долю (в составе различных соединений, главным образом силикатов) приходится около 47 % массы твёрдой земной коры. Морские и пресные воды содержат огромное количество связанного кислорода — 85,82 % (по массе). Более 1500 соединений земной коры в своём составе содержат кислород. 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4439450"/>
            <a:ext cx="55721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1600200"/>
            <a:ext cx="11414165" cy="4495800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Задача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№2.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термохимическому уравнению: 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(г) +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(г) = 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(г) – 180,7кДж,  вычислите объём вступившего в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реакцию азота при н.у., если при его окислении поглотилось 45,2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кДж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теплоты.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199" y="1600200"/>
            <a:ext cx="11342727" cy="4495800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1. Над формулами веществ надпишем сведения, взятые из условия задачи, а под формулой – соотношение, отображаемое уравнением реакции: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3796508"/>
            <a:ext cx="655161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1" y="1439054"/>
            <a:ext cx="1128720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chemeClr val="tx1"/>
                </a:solidFill>
              </a:rPr>
              <a:t>2. Вычислим количество вещества азота </a:t>
            </a:r>
            <a:r>
              <a:rPr lang="en-US" sz="3200" b="0" dirty="0" smtClean="0">
                <a:solidFill>
                  <a:schemeClr val="tx1"/>
                </a:solidFill>
              </a:rPr>
              <a:t>n</a:t>
            </a:r>
            <a:r>
              <a:rPr lang="ru-RU" sz="3200" b="0" dirty="0" smtClean="0">
                <a:solidFill>
                  <a:schemeClr val="tx1"/>
                </a:solidFill>
              </a:rPr>
              <a:t>(</a:t>
            </a:r>
            <a:r>
              <a:rPr lang="en-US" sz="3200" b="0" dirty="0" smtClean="0">
                <a:solidFill>
                  <a:schemeClr val="tx1"/>
                </a:solidFill>
              </a:rPr>
              <a:t>N</a:t>
            </a:r>
            <a:r>
              <a:rPr lang="ru-RU" sz="2400" b="0" dirty="0" smtClean="0">
                <a:solidFill>
                  <a:schemeClr val="tx1"/>
                </a:solidFill>
              </a:rPr>
              <a:t>2</a:t>
            </a:r>
            <a:r>
              <a:rPr lang="ru-RU" sz="3200" b="0" dirty="0" smtClean="0">
                <a:solidFill>
                  <a:schemeClr val="tx1"/>
                </a:solidFill>
              </a:rPr>
              <a:t>) = </a:t>
            </a:r>
            <a:r>
              <a:rPr lang="ru-RU" sz="3200" b="0" dirty="0" err="1" smtClean="0">
                <a:solidFill>
                  <a:schemeClr val="tx1"/>
                </a:solidFill>
              </a:rPr>
              <a:t>х</a:t>
            </a:r>
            <a:r>
              <a:rPr lang="ru-RU" sz="3200" b="0" dirty="0" smtClean="0">
                <a:solidFill>
                  <a:schemeClr val="tx1"/>
                </a:solidFill>
              </a:rPr>
              <a:t> моль, решив пропорцию: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41615" y="3296442"/>
            <a:ext cx="6664354" cy="2445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046980"/>
            <a:ext cx="1119985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Вычислим объём азота по формуле:  </a:t>
            </a: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∙ </a:t>
            </a:r>
            <a:r>
              <a:rPr lang="en-US" sz="3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Vm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199" y="2372542"/>
            <a:ext cx="11199851" cy="4495800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 = 0,25 моль ∙ 22,4 л/моль = 5,6л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Ответ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 V(N2) = 5,6л.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1- 3 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177" y="4439450"/>
            <a:ext cx="55721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855" y="1224740"/>
            <a:ext cx="9144000" cy="556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900152"/>
            <a:ext cx="67151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Горение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— самая первая химическая реакция, изученная человеком.</a:t>
            </a:r>
          </a:p>
          <a:p>
            <a:pPr lvl="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Реакция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протекающая с участием кислорода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сопровождающаяся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выделением большого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света и тепла, называется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горением.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123\Мои документы\Загрузки\мао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523" y="2224872"/>
            <a:ext cx="4000528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724806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чистом кислороде, по сравнению с воздухом, вещества горят во много раз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быстрее.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обоих случаях выделяется равное количество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теплоты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но в кислороде этот процесс протекает быстрее и выделяющаяся теплота не расходуется, как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случае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 воздухом, на нагревание азота. Температура при горении в чистом кислороде выше, чем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воздухе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60060570_0_3037b_a7f95699_X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56523" y="2224872"/>
            <a:ext cx="3907427" cy="2928958"/>
          </a:xfrm>
          <a:noFill/>
          <a:ln/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847" y="1653368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Опуская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тлеющую лучину в сосуд с чистым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кислородом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можно увидеть, как она сразу загорается. А в воздухе тлеющая лучина может вскоре и потухнуть. Если эта лучина зажжена, то она продолжает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гореть в кислороде 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воздухе, потому что выделяющееся при горении тепло обеспечивает большую температуру, чем температура воспламенения лучины.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1380_html_m45a81175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13647" y="1581930"/>
            <a:ext cx="4143372" cy="4643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8410" y="1296178"/>
            <a:ext cx="115729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18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    Т</a:t>
            </a:r>
            <a:r>
              <a:rPr kumimoji="0" lang="ru-RU" sz="28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емпература, необходимая для поджигания вещества на воздухе, называется </a:t>
            </a:r>
            <a:r>
              <a:rPr kumimoji="0" lang="ru-RU" sz="2800" b="1" i="1" u="none" strike="noStrike" cap="none" normalizeH="0" baseline="0" dirty="0" smtClean="0" bmk="bookmark94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температурой воспламенения.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8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12723" y="2296310"/>
            <a:ext cx="9644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8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П</a:t>
            </a:r>
            <a:r>
              <a:rPr kumimoji="0" lang="ru-RU" sz="2800" b="1" i="1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ламя</a:t>
            </a:r>
            <a:r>
              <a:rPr kumimoji="0" lang="ru-RU" sz="2800" b="0" i="0" u="none" strike="noStrike" cap="none" normalizeH="0" baseline="0" dirty="0" smtClean="0" bmk="bookmark95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> — это смесь разогретых газов и паров.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пламя свечи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299597" y="2367748"/>
            <a:ext cx="2628900" cy="3505200"/>
          </a:xfrm>
          <a:prstGeom prst="rect">
            <a:avLst/>
          </a:prstGeom>
          <a:noFill/>
          <a:ln/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98409" y="2867814"/>
            <a:ext cx="89297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Значит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для обеспечения горения веществ, нужно нагревать их до температуры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воспламенения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подавать кислород в достаточном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количестве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того чтобы потушить пламя, необходимо ликвидировать факторы, обеспечивающие его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появление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т.е. охладить вещество до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температуры,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ниже температуры возгорания и прекратить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подачу кислорода.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392140"/>
            <a:ext cx="12014241" cy="3656198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Чтобы не возник пожар, соблюдайте определенные правила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поведения на природе. Что это за правила?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193" y="2867814"/>
            <a:ext cx="6727831" cy="38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ГОРЕНИЕ. ВИДЫ ГОРЮЧИХ ВЕЩЕСТВ.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" y="1681152"/>
            <a:ext cx="11942803" cy="4972876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Костер устраивают лишь на специально отведенном месте; если его нет, выбирают старое кострище или вытоптанное место. Для нового кострища осторожно снимают слой дерна и сохраняют его, а уходя, тщательно укладывают на прежнее место.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Не следует разводить большой костер. Особенно осторожно нужно разжигать костер в засушливое время, а в жару следует вообще отказаться от него. Нельзя бросать зажженные спички, оставлять непотушенные костры и мусор после себя.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just" defTabSz="1096536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Нужно помнить, что обыкновенная бутылка не только захламляет лес, но может стать причиной лесного пожара, подобно линзе, способной сфокусировать солнечные лучи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982</Words>
  <Application>Microsoft Office PowerPoint</Application>
  <PresentationFormat>Произвольный</PresentationFormat>
  <Paragraphs>132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2. Находим выделившееся количество теплоты, решая пропорцию:</vt:lpstr>
      <vt:lpstr>Слайд 19</vt:lpstr>
      <vt:lpstr>Слайд 20</vt:lpstr>
      <vt:lpstr>Слайд 21</vt:lpstr>
      <vt:lpstr>2. Вычислим количество вещества азота n(N2) = х моль, решив пропорцию:</vt:lpstr>
      <vt:lpstr>3. Вычислим объём азота по формуле:  V = n ∙ Vm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316</cp:revision>
  <dcterms:created xsi:type="dcterms:W3CDTF">2020-05-06T17:43:33Z</dcterms:created>
  <dcterms:modified xsi:type="dcterms:W3CDTF">2020-10-29T21:36:25Z</dcterms:modified>
</cp:coreProperties>
</file>