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57" r:id="rId2"/>
    <p:sldId id="648" r:id="rId3"/>
    <p:sldId id="714" r:id="rId4"/>
    <p:sldId id="735" r:id="rId5"/>
    <p:sldId id="736" r:id="rId6"/>
    <p:sldId id="717" r:id="rId7"/>
    <p:sldId id="725" r:id="rId8"/>
    <p:sldId id="722" r:id="rId9"/>
    <p:sldId id="723" r:id="rId10"/>
    <p:sldId id="733" r:id="rId11"/>
    <p:sldId id="728" r:id="rId12"/>
    <p:sldId id="721" r:id="rId13"/>
    <p:sldId id="729" r:id="rId14"/>
    <p:sldId id="730" r:id="rId15"/>
    <p:sldId id="731" r:id="rId16"/>
    <p:sldId id="737" r:id="rId17"/>
    <p:sldId id="738" r:id="rId18"/>
    <p:sldId id="720" r:id="rId19"/>
    <p:sldId id="732" r:id="rId20"/>
    <p:sldId id="734" r:id="rId21"/>
    <p:sldId id="710" r:id="rId22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000921" cy="4672107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Химические свойства кислорода. Биологическое значение кислорода.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26971" y="3153566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Рисунок 16" descr="C:\Users\Windows 7\Desktop\college-e1550682169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42341" y="3225004"/>
            <a:ext cx="325489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graphicFrame>
        <p:nvGraphicFramePr>
          <p:cNvPr id="5" name="Group 61"/>
          <p:cNvGraphicFramePr>
            <a:graphicFrameLocks noGrp="1"/>
          </p:cNvGraphicFramePr>
          <p:nvPr>
            <p:ph idx="4294967295"/>
          </p:nvPr>
        </p:nvGraphicFramePr>
        <p:xfrm>
          <a:off x="584160" y="1367617"/>
          <a:ext cx="11072890" cy="5286412"/>
        </p:xfrm>
        <a:graphic>
          <a:graphicData uri="http://schemas.openxmlformats.org/drawingml/2006/table">
            <a:tbl>
              <a:tblPr/>
              <a:tblGrid>
                <a:gridCol w="2000265"/>
                <a:gridCol w="2071702"/>
                <a:gridCol w="2357454"/>
                <a:gridCol w="2214578"/>
                <a:gridCol w="2428891"/>
              </a:tblGrid>
              <a:tr h="16205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Вещества, их названия и обозначения.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Описание физических свойств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Уравнение реакции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окисления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Продукты окисления – оксиды, их названия и обозначения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Описание внешнего вида оксидов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 Box 47"/>
          <p:cNvSpPr txBox="1">
            <a:spLocks noChangeArrowheads="1"/>
          </p:cNvSpPr>
          <p:nvPr/>
        </p:nvSpPr>
        <p:spPr bwMode="auto">
          <a:xfrm>
            <a:off x="727037" y="4296574"/>
            <a:ext cx="16541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2. Сера,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S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48"/>
          <p:cNvSpPr txBox="1">
            <a:spLocks noChangeArrowheads="1"/>
          </p:cNvSpPr>
          <p:nvPr/>
        </p:nvSpPr>
        <p:spPr bwMode="auto">
          <a:xfrm>
            <a:off x="584161" y="3225004"/>
            <a:ext cx="214271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1. Фосфор, Р</a:t>
            </a:r>
          </a:p>
        </p:txBody>
      </p:sp>
      <p:sp>
        <p:nvSpPr>
          <p:cNvPr id="8" name="Text Box 49"/>
          <p:cNvSpPr txBox="1">
            <a:spLocks noChangeArrowheads="1"/>
          </p:cNvSpPr>
          <p:nvPr/>
        </p:nvSpPr>
        <p:spPr bwMode="auto">
          <a:xfrm>
            <a:off x="2512987" y="3010690"/>
            <a:ext cx="199867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Порошок красного цвета</a:t>
            </a:r>
          </a:p>
        </p:txBody>
      </p:sp>
      <p:sp>
        <p:nvSpPr>
          <p:cNvPr id="9" name="Text Box 50"/>
          <p:cNvSpPr txBox="1">
            <a:spLocks noChangeArrowheads="1"/>
          </p:cNvSpPr>
          <p:nvPr/>
        </p:nvSpPr>
        <p:spPr bwMode="auto">
          <a:xfrm>
            <a:off x="4727565" y="3153566"/>
            <a:ext cx="22860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P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+ 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54"/>
          <p:cNvSpPr txBox="1">
            <a:spLocks noChangeArrowheads="1"/>
          </p:cNvSpPr>
          <p:nvPr/>
        </p:nvSpPr>
        <p:spPr bwMode="auto">
          <a:xfrm>
            <a:off x="7085019" y="3082128"/>
            <a:ext cx="22272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5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оксид фосфора (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V)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55"/>
          <p:cNvSpPr txBox="1">
            <a:spLocks noChangeArrowheads="1"/>
          </p:cNvSpPr>
          <p:nvPr/>
        </p:nvSpPr>
        <p:spPr bwMode="auto">
          <a:xfrm>
            <a:off x="9585349" y="3153566"/>
            <a:ext cx="184537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Белый дым</a:t>
            </a:r>
          </a:p>
        </p:txBody>
      </p:sp>
      <p:sp>
        <p:nvSpPr>
          <p:cNvPr id="13" name="Text Box 56"/>
          <p:cNvSpPr txBox="1">
            <a:spLocks noChangeArrowheads="1"/>
          </p:cNvSpPr>
          <p:nvPr/>
        </p:nvSpPr>
        <p:spPr bwMode="auto">
          <a:xfrm>
            <a:off x="2441549" y="4098637"/>
            <a:ext cx="209075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Порошок желтого цвета</a:t>
            </a:r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4727566" y="4137816"/>
            <a:ext cx="22304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S+ 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= SO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58"/>
          <p:cNvSpPr txBox="1">
            <a:spLocks noChangeArrowheads="1"/>
          </p:cNvSpPr>
          <p:nvPr/>
        </p:nvSpPr>
        <p:spPr bwMode="auto">
          <a:xfrm>
            <a:off x="7156457" y="4017166"/>
            <a:ext cx="221457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SO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Оксид серы (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IV)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62"/>
          <p:cNvSpPr txBox="1">
            <a:spLocks noChangeArrowheads="1"/>
          </p:cNvSpPr>
          <p:nvPr/>
        </p:nvSpPr>
        <p:spPr bwMode="auto">
          <a:xfrm>
            <a:off x="9299597" y="3796508"/>
            <a:ext cx="22860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Бесцветный газ с резким запахом, ядовит.</a:t>
            </a:r>
          </a:p>
        </p:txBody>
      </p:sp>
      <p:sp>
        <p:nvSpPr>
          <p:cNvPr id="17" name="Text Box 63"/>
          <p:cNvSpPr txBox="1">
            <a:spLocks noChangeArrowheads="1"/>
          </p:cNvSpPr>
          <p:nvPr/>
        </p:nvSpPr>
        <p:spPr bwMode="auto">
          <a:xfrm>
            <a:off x="727037" y="5368144"/>
            <a:ext cx="165551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3. Уголь, С</a:t>
            </a:r>
          </a:p>
        </p:txBody>
      </p:sp>
      <p:sp>
        <p:nvSpPr>
          <p:cNvPr id="18" name="Text Box 64"/>
          <p:cNvSpPr txBox="1">
            <a:spLocks noChangeArrowheads="1"/>
          </p:cNvSpPr>
          <p:nvPr/>
        </p:nvSpPr>
        <p:spPr bwMode="auto">
          <a:xfrm>
            <a:off x="2657449" y="5136040"/>
            <a:ext cx="1927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Твердое, темно-серого цвета</a:t>
            </a:r>
          </a:p>
        </p:txBody>
      </p:sp>
      <p:sp>
        <p:nvSpPr>
          <p:cNvPr id="19" name="Text Box 65"/>
          <p:cNvSpPr txBox="1">
            <a:spLocks noChangeArrowheads="1"/>
          </p:cNvSpPr>
          <p:nvPr/>
        </p:nvSpPr>
        <p:spPr bwMode="auto">
          <a:xfrm>
            <a:off x="4872027" y="5430059"/>
            <a:ext cx="19784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C+ 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= CO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66"/>
          <p:cNvSpPr txBox="1">
            <a:spLocks noChangeArrowheads="1"/>
          </p:cNvSpPr>
          <p:nvPr/>
        </p:nvSpPr>
        <p:spPr bwMode="auto">
          <a:xfrm>
            <a:off x="7085019" y="5384521"/>
            <a:ext cx="226856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CO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Оксид углерода (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IV)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67"/>
          <p:cNvSpPr txBox="1">
            <a:spLocks noChangeArrowheads="1"/>
          </p:cNvSpPr>
          <p:nvPr/>
        </p:nvSpPr>
        <p:spPr bwMode="auto">
          <a:xfrm>
            <a:off x="9371035" y="5439582"/>
            <a:ext cx="221457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Бесцветный газ, не ядовит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БИОЛОГИЧЕСКАЯ РОЛЬ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653368"/>
            <a:ext cx="6429420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  Кислород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атмосфере Земли начал накапливаться в результате деятельности первичных фотосинтезирующих организмов, появившихся, вероятно, около 2,8 млрд. лет назад. Наличие в атмосфере кислорода в значительной степени определило характер биологической эволюции. 	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0771" y="1724806"/>
            <a:ext cx="4441814" cy="4413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БИОЛОГИЧЕСКАЯ РОЛЬ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617137"/>
            <a:ext cx="6786610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Аэробный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(с участием 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обмен веществ возник позже анаэробного (без участия 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), но именно реакции биологического окисления, более эффективные, чем древние энергетические процессы брожения и гликолиза, снабжают живые организмы большей частью необходимой им энергии. Исключение составляют облигатные анаэробы, например, некоторые паразиты, для которых кислород является ядом.	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2209" y="1867682"/>
            <a:ext cx="4341836" cy="386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БИОЛОГИЧЕСКАЯ РОЛЬ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510492"/>
            <a:ext cx="11358642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Кислород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-- основной биогенный элемент, входящий в состав молекул всех важнейших веществ, обеспечивающих структуру и функции клеток -- белков, нуклеиновых кислот, углеводов, липидов, а также множества низкомолекулярных соединений.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8739" y="3225004"/>
            <a:ext cx="6346848" cy="334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БИОЛОГИЧЕСКАЯ РОЛЬ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352931"/>
            <a:ext cx="82868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каждом растении или животном кислорода гораздо больше, чем любого другого элемента (в среднем около 70%). Мышечная ткань человека содержит 16% кислорода, костная ткань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28,5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%; всего в организме среднего человека (масса тела 70 кг) содержится 43 кг кислорода.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организм животных и человека кислород поступает в основном через органы дыхания (свободный кислород) и с водой (связанный кислород). Потребность организма в кислороде определяется уровнем (интенсивностью) обмена веществ, который зависит от массы и поверхности тела, возраста, пола, характера питания, внешних условий и др.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99531" y="1367616"/>
            <a:ext cx="300039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99531" y="4072293"/>
            <a:ext cx="2999858" cy="243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ПРИМЕНЕНИЕ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Picture 4" descr="http://s2.travelask.ru/system/images/files/000/387/602/wysiwyg/55c06fb211ece_o_size_1068x623_q_71_h_1f6774.jpg?15089468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6721" y="3582194"/>
            <a:ext cx="2430730" cy="1090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http://www.aem-group.ru/static/images/sudostroenie/Napravleniya/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8225" y="2081996"/>
            <a:ext cx="2084826" cy="995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5103728" y="3005556"/>
            <a:ext cx="2012549" cy="14744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lvl="0" algn="ctr"/>
            <a:r>
              <a:rPr lang="ru-RU" sz="7900" b="1" spc="6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7900" b="1" spc="60" baseline="-2500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7900" dirty="0"/>
          </a:p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658810" y="4483216"/>
            <a:ext cx="851798" cy="810973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021416">
            <a:off x="6994549" y="4080712"/>
            <a:ext cx="851798" cy="12277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7744403">
            <a:off x="4384542" y="2147789"/>
            <a:ext cx="655275" cy="1514839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5400000">
            <a:off x="4129829" y="3151603"/>
            <a:ext cx="655275" cy="1292524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5684105" y="2205918"/>
            <a:ext cx="851798" cy="8109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3665661">
            <a:off x="7166365" y="2056852"/>
            <a:ext cx="655275" cy="159742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454309">
            <a:off x="4509624" y="4110174"/>
            <a:ext cx="851798" cy="107320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7363960" y="3221864"/>
            <a:ext cx="655275" cy="116884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70441" y="1224740"/>
            <a:ext cx="2587562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19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Для дыхания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70837" y="1367616"/>
            <a:ext cx="3653484" cy="7878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2. В тепловой энергетике и металлургии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99531" y="3153566"/>
            <a:ext cx="2610393" cy="44928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3. В нефтедобыче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https://athleticpharma.top/forum/uploads/monthly_01_2016/post-1-0-21177500-14526043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56655" y="5368144"/>
            <a:ext cx="2383484" cy="11574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8656655" y="4868078"/>
            <a:ext cx="2619713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4. В медицине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4" descr="http://cvetochki.net/sites/default/files/u132/dyhanie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6127" y="5653896"/>
            <a:ext cx="2917386" cy="1132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747146" y="5294189"/>
            <a:ext cx="2675123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5. В экологии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6" descr="https://i.sunhome.ru/journal/207/nasa-pereneslo-na-sutki-zapusk-shattla-discovery.or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4227" y="5439582"/>
            <a:ext cx="2588444" cy="1230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55599" y="4939516"/>
            <a:ext cx="3482557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6. В военной технике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8" descr="http://coolzachet.narod.ru/02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913" y="3582194"/>
            <a:ext cx="2462236" cy="1249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69847" y="2939252"/>
            <a:ext cx="3961736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7. Баллоны для дыхания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10" descr="https://sb.agronomu.com/media/res/1/7/9/3/2/17932.okn8dc.79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475" y="1867682"/>
            <a:ext cx="2334149" cy="1000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12723" y="1439054"/>
            <a:ext cx="3407022" cy="44928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8. В сельском хозяйстве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www.all4women.co.za/wp-content/uploads/2017/07/18/25363589_l-750x458.jpg?x2182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9069" y="1510492"/>
            <a:ext cx="1857388" cy="837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41285" y="2510624"/>
            <a:ext cx="11501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Сколько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граммов кислорода образуется при полном разложении 13,6 г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пероксида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водорода и какой объем при нормальных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условиях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займет эта масса кислорода?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РЕШЕНИЕ ЗАДАЧ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363466" y="1653368"/>
            <a:ext cx="307821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Дано: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13,6 г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Найти: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- ?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- 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3370243" y="1581930"/>
            <a:ext cx="857256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Решение: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= 2H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+ 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↑;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 (H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1 * 2 + 16 * 2 = 34 г/моль;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/ M (H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13,6 / 34 = 0,4 моль;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(H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/ 2 = 0,4 / 2 = 0,2 моль;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16 * 2 = 32 г/моль;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* M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0,2 * 32 = 6,4 г;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=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*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Vm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0,2 * 22,4 = 4,48 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Ответ: Масса O</a:t>
            </a:r>
            <a:r>
              <a:rPr kumimoji="0" lang="ru-RU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составляет 6,4 г; объем - 4,48 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1941483" y="2867814"/>
            <a:ext cx="271464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8409" y="2796376"/>
            <a:ext cx="300039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№6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Содержимое 6"/>
          <p:cNvSpPr txBox="1">
            <a:spLocks/>
          </p:cNvSpPr>
          <p:nvPr/>
        </p:nvSpPr>
        <p:spPr>
          <a:xfrm>
            <a:off x="512723" y="1867682"/>
            <a:ext cx="11144328" cy="2286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 algn="ctr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Тема: « Знакомство с образцами оксидов»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Windows 7\Desktop\Новая папка (7)\_5eb1479e4ea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5995" y="3367880"/>
            <a:ext cx="4786346" cy="2733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№6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26972" y="1510492"/>
            <a:ext cx="11715832" cy="18158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Ход работы</a:t>
            </a:r>
          </a:p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Ознакомиться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 образцами данных вам оксидов. </a:t>
            </a:r>
          </a:p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Обратить внимание на их агрегатное состояние. </a:t>
            </a:r>
          </a:p>
          <a:p>
            <a:pPr marL="0" marR="0" lvl="0" indent="254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Переписать следующую таблицу в тетрадь и заполните ее.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84293" y="4153698"/>
          <a:ext cx="8934975" cy="1601308"/>
        </p:xfrm>
        <a:graphic>
          <a:graphicData uri="http://schemas.openxmlformats.org/drawingml/2006/table">
            <a:tbl>
              <a:tblPr/>
              <a:tblGrid>
                <a:gridCol w="2930452"/>
                <a:gridCol w="2213719"/>
                <a:gridCol w="1974809"/>
                <a:gridCol w="1815995"/>
              </a:tblGrid>
              <a:tr h="1214446"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600" b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Название вещества</a:t>
                      </a:r>
                      <a:endParaRPr lang="ru-RU" sz="2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600" b="1" spc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Химическаяформула</a:t>
                      </a:r>
                      <a:endParaRPr lang="ru-RU" sz="2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300"/>
                        </a:spcAft>
                      </a:pPr>
                      <a:r>
                        <a:rPr lang="ru-RU" sz="2600" b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Агрегатное</a:t>
                      </a:r>
                      <a:endParaRPr lang="ru-RU" sz="2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600" b="1" spc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состояние</a:t>
                      </a:r>
                      <a:endParaRPr lang="ru-RU" sz="2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425700" algn="ctr">
                        <a:lnSpc>
                          <a:spcPct val="1000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2600" b="1" spc="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Цвет</a:t>
                      </a:r>
                      <a:endParaRPr lang="ru-RU" sz="2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68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 dirty="0">
                        <a:solidFill>
                          <a:srgbClr val="000000"/>
                        </a:solidFill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solidFill>
                          <a:srgbClr val="000000"/>
                        </a:solidFill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>
                        <a:solidFill>
                          <a:srgbClr val="000000"/>
                        </a:solidFill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500" dirty="0">
                        <a:solidFill>
                          <a:srgbClr val="000000"/>
                        </a:solidFill>
                        <a:latin typeface="Courier New"/>
                        <a:ea typeface="Courier New"/>
                        <a:cs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510492"/>
            <a:ext cx="115015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 лаборатории кислород получают: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а) р.соединения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б) р.разложения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в) р.замещения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г) р.обмена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 промышленности кислород получают: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а) разложением воды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б) разложением КМ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alt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br>
              <a:rPr lang="en-US" altLang="ru-RU" sz="3200" baseline="-250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baseline="-250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в) из воздуха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№6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789" y="2224872"/>
            <a:ext cx="2201889" cy="330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L31p1p07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3251" y="2296310"/>
            <a:ext cx="2506675" cy="316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5299069" y="3939384"/>
            <a:ext cx="1571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O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584293" y="4082260"/>
            <a:ext cx="10775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NO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85217" y="2296310"/>
            <a:ext cx="265748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19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59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60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Заполнить таблицу к лабораторной работе №6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367616"/>
            <a:ext cx="112872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Валентность кислорода в соединениях: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а)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II   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в)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 III</a:t>
            </a:r>
            <a:br>
              <a:rPr lang="en-US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б)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I    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г)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Формула простого вещества кислорода: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 а) О            в)  Н</a:t>
            </a:r>
            <a:r>
              <a:rPr lang="ru-RU" alt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 б) О</a:t>
            </a:r>
            <a:r>
              <a:rPr lang="ru-RU" alt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 г)  О</a:t>
            </a:r>
            <a:r>
              <a:rPr lang="ru-RU" alt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5010954"/>
            <a:ext cx="11501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5.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Относительная молекулярная масса кислорода: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а) 8                в) 32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б) 16              г) 23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510492"/>
            <a:ext cx="115015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 лаборатории кислород получают: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а) р.соединения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б) р.разложения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в) р.замещения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г) р.обмена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 промышленности кислород получают: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а) разложением воды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б) разложением КМ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alt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br>
              <a:rPr lang="en-US" altLang="ru-RU" sz="3200" baseline="-250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в) из воздуха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1367616"/>
            <a:ext cx="112872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Валентность кислорода в соединениях: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а) </a:t>
            </a:r>
            <a:r>
              <a:rPr lang="en-US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II     </a:t>
            </a: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в)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 III</a:t>
            </a:r>
            <a:br>
              <a:rPr lang="en-US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б)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I    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г)  </a:t>
            </a: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Формула простого вещества кислорода: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 а) О            в)  Н</a:t>
            </a:r>
            <a:r>
              <a:rPr lang="ru-RU" alt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б) О</a:t>
            </a:r>
            <a:r>
              <a:rPr lang="ru-RU" altLang="ru-RU" sz="3200" baseline="-25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г)  О</a:t>
            </a:r>
            <a:r>
              <a:rPr lang="ru-RU" altLang="ru-RU" sz="3200" baseline="-25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5010954"/>
            <a:ext cx="11501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5.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Относительная молекулярная масса кислорода:</a:t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а) 8                </a:t>
            </a:r>
            <a:r>
              <a:rPr lang="ru-RU" alt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в) 32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          б) 16              г) 23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323850" y="1581930"/>
            <a:ext cx="11333202" cy="4799820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Сильный окислитель, взаимодействует, практически, со всеми элементами, образуя </a:t>
            </a:r>
            <a:r>
              <a:rPr kumimoji="0" lang="ru-RU" sz="2800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оксиды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Как правило, реакция окисления протекает с выделением тепла и ускоряется при повышении температуры. Пример реакций, протекающих при комнатной температуре: 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4K + O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2K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2Sr + O</a:t>
            </a:r>
            <a:r>
              <a:rPr kumimoji="0" lang="ru-RU" sz="20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2SrO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Окисляет соединения, которые содержат элементы с не максимальной степенью окисления: 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2NO + O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2NO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323849" y="1581930"/>
            <a:ext cx="11547515" cy="5214974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3.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Окисляет большинство органических соединений: 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OH + 3O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2CO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+ 3H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</a:p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4. Окисляет многие неорганические соединения: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6"/>
          <p:cNvSpPr txBox="1">
            <a:spLocks/>
          </p:cNvSpPr>
          <p:nvPr/>
        </p:nvSpPr>
        <p:spPr>
          <a:xfrm>
            <a:off x="3513119" y="2939252"/>
            <a:ext cx="9001188" cy="2286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defRPr/>
            </a:pP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</a:t>
            </a:r>
            <a:r>
              <a:rPr lang="en-US" sz="3200" b="1" baseline="-25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+ 2O</a:t>
            </a:r>
            <a:r>
              <a:rPr lang="en-US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CO</a:t>
            </a:r>
            <a:r>
              <a:rPr lang="en-US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+ 2H</a:t>
            </a:r>
            <a:r>
              <a:rPr lang="en-US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 txBox="1">
            <a:spLocks/>
          </p:cNvSpPr>
          <p:nvPr/>
        </p:nvSpPr>
        <p:spPr>
          <a:xfrm>
            <a:off x="441285" y="4296574"/>
            <a:ext cx="11501518" cy="228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indent="-27432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defRPr/>
            </a:pPr>
            <a:endParaRPr lang="ru-RU" sz="2600" dirty="0">
              <a:latin typeface="+mn-lt"/>
              <a:cs typeface="+mn-cs"/>
            </a:endParaRPr>
          </a:p>
          <a:p>
            <a:pPr marL="274320" indent="-274320" algn="ctr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defRPr/>
            </a:pP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FeS</a:t>
            </a:r>
            <a:r>
              <a:rPr 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+ 11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+ 8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ru-RU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ctr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defRPr/>
            </a:pP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 + 3O</a:t>
            </a:r>
            <a:r>
              <a:rPr lang="en-US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2SO</a:t>
            </a:r>
            <a:r>
              <a:rPr lang="en-US" sz="32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3200" b="1" baseline="-25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323849" y="1581930"/>
            <a:ext cx="11547515" cy="5214974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Кислород не окисляет 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Au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и 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Pt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32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галогены и инертные газы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С остальными неметаллами взаимодействует, образуя оксиды: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S+O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→SO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47324" y="4796640"/>
            <a:ext cx="2523447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11202" lvl="0" indent="-411202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C+O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→CO</a:t>
            </a: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323849" y="1581930"/>
            <a:ext cx="11547515" cy="4799820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7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r>
              <a:rPr kumimoji="0" lang="ru-RU" sz="32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Активно взаимодействует со щелочными и </a:t>
            </a:r>
            <a:r>
              <a:rPr kumimoji="0" lang="ru-RU" sz="3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щелочно-земельными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металлами с образованием </a:t>
            </a:r>
            <a:r>
              <a:rPr kumimoji="0" lang="ru-RU" sz="3200" i="0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оксидов и </a:t>
            </a:r>
            <a:r>
              <a:rPr kumimoji="0" lang="ru-RU" sz="3200" i="0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пероксидов</a:t>
            </a:r>
            <a:r>
              <a:rPr kumimoji="0" lang="ru-RU" sz="3200" i="0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2Na+O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→Na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8</a:t>
            </a:r>
            <a:r>
              <a:rPr kumimoji="0" lang="ru-RU" sz="3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С остальными металлами реагирует при нагревании, выделяя большое количество теплоты и света:</a:t>
            </a: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ctr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Mg+O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→2MgO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6071</TotalTime>
  <Words>831</Words>
  <Application>Microsoft Office PowerPoint</Application>
  <PresentationFormat>Произвольный</PresentationFormat>
  <Paragraphs>158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298</cp:revision>
  <dcterms:created xsi:type="dcterms:W3CDTF">2020-05-06T17:43:33Z</dcterms:created>
  <dcterms:modified xsi:type="dcterms:W3CDTF">2020-10-24T21:27:43Z</dcterms:modified>
</cp:coreProperties>
</file>