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57" r:id="rId2"/>
    <p:sldId id="294" r:id="rId3"/>
    <p:sldId id="646" r:id="rId4"/>
    <p:sldId id="647" r:id="rId5"/>
    <p:sldId id="648" r:id="rId6"/>
    <p:sldId id="649" r:id="rId7"/>
    <p:sldId id="650" r:id="rId8"/>
    <p:sldId id="651" r:id="rId9"/>
    <p:sldId id="652" r:id="rId10"/>
    <p:sldId id="653" r:id="rId11"/>
    <p:sldId id="654" r:id="rId12"/>
    <p:sldId id="660" r:id="rId13"/>
    <p:sldId id="659" r:id="rId14"/>
    <p:sldId id="661" r:id="rId15"/>
    <p:sldId id="662" r:id="rId16"/>
    <p:sldId id="663" r:id="rId17"/>
    <p:sldId id="664" r:id="rId18"/>
    <p:sldId id="665" r:id="rId19"/>
    <p:sldId id="645" r:id="rId20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58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8072494" cy="4171970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Молярный объем газов. Закон Авогадро.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11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99531" y="3082131"/>
            <a:ext cx="322736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789" y="1296178"/>
            <a:ext cx="937104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37" y="1796244"/>
            <a:ext cx="3528390" cy="201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656127" y="1724806"/>
            <a:ext cx="7215238" cy="39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algn="just" eaLnBrk="0" hangingPunct="0"/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Гремучий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газ – смесь водорода Н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и кислорода в соотношении 2:1 по объёму. При поджигании смесь взрывается. Вычислите объёмы водорода и кислорода, взятых количеством вещества 0,9 моль и 0,45 моль соответственно (н.у.). Соответствуют ли эти объёмы соотношению веществ в гремучем газе? </a:t>
            </a:r>
          </a:p>
          <a:p>
            <a:pPr algn="just"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370111" y="938988"/>
            <a:ext cx="5704582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Решение: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41483" y="4725202"/>
            <a:ext cx="7286676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+      О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=       2Н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</a:p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            :        1              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12855" y="4082260"/>
            <a:ext cx="2188849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20,16 л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84623" y="4082260"/>
            <a:ext cx="286013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10,08 л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227103" y="2653500"/>
            <a:ext cx="871543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 0,9моль * 22,4 л/моль=20,16 л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36516" y="3296442"/>
            <a:ext cx="8920337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>
              <a:tabLst>
                <a:tab pos="1119487" algn="l"/>
              </a:tabLst>
            </a:pP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(О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 0,45 моль * 22,4 л/</a:t>
            </a:r>
            <a:r>
              <a:rPr lang="ru-RU" sz="3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моль=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10,08 л</a:t>
            </a:r>
          </a:p>
          <a:p>
            <a:pPr eaLnBrk="0" hangingPunct="0">
              <a:tabLst>
                <a:tab pos="1119487" algn="l"/>
              </a:tabLst>
            </a:pP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155929" y="5939648"/>
            <a:ext cx="4848894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20,16 :10,08 = 2 : 1 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298541" y="2081996"/>
            <a:ext cx="266213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298409" y="2939252"/>
            <a:ext cx="11644394" cy="1492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Рудничный газ или метан СН</a:t>
            </a:r>
            <a:r>
              <a:rPr kumimoji="0" lang="ru-RU" sz="280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4</a:t>
            </a:r>
            <a:r>
              <a:rPr lang="en-US" sz="2800" dirty="0" smtClean="0">
                <a:latin typeface="Arial"/>
                <a:ea typeface="+mj-ea"/>
                <a:cs typeface="Arial"/>
              </a:rPr>
              <a:t>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- настоящее бедствие для шахтёров. Его взрывы в шахтах приводят  к большим разрушениям и гибели людей. Г.Дэви изобрёл безопасную шахтёрскую лампу. В ней пламя было окружено медной сеткой и не вырывалось за её пределы, поэтому метан не нагревался до температуры воспламенения. Победу над рудничным газом считают гражданским подвигом Г.Дэви. </a:t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Если количество вещества метана при н.у. равно 23,88 моль, то каков объём этого газа, вычисленный в литрах?</a:t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28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727037" y="1439054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513251" y="3082128"/>
            <a:ext cx="2026451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V = n 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="1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2749" y="3725070"/>
            <a:ext cx="8747026" cy="257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= 23,88 моль *22,4 л</a:t>
            </a: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моль = 534,91 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л</a:t>
            </a: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Ответ: 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V = 534,91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л.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5533" y="2129384"/>
            <a:ext cx="3571900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Дано:</a:t>
            </a:r>
          </a:p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 = 23,88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моль</a:t>
            </a:r>
          </a:p>
          <a:p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V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870045" y="3439318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369847" y="2653500"/>
            <a:ext cx="11501518" cy="1492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Запах сернистого газа 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SO</a:t>
            </a:r>
            <a:r>
              <a:rPr kumimoji="0" lang="en-US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2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знает каждый, кто хоть раз зажигал спичку. Этот газ хорошо растворяется в воде: в 1л воды можно растворить 42 л сернистого газа. Определите массу сернистого газа, которую можно растворить в 10 литрах воды.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532969" y="1724806"/>
            <a:ext cx="2091680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13617" y="3480184"/>
            <a:ext cx="3074495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400">
                <a:latin typeface="Arial" pitchFamily="34" charset="0"/>
                <a:cs typeface="Arial" pitchFamily="34" charset="0"/>
              </a:rPr>
              <a:t>М(</a:t>
            </a:r>
            <a:r>
              <a:rPr lang="en-US" sz="2400">
                <a:latin typeface="Arial" pitchFamily="34" charset="0"/>
                <a:cs typeface="Arial" pitchFamily="34" charset="0"/>
              </a:rPr>
              <a:t>SO</a:t>
            </a:r>
            <a:r>
              <a:rPr lang="en-US" sz="2400" baseline="-25000">
                <a:latin typeface="Arial" pitchFamily="34" charset="0"/>
                <a:cs typeface="Arial" pitchFamily="34" charset="0"/>
              </a:rPr>
              <a:t>2 </a:t>
            </a:r>
            <a:r>
              <a:rPr lang="en-US" sz="2400">
                <a:latin typeface="Arial" pitchFamily="34" charset="0"/>
                <a:cs typeface="Arial" pitchFamily="34" charset="0"/>
              </a:rPr>
              <a:t>) = 64 </a:t>
            </a:r>
            <a:r>
              <a:rPr lang="ru-RU" sz="2400">
                <a:latin typeface="Arial" pitchFamily="34" charset="0"/>
                <a:cs typeface="Arial" pitchFamily="34" charset="0"/>
              </a:rPr>
              <a:t>г</a:t>
            </a:r>
            <a:r>
              <a:rPr lang="en-US" sz="2400">
                <a:latin typeface="Arial" pitchFamily="34" charset="0"/>
                <a:cs typeface="Arial" pitchFamily="34" charset="0"/>
              </a:rPr>
              <a:t>/</a:t>
            </a:r>
            <a:r>
              <a:rPr lang="ru-RU" sz="2400">
                <a:latin typeface="Arial" pitchFamily="34" charset="0"/>
                <a:cs typeface="Arial" pitchFamily="34" charset="0"/>
              </a:rPr>
              <a:t>моль 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155665" y="1724806"/>
            <a:ext cx="2260490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(SO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= 42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113616" y="2529355"/>
            <a:ext cx="2186756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2400" baseline="-30000"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ru-RU" sz="2400">
                <a:latin typeface="Arial" pitchFamily="34" charset="0"/>
                <a:ea typeface="Calibri" pitchFamily="34" charset="0"/>
                <a:cs typeface="Arial" pitchFamily="34" charset="0"/>
              </a:rPr>
              <a:t>(Н</a:t>
            </a:r>
            <a:r>
              <a:rPr lang="ru-RU" sz="2400" baseline="-3000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400">
                <a:latin typeface="Arial" pitchFamily="34" charset="0"/>
                <a:ea typeface="Calibri" pitchFamily="34" charset="0"/>
                <a:cs typeface="Arial" pitchFamily="34" charset="0"/>
              </a:rPr>
              <a:t>О) = 1 л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113617" y="3041340"/>
            <a:ext cx="2298735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(Н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О) = 10 л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441813" y="2456214"/>
            <a:ext cx="7500990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42 л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растворяется в 1 л воды</a:t>
            </a:r>
          </a:p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л 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--             в 10 л воды</a:t>
            </a:r>
          </a:p>
          <a:p>
            <a:pPr eaLnBrk="0" hangingPunct="0"/>
            <a:endParaRPr lang="en-US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= 42* 10/1 = 420 л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727433" y="4439450"/>
            <a:ext cx="700092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ν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=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420л /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22,4 л/моль = 18,75 моль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8529574" y="1724806"/>
            <a:ext cx="192065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156061" y="1724806"/>
            <a:ext cx="2376909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lang="ru-RU" sz="3200" baseline="-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370375" y="5225268"/>
            <a:ext cx="6357982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= 18,75 моль 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* 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64 г/моль = 1200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</a:t>
            </a:r>
          </a:p>
          <a:p>
            <a:pPr eaLnBrk="0" hangingPunct="0"/>
            <a:endParaRPr 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Ответ: 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 = 1200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г.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113617" y="4065310"/>
            <a:ext cx="1769971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2400">
                <a:latin typeface="Arial" pitchFamily="34" charset="0"/>
                <a:cs typeface="Arial" pitchFamily="34" charset="0"/>
              </a:rPr>
              <a:t>m</a:t>
            </a:r>
            <a:r>
              <a:rPr lang="ru-RU" sz="2400">
                <a:latin typeface="Arial" pitchFamily="34" charset="0"/>
                <a:cs typeface="Arial" pitchFamily="34" charset="0"/>
              </a:rPr>
              <a:t>(</a:t>
            </a:r>
            <a:r>
              <a:rPr lang="en-US" sz="2400">
                <a:latin typeface="Arial" pitchFamily="34" charset="0"/>
                <a:cs typeface="Arial" pitchFamily="34" charset="0"/>
              </a:rPr>
              <a:t>SO</a:t>
            </a:r>
            <a:r>
              <a:rPr lang="ru-RU" sz="2400" baseline="-25000">
                <a:latin typeface="Arial" pitchFamily="34" charset="0"/>
                <a:cs typeface="Arial" pitchFamily="34" charset="0"/>
              </a:rPr>
              <a:t>2</a:t>
            </a:r>
            <a:r>
              <a:rPr lang="ru-RU" sz="2400">
                <a:latin typeface="Arial" pitchFamily="34" charset="0"/>
                <a:cs typeface="Arial" pitchFamily="34" charset="0"/>
              </a:rPr>
              <a:t>) - ?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2691582" y="3260723"/>
            <a:ext cx="278608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84227" y="4010822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Заголовок 4"/>
          <p:cNvSpPr txBox="1">
            <a:spLocks/>
          </p:cNvSpPr>
          <p:nvPr/>
        </p:nvSpPr>
        <p:spPr>
          <a:xfrm>
            <a:off x="2512987" y="581798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1867682"/>
            <a:ext cx="11715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За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час взрослый человек  выдыхает примерно 40 г углекислого газа. Определите объём (н.у.) данной массы этого газа.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298937" y="1939120"/>
            <a:ext cx="231659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0" hangingPunct="0"/>
            <a:r>
              <a:rPr lang="en-US" sz="3800" dirty="0"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lang="ru-RU" sz="3800" dirty="0"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lang="en-US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lang="ru-RU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* </a:t>
            </a:r>
            <a:r>
              <a:rPr lang="ru-RU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М</a:t>
            </a:r>
            <a:endParaRPr lang="ru-RU" sz="3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656259" y="2796376"/>
            <a:ext cx="191584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8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56457" y="2010558"/>
            <a:ext cx="2159501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m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M 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41285" y="1939120"/>
            <a:ext cx="3575080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М(С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4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моль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12723" y="2867814"/>
            <a:ext cx="427843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(С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 =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г   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12723" y="3510756"/>
            <a:ext cx="1991185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- ? 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941747" y="3653632"/>
            <a:ext cx="732931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(СО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)  = 40 г / 44 г/моль = 0,91 моль 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798871" y="4510888"/>
            <a:ext cx="8143932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CO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=0,91 моль 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22,4 л/моль = 20,38 л </a:t>
            </a: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2512987" y="581798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1- 4 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6" descr="gayluss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724806"/>
            <a:ext cx="272730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14"/>
          <p:cNvSpPr>
            <a:spLocks noChangeArrowheads="1"/>
          </p:cNvSpPr>
          <p:nvPr/>
        </p:nvSpPr>
        <p:spPr bwMode="auto">
          <a:xfrm>
            <a:off x="4156061" y="1867682"/>
            <a:ext cx="68580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Измеряя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объемы, и объемы газов, в результате реакции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Ж.Л. Гей-Люссак</a:t>
            </a:r>
          </a:p>
          <a:p>
            <a:pPr algn="just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открыл закон газовых (объемных) отношений:</a:t>
            </a: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auto">
          <a:xfrm>
            <a:off x="-844599" y="5153830"/>
            <a:ext cx="55710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Ж.Л. Гей-Люссак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1808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27499" y="3796508"/>
            <a:ext cx="678661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«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 постоянном давлении и температуре объемы вступающих в реакцию газов  относятся друг к другу как небольшие простые целые числа»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3441667" y="1367623"/>
            <a:ext cx="5161474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itchFamily="34" charset="0"/>
                <a:cs typeface="Arial" pitchFamily="34" charset="0"/>
                <a:sym typeface="Symbol" pitchFamily="18" charset="2"/>
              </a:rPr>
              <a:t>Например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12855" y="2439186"/>
          <a:ext cx="9371040" cy="364333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297138"/>
                <a:gridCol w="5073902"/>
              </a:tblGrid>
              <a:tr h="123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Химическая    реакция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Отношение объемов газов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67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</a:t>
                      </a:r>
                      <a:r>
                        <a:rPr kumimoji="0" lang="ru-RU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</a:t>
                      </a:r>
                      <a:r>
                        <a:rPr kumimoji="0" lang="ru-RU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HF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1:1:2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10504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+3H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2800" b="0" i="0" u="none" strike="noStrike" cap="none" normalizeH="0" baseline="-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2:1:3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67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2C+O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2CO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1:2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226971" y="1796244"/>
            <a:ext cx="11715831" cy="19899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Закон объёмных отношений позволил итальянскому учёному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А. Авогадро предположить,  что молекулы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простых газов состоят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из двух одинаковых атомов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,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Cl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,О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6" descr="C:\Users\User\Desktop\nitrogeno_-molecular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4225136"/>
            <a:ext cx="2441589" cy="213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298409" y="3500438"/>
            <a:ext cx="1157295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Всего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лишь восемь элементов в природе существуют в виде двухатомных молекул: H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 N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 O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И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все галогены: F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Cl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Br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I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At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2.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6" descr="avogad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367616"/>
            <a:ext cx="38481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1298541" y="5225268"/>
            <a:ext cx="2286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А. Авогадро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1811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656127" y="2010558"/>
            <a:ext cx="727396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Итальянский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ученый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Амадео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Авогадро сформулировал закон (для газов) : </a:t>
            </a:r>
          </a:p>
          <a:p>
            <a:pPr algn="just"/>
            <a:r>
              <a:rPr lang="ru-RU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 в </a:t>
            </a:r>
            <a:r>
              <a:rPr lang="ru-RU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равных объемах различных газов при одинаковых условиях содержится одинаковое число </a:t>
            </a:r>
            <a:r>
              <a:rPr lang="ru-RU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молекул».</a:t>
            </a:r>
            <a:endParaRPr lang="ru-RU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457200" y="1367616"/>
            <a:ext cx="8229600" cy="515772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Нормальные условия (</a:t>
            </a:r>
            <a:r>
              <a:rPr lang="ru-RU" sz="3200" b="1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н.у</a:t>
            </a:r>
            <a:r>
              <a:rPr lang="ru-RU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.):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t° = 0°C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= 101,3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кПа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9993" y="3951924"/>
            <a:ext cx="12057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 = 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749861" y="4347996"/>
            <a:ext cx="1080120" cy="1549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062911" y="4233030"/>
            <a:ext cx="5052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358" y="3567203"/>
            <a:ext cx="6543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56259" y="2367748"/>
            <a:ext cx="44935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0,089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0611" y="3578450"/>
            <a:ext cx="45255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44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1,429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56259" y="4888028"/>
            <a:ext cx="46045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1,96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2107347" y="1199738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5203691" y="1208706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228027" y="1224740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3502" y="1187860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9427" y="1224740"/>
            <a:ext cx="5966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51936" y="1091702"/>
            <a:ext cx="856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6989" y="199643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69003" y="1983937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93339" y="1863400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6398" y="3461050"/>
            <a:ext cx="2925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0,089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4973" y="4136670"/>
            <a:ext cx="29955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г/моль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52411" y="4804050"/>
            <a:ext cx="19944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2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52411" y="5586970"/>
            <a:ext cx="15953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- ?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4429" y="4012488"/>
            <a:ext cx="14654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57091" y="4281846"/>
            <a:ext cx="866880" cy="0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714090" y="3641668"/>
            <a:ext cx="123623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75805" y="4398280"/>
            <a:ext cx="1140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53228" y="5611854"/>
            <a:ext cx="5934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84205" y="5611854"/>
            <a:ext cx="15648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22" idx="3"/>
            <a:endCxn id="21" idx="1"/>
          </p:cNvCxnSpPr>
          <p:nvPr/>
        </p:nvCxnSpPr>
        <p:spPr>
          <a:xfrm>
            <a:off x="6949057" y="5873464"/>
            <a:ext cx="904171" cy="1588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106950" y="5236098"/>
            <a:ext cx="5341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03799" y="6110190"/>
            <a:ext cx="16610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0,089г/л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493339" y="5611854"/>
            <a:ext cx="13115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2084359" y="1653368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5299069" y="1581930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370903" y="1724806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7301" y="1724806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2011" y="1653368"/>
            <a:ext cx="5966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2407" y="1796244"/>
            <a:ext cx="856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0111" y="2439186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84821" y="236774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6655" y="2653500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8607" y="3796508"/>
            <a:ext cx="2925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0,089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84623" y="5511020"/>
            <a:ext cx="38919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Молярный объем газа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1879" y="3796508"/>
            <a:ext cx="29450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1,429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85151" y="3796508"/>
            <a:ext cx="2995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1,96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70507" y="4368012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56589" y="4296574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5704925" y="890322"/>
            <a:ext cx="756084" cy="8425844"/>
          </a:xfrm>
          <a:prstGeom prst="leftBrac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13251" y="6153962"/>
            <a:ext cx="31926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2800" baseline="-25000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л/моль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27235" y="4296574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584161" y="1367616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7103" y="1439054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8475" y="251062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161" y="3653632"/>
            <a:ext cx="19415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Цилиндр 7"/>
          <p:cNvSpPr/>
          <p:nvPr/>
        </p:nvSpPr>
        <p:spPr>
          <a:xfrm>
            <a:off x="4799003" y="1439054"/>
            <a:ext cx="1944216" cy="1393353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41945" y="1439054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84755" y="201055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9003" y="3153566"/>
            <a:ext cx="19148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11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Цилиндр 11"/>
          <p:cNvSpPr/>
          <p:nvPr/>
        </p:nvSpPr>
        <p:spPr>
          <a:xfrm>
            <a:off x="8656655" y="1296178"/>
            <a:ext cx="1944216" cy="3101157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71035" y="1367616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28093" y="4582326"/>
            <a:ext cx="19415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33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42407" y="272493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,5</a:t>
            </a:r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97746" y="4775128"/>
            <a:ext cx="13163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970885" y="5282960"/>
            <a:ext cx="1576092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10603" y="4226836"/>
            <a:ext cx="69762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10603" y="5282959"/>
            <a:ext cx="115448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r>
              <a:rPr lang="en-US" sz="6000" b="1" baseline="-250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97746" y="4116218"/>
            <a:ext cx="3242406" cy="25531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8" grpId="0"/>
      <p:bldP spid="19" grpId="0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5638</TotalTime>
  <Words>894</Words>
  <Application>Microsoft Office PowerPoint</Application>
  <PresentationFormat>Произвольный</PresentationFormat>
  <Paragraphs>193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250</cp:revision>
  <dcterms:created xsi:type="dcterms:W3CDTF">2020-05-06T17:43:33Z</dcterms:created>
  <dcterms:modified xsi:type="dcterms:W3CDTF">2020-10-15T20:41:09Z</dcterms:modified>
</cp:coreProperties>
</file>