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457" r:id="rId2"/>
    <p:sldId id="294" r:id="rId3"/>
    <p:sldId id="646" r:id="rId4"/>
    <p:sldId id="647" r:id="rId5"/>
    <p:sldId id="648" r:id="rId6"/>
    <p:sldId id="649" r:id="rId7"/>
    <p:sldId id="650" r:id="rId8"/>
    <p:sldId id="651" r:id="rId9"/>
    <p:sldId id="652" r:id="rId10"/>
    <p:sldId id="653" r:id="rId11"/>
    <p:sldId id="654" r:id="rId12"/>
    <p:sldId id="660" r:id="rId13"/>
    <p:sldId id="659" r:id="rId14"/>
    <p:sldId id="661" r:id="rId15"/>
    <p:sldId id="662" r:id="rId16"/>
    <p:sldId id="663" r:id="rId17"/>
    <p:sldId id="664" r:id="rId18"/>
    <p:sldId id="665" r:id="rId19"/>
    <p:sldId id="645" r:id="rId20"/>
  </p:sldIdLst>
  <p:sldSz cx="12169775" cy="7021513"/>
  <p:notesSz cx="6858000" cy="9144000"/>
  <p:defaultTextStyle>
    <a:defPPr>
      <a:defRPr lang="ru-RU"/>
    </a:defPPr>
    <a:lvl1pPr marL="0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270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6536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4805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3074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1341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89608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37879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6145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12">
          <p15:clr>
            <a:srgbClr val="A4A3A4"/>
          </p15:clr>
        </p15:guide>
        <p15:guide id="2" pos="38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CC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258" y="-108"/>
      </p:cViewPr>
      <p:guideLst>
        <p:guide orient="horz" pos="2212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88813-52B9-43E3-8D26-487D677443D8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685800"/>
            <a:ext cx="5940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C7D7E-D05D-41A6-BE46-D5DFA5AE9D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3704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6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14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70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27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84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41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98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55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81225"/>
            <a:ext cx="10344309" cy="150507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978857"/>
            <a:ext cx="8518843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6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4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3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13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89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37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6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81191"/>
            <a:ext cx="2738199" cy="599104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90" y="281191"/>
            <a:ext cx="8011769" cy="599104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739" y="286638"/>
            <a:ext cx="10344310" cy="8370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2737" y="1430315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3717" y="1430315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34697" y="1430315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2737" y="5099324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498" indent="-153498">
              <a:buFont typeface="Arial" panose="020B0604020202020204" pitchFamily="34" charset="0"/>
              <a:buChar char="•"/>
              <a:defRPr sz="1400"/>
            </a:lvl2pPr>
            <a:lvl3pPr marL="306994" indent="-153498">
              <a:defRPr sz="1400"/>
            </a:lvl3pPr>
            <a:lvl4pPr marL="537241" indent="-230244">
              <a:defRPr sz="1400"/>
            </a:lvl4pPr>
            <a:lvl5pPr marL="767488" indent="-23024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3717" y="5099324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498" indent="-153498">
              <a:buFont typeface="Arial" panose="020B0604020202020204" pitchFamily="34" charset="0"/>
              <a:buChar char="•"/>
              <a:defRPr sz="1400"/>
            </a:lvl2pPr>
            <a:lvl3pPr marL="306994" indent="-153498">
              <a:defRPr sz="1400"/>
            </a:lvl3pPr>
            <a:lvl4pPr marL="537241" indent="-230244">
              <a:defRPr sz="1400"/>
            </a:lvl4pPr>
            <a:lvl5pPr marL="767488" indent="-23024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34697" y="5099324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498" indent="-153498">
              <a:buFont typeface="Arial" panose="020B0604020202020204" pitchFamily="34" charset="0"/>
              <a:buChar char="•"/>
              <a:defRPr sz="1400"/>
            </a:lvl2pPr>
            <a:lvl3pPr marL="306994" indent="-153498">
              <a:defRPr sz="1400"/>
            </a:lvl3pPr>
            <a:lvl4pPr marL="537241" indent="-230244">
              <a:defRPr sz="1400"/>
            </a:lvl4pPr>
            <a:lvl5pPr marL="767488" indent="-23024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2739" y="955715"/>
            <a:ext cx="10344310" cy="41608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234869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84" y="1160211"/>
            <a:ext cx="11927185" cy="57326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bg object 17"/>
          <p:cNvSpPr/>
          <p:nvPr/>
        </p:nvSpPr>
        <p:spPr>
          <a:xfrm>
            <a:off x="141104" y="153988"/>
            <a:ext cx="11927185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3688" y="1559665"/>
            <a:ext cx="3850634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50" y="1614952"/>
            <a:ext cx="5293853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073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511973"/>
            <a:ext cx="10344309" cy="139455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76022"/>
            <a:ext cx="10344309" cy="1535955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27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65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48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307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134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8960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3787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614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89" y="1638358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38358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71714"/>
            <a:ext cx="5377097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270" indent="0">
              <a:buNone/>
              <a:defRPr sz="2400" b="1"/>
            </a:lvl2pPr>
            <a:lvl3pPr marL="1096536" indent="0">
              <a:buNone/>
              <a:defRPr sz="2200" b="1"/>
            </a:lvl3pPr>
            <a:lvl4pPr marL="1644805" indent="0">
              <a:buNone/>
              <a:defRPr sz="1900" b="1"/>
            </a:lvl4pPr>
            <a:lvl5pPr marL="2193074" indent="0">
              <a:buNone/>
              <a:defRPr sz="1900" b="1"/>
            </a:lvl5pPr>
            <a:lvl6pPr marL="2741341" indent="0">
              <a:buNone/>
              <a:defRPr sz="1900" b="1"/>
            </a:lvl6pPr>
            <a:lvl7pPr marL="3289608" indent="0">
              <a:buNone/>
              <a:defRPr sz="1900" b="1"/>
            </a:lvl7pPr>
            <a:lvl8pPr marL="3837879" indent="0">
              <a:buNone/>
              <a:defRPr sz="1900" b="1"/>
            </a:lvl8pPr>
            <a:lvl9pPr marL="4386145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226733"/>
            <a:ext cx="5377097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71714"/>
            <a:ext cx="5379210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270" indent="0">
              <a:buNone/>
              <a:defRPr sz="2400" b="1"/>
            </a:lvl2pPr>
            <a:lvl3pPr marL="1096536" indent="0">
              <a:buNone/>
              <a:defRPr sz="2200" b="1"/>
            </a:lvl3pPr>
            <a:lvl4pPr marL="1644805" indent="0">
              <a:buNone/>
              <a:defRPr sz="1900" b="1"/>
            </a:lvl4pPr>
            <a:lvl5pPr marL="2193074" indent="0">
              <a:buNone/>
              <a:defRPr sz="1900" b="1"/>
            </a:lvl5pPr>
            <a:lvl6pPr marL="2741341" indent="0">
              <a:buNone/>
              <a:defRPr sz="1900" b="1"/>
            </a:lvl6pPr>
            <a:lvl7pPr marL="3289608" indent="0">
              <a:buNone/>
              <a:defRPr sz="1900" b="1"/>
            </a:lvl7pPr>
            <a:lvl8pPr marL="3837879" indent="0">
              <a:buNone/>
              <a:defRPr sz="1900" b="1"/>
            </a:lvl8pPr>
            <a:lvl9pPr marL="4386145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226733"/>
            <a:ext cx="5379210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9560"/>
            <a:ext cx="4003772" cy="118975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9565"/>
            <a:ext cx="6803242" cy="5992667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69317"/>
            <a:ext cx="4003772" cy="4802910"/>
          </a:xfrm>
        </p:spPr>
        <p:txBody>
          <a:bodyPr/>
          <a:lstStyle>
            <a:lvl1pPr marL="0" indent="0">
              <a:buNone/>
              <a:defRPr sz="1700"/>
            </a:lvl1pPr>
            <a:lvl2pPr marL="548270" indent="0">
              <a:buNone/>
              <a:defRPr sz="1400"/>
            </a:lvl2pPr>
            <a:lvl3pPr marL="1096536" indent="0">
              <a:buNone/>
              <a:defRPr sz="1200"/>
            </a:lvl3pPr>
            <a:lvl4pPr marL="1644805" indent="0">
              <a:buNone/>
              <a:defRPr sz="1100"/>
            </a:lvl4pPr>
            <a:lvl5pPr marL="2193074" indent="0">
              <a:buNone/>
              <a:defRPr sz="1100"/>
            </a:lvl5pPr>
            <a:lvl6pPr marL="2741341" indent="0">
              <a:buNone/>
              <a:defRPr sz="1100"/>
            </a:lvl6pPr>
            <a:lvl7pPr marL="3289608" indent="0">
              <a:buNone/>
              <a:defRPr sz="1100"/>
            </a:lvl7pPr>
            <a:lvl8pPr marL="3837879" indent="0">
              <a:buNone/>
              <a:defRPr sz="1100"/>
            </a:lvl8pPr>
            <a:lvl9pPr marL="4386145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915063"/>
            <a:ext cx="7301865" cy="5802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27385"/>
            <a:ext cx="7301865" cy="4212908"/>
          </a:xfrm>
        </p:spPr>
        <p:txBody>
          <a:bodyPr/>
          <a:lstStyle>
            <a:lvl1pPr marL="0" indent="0">
              <a:buNone/>
              <a:defRPr sz="3800"/>
            </a:lvl1pPr>
            <a:lvl2pPr marL="548270" indent="0">
              <a:buNone/>
              <a:defRPr sz="3400"/>
            </a:lvl2pPr>
            <a:lvl3pPr marL="1096536" indent="0">
              <a:buNone/>
              <a:defRPr sz="2900"/>
            </a:lvl3pPr>
            <a:lvl4pPr marL="1644805" indent="0">
              <a:buNone/>
              <a:defRPr sz="2400"/>
            </a:lvl4pPr>
            <a:lvl5pPr marL="2193074" indent="0">
              <a:buNone/>
              <a:defRPr sz="2400"/>
            </a:lvl5pPr>
            <a:lvl6pPr marL="2741341" indent="0">
              <a:buNone/>
              <a:defRPr sz="2400"/>
            </a:lvl6pPr>
            <a:lvl7pPr marL="3289608" indent="0">
              <a:buNone/>
              <a:defRPr sz="2400"/>
            </a:lvl7pPr>
            <a:lvl8pPr marL="3837879" indent="0">
              <a:buNone/>
              <a:defRPr sz="2400"/>
            </a:lvl8pPr>
            <a:lvl9pPr marL="4386145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495310"/>
            <a:ext cx="7301865" cy="824052"/>
          </a:xfrm>
        </p:spPr>
        <p:txBody>
          <a:bodyPr/>
          <a:lstStyle>
            <a:lvl1pPr marL="0" indent="0">
              <a:buNone/>
              <a:defRPr sz="1700"/>
            </a:lvl1pPr>
            <a:lvl2pPr marL="548270" indent="0">
              <a:buNone/>
              <a:defRPr sz="1400"/>
            </a:lvl2pPr>
            <a:lvl3pPr marL="1096536" indent="0">
              <a:buNone/>
              <a:defRPr sz="1200"/>
            </a:lvl3pPr>
            <a:lvl4pPr marL="1644805" indent="0">
              <a:buNone/>
              <a:defRPr sz="1100"/>
            </a:lvl4pPr>
            <a:lvl5pPr marL="2193074" indent="0">
              <a:buNone/>
              <a:defRPr sz="1100"/>
            </a:lvl5pPr>
            <a:lvl6pPr marL="2741341" indent="0">
              <a:buNone/>
              <a:defRPr sz="1100"/>
            </a:lvl6pPr>
            <a:lvl7pPr marL="3289608" indent="0">
              <a:buNone/>
              <a:defRPr sz="1100"/>
            </a:lvl7pPr>
            <a:lvl8pPr marL="3837879" indent="0">
              <a:buNone/>
              <a:defRPr sz="1100"/>
            </a:lvl8pPr>
            <a:lvl9pPr marL="4386145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81186"/>
            <a:ext cx="10952798" cy="1170252"/>
          </a:xfrm>
          <a:prstGeom prst="rect">
            <a:avLst/>
          </a:prstGeom>
        </p:spPr>
        <p:txBody>
          <a:bodyPr vert="horz" lIns="109654" tIns="54827" rIns="109654" bIns="5482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38358"/>
            <a:ext cx="10952798" cy="4633874"/>
          </a:xfrm>
          <a:prstGeom prst="rect">
            <a:avLst/>
          </a:prstGeom>
        </p:spPr>
        <p:txBody>
          <a:bodyPr vert="horz" lIns="109654" tIns="54827" rIns="109654" bIns="5482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507907"/>
            <a:ext cx="2839614" cy="373831"/>
          </a:xfrm>
          <a:prstGeom prst="rect">
            <a:avLst/>
          </a:prstGeom>
        </p:spPr>
        <p:txBody>
          <a:bodyPr vert="horz" lIns="109654" tIns="54827" rIns="109654" bIns="54827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507907"/>
            <a:ext cx="3853762" cy="373831"/>
          </a:xfrm>
          <a:prstGeom prst="rect">
            <a:avLst/>
          </a:prstGeom>
        </p:spPr>
        <p:txBody>
          <a:bodyPr vert="horz" lIns="109654" tIns="54827" rIns="109654" bIns="54827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507907"/>
            <a:ext cx="2839614" cy="373831"/>
          </a:xfrm>
          <a:prstGeom prst="rect">
            <a:avLst/>
          </a:prstGeom>
        </p:spPr>
        <p:txBody>
          <a:bodyPr vert="horz" lIns="109654" tIns="54827" rIns="109654" bIns="54827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1096536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202" indent="-411202" algn="l" defTabSz="1096536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0935" indent="-342668" algn="l" defTabSz="1096536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0670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18938" indent="-274136" algn="l" defTabSz="1096536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7206" indent="-274136" algn="l" defTabSz="1096536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5473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3744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2011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0278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270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6536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805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3074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1341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89608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7879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6145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/>
            </a:extLst>
          </p:cNvPr>
          <p:cNvSpPr/>
          <p:nvPr/>
        </p:nvSpPr>
        <p:spPr>
          <a:xfrm>
            <a:off x="0" y="29260"/>
            <a:ext cx="12152345" cy="220885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400"/>
          </a:p>
        </p:txBody>
      </p:sp>
      <p:sp>
        <p:nvSpPr>
          <p:cNvPr id="15" name="object 4">
            <a:extLst>
              <a:ext uri="{FF2B5EF4-FFF2-40B4-BE49-F238E27FC236}"/>
            </a:extLst>
          </p:cNvPr>
          <p:cNvSpPr txBox="1"/>
          <p:nvPr/>
        </p:nvSpPr>
        <p:spPr>
          <a:xfrm>
            <a:off x="1012792" y="2764723"/>
            <a:ext cx="8072494" cy="4171970"/>
          </a:xfrm>
          <a:prstGeom prst="rect">
            <a:avLst/>
          </a:prstGeom>
        </p:spPr>
        <p:txBody>
          <a:bodyPr wrap="square" lIns="0" tIns="29522" rIns="0" bIns="0">
            <a:spAutoFit/>
          </a:bodyPr>
          <a:lstStyle/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endParaRPr lang="uz-Cyrl-UZ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r>
              <a:rPr lang="uz-Cyrl-UZ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Тема: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r>
              <a:rPr lang="ru-RU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Молярный объем газов. Закон Авогадро.</a:t>
            </a:r>
            <a:r>
              <a:rPr lang="uz-Cyrl-UZ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4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endParaRPr lang="uz-Cyrl-UZ" sz="4000" b="1" dirty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endParaRPr lang="ru-RU" altLang="ru-RU" sz="40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436" algn="ctr">
              <a:lnSpc>
                <a:spcPts val="4290"/>
              </a:lnSpc>
              <a:spcBef>
                <a:spcPts val="2599"/>
              </a:spcBef>
              <a:defRPr/>
            </a:pPr>
            <a:endParaRPr lang="uz-Cyrl-UZ" sz="4000" dirty="0">
              <a:solidFill>
                <a:srgbClr val="3734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5">
            <a:extLst>
              <a:ext uri="{FF2B5EF4-FFF2-40B4-BE49-F238E27FC236}"/>
            </a:extLst>
          </p:cNvPr>
          <p:cNvSpPr/>
          <p:nvPr/>
        </p:nvSpPr>
        <p:spPr>
          <a:xfrm>
            <a:off x="298411" y="3010690"/>
            <a:ext cx="725751" cy="257176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400"/>
          </a:p>
        </p:txBody>
      </p:sp>
      <p:sp>
        <p:nvSpPr>
          <p:cNvPr id="25" name="object 2">
            <a:extLst>
              <a:ext uri="{FF2B5EF4-FFF2-40B4-BE49-F238E27FC236}"/>
            </a:extLst>
          </p:cNvPr>
          <p:cNvSpPr txBox="1">
            <a:spLocks/>
          </p:cNvSpPr>
          <p:nvPr/>
        </p:nvSpPr>
        <p:spPr>
          <a:xfrm>
            <a:off x="1847653" y="487606"/>
            <a:ext cx="6109444" cy="1262319"/>
          </a:xfrm>
          <a:prstGeom prst="rect">
            <a:avLst/>
          </a:prstGeom>
        </p:spPr>
        <p:txBody>
          <a:bodyPr wrap="square"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0" defTabSz="1935282">
              <a:spcBef>
                <a:spcPts val="241"/>
              </a:spcBef>
              <a:defRPr/>
            </a:pPr>
            <a:r>
              <a:rPr lang="uz-Cyrl-UZ" sz="8000" kern="0" spc="22" dirty="0" smtClean="0">
                <a:solidFill>
                  <a:sysClr val="window" lastClr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Химия </a:t>
            </a:r>
            <a:endParaRPr lang="uz-Cyrl-UZ" sz="8000" kern="0" spc="22" dirty="0">
              <a:solidFill>
                <a:sysClr val="window" lastClr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11">
            <a:extLst>
              <a:ext uri="{FF2B5EF4-FFF2-40B4-BE49-F238E27FC236}"/>
            </a:extLst>
          </p:cNvPr>
          <p:cNvSpPr/>
          <p:nvPr/>
        </p:nvSpPr>
        <p:spPr>
          <a:xfrm>
            <a:off x="1041087" y="598131"/>
            <a:ext cx="240860" cy="508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>
            <a:extLst>
              <a:ext uri="{FF2B5EF4-FFF2-40B4-BE49-F238E27FC236}"/>
            </a:extLst>
          </p:cNvPr>
          <p:cNvSpPr/>
          <p:nvPr/>
        </p:nvSpPr>
        <p:spPr>
          <a:xfrm>
            <a:off x="1163101" y="918327"/>
            <a:ext cx="451613" cy="616007"/>
          </a:xfrm>
          <a:custGeom>
            <a:avLst/>
            <a:gdLst/>
            <a:ahLst/>
            <a:cxnLst/>
            <a:rect l="l" t="t" r="r" b="b"/>
            <a:pathLst>
              <a:path w="213359" h="284480">
                <a:moveTo>
                  <a:pt x="138573" y="0"/>
                </a:moveTo>
                <a:lnTo>
                  <a:pt x="73845" y="0"/>
                </a:lnTo>
                <a:lnTo>
                  <a:pt x="66311" y="1380"/>
                </a:lnTo>
                <a:lnTo>
                  <a:pt x="60292" y="5191"/>
                </a:lnTo>
                <a:lnTo>
                  <a:pt x="56302" y="10942"/>
                </a:lnTo>
                <a:lnTo>
                  <a:pt x="55041" y="17230"/>
                </a:lnTo>
                <a:lnTo>
                  <a:pt x="54958" y="27298"/>
                </a:lnTo>
                <a:lnTo>
                  <a:pt x="61212" y="34757"/>
                </a:lnTo>
                <a:lnTo>
                  <a:pt x="69683" y="36658"/>
                </a:lnTo>
                <a:lnTo>
                  <a:pt x="69683" y="80002"/>
                </a:lnTo>
                <a:lnTo>
                  <a:pt x="6603" y="211507"/>
                </a:lnTo>
                <a:lnTo>
                  <a:pt x="0" y="236544"/>
                </a:lnTo>
                <a:lnTo>
                  <a:pt x="6546" y="260064"/>
                </a:lnTo>
                <a:lnTo>
                  <a:pt x="23619" y="277514"/>
                </a:lnTo>
                <a:lnTo>
                  <a:pt x="48583" y="284342"/>
                </a:lnTo>
                <a:lnTo>
                  <a:pt x="164190" y="284342"/>
                </a:lnTo>
                <a:lnTo>
                  <a:pt x="189161" y="277510"/>
                </a:lnTo>
                <a:lnTo>
                  <a:pt x="194858" y="271688"/>
                </a:lnTo>
                <a:lnTo>
                  <a:pt x="48583" y="271688"/>
                </a:lnTo>
                <a:lnTo>
                  <a:pt x="30127" y="266638"/>
                </a:lnTo>
                <a:lnTo>
                  <a:pt x="17508" y="253735"/>
                </a:lnTo>
                <a:lnTo>
                  <a:pt x="12672" y="236350"/>
                </a:lnTo>
                <a:lnTo>
                  <a:pt x="17554" y="217850"/>
                </a:lnTo>
                <a:lnTo>
                  <a:pt x="75807" y="117302"/>
                </a:lnTo>
                <a:lnTo>
                  <a:pt x="78923" y="108660"/>
                </a:lnTo>
                <a:lnTo>
                  <a:pt x="80936" y="97586"/>
                </a:lnTo>
                <a:lnTo>
                  <a:pt x="82017" y="87044"/>
                </a:lnTo>
                <a:lnTo>
                  <a:pt x="82340" y="80002"/>
                </a:lnTo>
                <a:lnTo>
                  <a:pt x="82340" y="37127"/>
                </a:lnTo>
                <a:lnTo>
                  <a:pt x="102619" y="37127"/>
                </a:lnTo>
                <a:lnTo>
                  <a:pt x="105456" y="34293"/>
                </a:lnTo>
                <a:lnTo>
                  <a:pt x="105337" y="27179"/>
                </a:lnTo>
                <a:lnTo>
                  <a:pt x="102623" y="24469"/>
                </a:lnTo>
                <a:lnTo>
                  <a:pt x="70352" y="24469"/>
                </a:lnTo>
                <a:lnTo>
                  <a:pt x="67515" y="21631"/>
                </a:lnTo>
                <a:lnTo>
                  <a:pt x="67515" y="14375"/>
                </a:lnTo>
                <a:lnTo>
                  <a:pt x="70795" y="12658"/>
                </a:lnTo>
                <a:lnTo>
                  <a:pt x="156737" y="12658"/>
                </a:lnTo>
                <a:lnTo>
                  <a:pt x="156164" y="10394"/>
                </a:lnTo>
                <a:lnTo>
                  <a:pt x="152018" y="4932"/>
                </a:lnTo>
                <a:lnTo>
                  <a:pt x="145979" y="1311"/>
                </a:lnTo>
                <a:lnTo>
                  <a:pt x="138573" y="0"/>
                </a:lnTo>
                <a:close/>
              </a:path>
              <a:path w="213359" h="284480">
                <a:moveTo>
                  <a:pt x="156737" y="12658"/>
                </a:moveTo>
                <a:lnTo>
                  <a:pt x="141675" y="12658"/>
                </a:lnTo>
                <a:lnTo>
                  <a:pt x="145084" y="14273"/>
                </a:lnTo>
                <a:lnTo>
                  <a:pt x="145223" y="17230"/>
                </a:lnTo>
                <a:lnTo>
                  <a:pt x="145260" y="21631"/>
                </a:lnTo>
                <a:lnTo>
                  <a:pt x="142421" y="24469"/>
                </a:lnTo>
                <a:lnTo>
                  <a:pt x="120911" y="24469"/>
                </a:lnTo>
                <a:lnTo>
                  <a:pt x="118197" y="27179"/>
                </a:lnTo>
                <a:lnTo>
                  <a:pt x="118077" y="34293"/>
                </a:lnTo>
                <a:lnTo>
                  <a:pt x="120911" y="37127"/>
                </a:lnTo>
                <a:lnTo>
                  <a:pt x="130432" y="37127"/>
                </a:lnTo>
                <a:lnTo>
                  <a:pt x="130432" y="80002"/>
                </a:lnTo>
                <a:lnTo>
                  <a:pt x="195218" y="217850"/>
                </a:lnTo>
                <a:lnTo>
                  <a:pt x="200103" y="236350"/>
                </a:lnTo>
                <a:lnTo>
                  <a:pt x="195264" y="253741"/>
                </a:lnTo>
                <a:lnTo>
                  <a:pt x="182645" y="266640"/>
                </a:lnTo>
                <a:lnTo>
                  <a:pt x="164190" y="271688"/>
                </a:lnTo>
                <a:lnTo>
                  <a:pt x="194858" y="271688"/>
                </a:lnTo>
                <a:lnTo>
                  <a:pt x="206234" y="260054"/>
                </a:lnTo>
                <a:lnTo>
                  <a:pt x="212780" y="236544"/>
                </a:lnTo>
                <a:lnTo>
                  <a:pt x="206170" y="211507"/>
                </a:lnTo>
                <a:lnTo>
                  <a:pt x="147916" y="110956"/>
                </a:lnTo>
                <a:lnTo>
                  <a:pt x="146077" y="105444"/>
                </a:lnTo>
                <a:lnTo>
                  <a:pt x="144537" y="97008"/>
                </a:lnTo>
                <a:lnTo>
                  <a:pt x="143479" y="87808"/>
                </a:lnTo>
                <a:lnTo>
                  <a:pt x="143086" y="80002"/>
                </a:lnTo>
                <a:lnTo>
                  <a:pt x="143086" y="36658"/>
                </a:lnTo>
                <a:lnTo>
                  <a:pt x="151561" y="34757"/>
                </a:lnTo>
                <a:lnTo>
                  <a:pt x="157815" y="27298"/>
                </a:lnTo>
                <a:lnTo>
                  <a:pt x="157893" y="17230"/>
                </a:lnTo>
                <a:lnTo>
                  <a:pt x="156737" y="1265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>
            <a:extLst>
              <a:ext uri="{FF2B5EF4-FFF2-40B4-BE49-F238E27FC236}"/>
            </a:extLst>
          </p:cNvPr>
          <p:cNvSpPr/>
          <p:nvPr/>
        </p:nvSpPr>
        <p:spPr>
          <a:xfrm>
            <a:off x="1218563" y="1285653"/>
            <a:ext cx="339106" cy="1934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/>
            </a:extLst>
          </p:cNvPr>
          <p:cNvSpPr/>
          <p:nvPr/>
        </p:nvSpPr>
        <p:spPr>
          <a:xfrm>
            <a:off x="700400" y="918323"/>
            <a:ext cx="473797" cy="617633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/>
            </a:extLst>
          </p:cNvPr>
          <p:cNvSpPr/>
          <p:nvPr/>
        </p:nvSpPr>
        <p:spPr>
          <a:xfrm>
            <a:off x="754274" y="1207639"/>
            <a:ext cx="364458" cy="2714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923029" y="493598"/>
            <a:ext cx="1274142" cy="13067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0391865" y="538864"/>
            <a:ext cx="365764" cy="772988"/>
          </a:xfrm>
          <a:prstGeom prst="rect">
            <a:avLst/>
          </a:prstGeom>
        </p:spPr>
        <p:txBody>
          <a:bodyPr vert="horz" wrap="square" lIns="0" tIns="33992" rIns="0" bIns="0" rtlCol="0">
            <a:spAutoFit/>
          </a:bodyPr>
          <a:lstStyle/>
          <a:p>
            <a:pPr>
              <a:spcBef>
                <a:spcPts val="267"/>
              </a:spcBef>
            </a:pPr>
            <a:r>
              <a:rPr lang="en-US" sz="4800" b="1" spc="22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9923029" y="1253584"/>
            <a:ext cx="1274142" cy="456972"/>
          </a:xfrm>
          <a:prstGeom prst="rect">
            <a:avLst/>
          </a:prstGeom>
        </p:spPr>
        <p:txBody>
          <a:bodyPr vert="horz" wrap="square" lIns="0" tIns="25833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ru-RU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800" b="1" dirty="0">
              <a:latin typeface="Arial"/>
              <a:cs typeface="Arial"/>
            </a:endParaRPr>
          </a:p>
        </p:txBody>
      </p:sp>
      <p:pic>
        <p:nvPicPr>
          <p:cNvPr id="2" name="Picture 2" descr="C:\Users\Windows 7\Desktop\Новая папка (7)\226797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799531" y="3082131"/>
            <a:ext cx="3227367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12789" y="1296178"/>
            <a:ext cx="9371040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7037" y="1796244"/>
            <a:ext cx="3528390" cy="2018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656127" y="1724806"/>
            <a:ext cx="7215238" cy="398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algn="just" eaLnBrk="0" hangingPunct="0"/>
            <a:r>
              <a:rPr lang="en-U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   </a:t>
            </a:r>
            <a:r>
              <a:rPr 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Гремучий 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газ – смесь водорода Н</a:t>
            </a:r>
            <a:r>
              <a:rPr lang="ru-RU" sz="28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 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и кислорода в соотношении 2:1 по объёму. При поджигании смесь взрывается. Вычислите объёмы водорода и кислорода, взятых количеством вещества 0,9 моль и 0,45 моль соответственно (н.у.). Соответствуют ли эти объёмы соотношению веществ в гремучем газе? </a:t>
            </a:r>
          </a:p>
          <a:p>
            <a:pPr algn="just" eaLnBrk="0" hangingPunct="0"/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370111" y="938988"/>
            <a:ext cx="5704582" cy="1095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pPr eaLnBrk="0" hangingPunct="0"/>
            <a:r>
              <a:rPr lang="ru-RU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        </a:t>
            </a:r>
            <a:endParaRPr lang="ru-RU" sz="32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/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                  Решение: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1941483" y="4725202"/>
            <a:ext cx="7286676" cy="1095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eaLnBrk="0" hangingPunct="0"/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2Н</a:t>
            </a:r>
            <a:r>
              <a:rPr lang="ru-RU" sz="32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         +      О</a:t>
            </a:r>
            <a:r>
              <a:rPr lang="ru-RU" sz="32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 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   =       2Н</a:t>
            </a:r>
            <a:r>
              <a:rPr lang="ru-RU" sz="32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О</a:t>
            </a:r>
          </a:p>
          <a:p>
            <a:pPr eaLnBrk="0" hangingPunct="0"/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2            :        1              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512855" y="4082260"/>
            <a:ext cx="2188849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r>
              <a:rPr lang="ru-RU" sz="3200" dirty="0">
                <a:latin typeface="Arial" pitchFamily="34" charset="0"/>
                <a:cs typeface="Arial" pitchFamily="34" charset="0"/>
              </a:rPr>
              <a:t>20,16 л 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084623" y="4082260"/>
            <a:ext cx="2860133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eaLnBrk="0" hangingPunct="0"/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10,08 л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227103" y="2653500"/>
            <a:ext cx="8715436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eaLnBrk="0" hangingPunct="0"/>
            <a:r>
              <a:rPr lang="en-US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(Н</a:t>
            </a:r>
            <a:r>
              <a:rPr lang="ru-RU" sz="32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) = 0,9моль * 22,4 л/моль=20,16 л</a:t>
            </a:r>
            <a:endParaRPr lang="ru-RU" sz="3200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236516" y="3296442"/>
            <a:ext cx="8920337" cy="1095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eaLnBrk="0" hangingPunct="0">
              <a:tabLst>
                <a:tab pos="1119487" algn="l"/>
              </a:tabLst>
            </a:pPr>
            <a:r>
              <a:rPr lang="en-US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(О</a:t>
            </a:r>
            <a:r>
              <a:rPr lang="ru-RU" sz="32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) = 0,45 моль * 22,4 л/</a:t>
            </a:r>
            <a:r>
              <a:rPr lang="ru-RU" sz="32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моль=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 10,08 л</a:t>
            </a:r>
          </a:p>
          <a:p>
            <a:pPr eaLnBrk="0" hangingPunct="0">
              <a:tabLst>
                <a:tab pos="1119487" algn="l"/>
              </a:tabLst>
            </a:pP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endParaRPr lang="ru-RU" sz="3200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155929" y="5939648"/>
            <a:ext cx="4848894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pPr eaLnBrk="0" hangingPunct="0"/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20,16 :10,08 = 2 : 1 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298541" y="2081996"/>
            <a:ext cx="266213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V=n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3200" baseline="-250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Заголовок 4"/>
          <p:cNvSpPr txBox="1">
            <a:spLocks/>
          </p:cNvSpPr>
          <p:nvPr/>
        </p:nvSpPr>
        <p:spPr>
          <a:xfrm>
            <a:off x="298409" y="2939252"/>
            <a:ext cx="11644394" cy="149207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marL="0" marR="0" lvl="0" indent="0" algn="just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    </a:t>
            </a:r>
            <a:r>
              <a:rPr kumimoji="0" lang="ru-RU" sz="28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Рудничный газ или метан СН</a:t>
            </a:r>
            <a:r>
              <a:rPr kumimoji="0" lang="ru-RU" sz="280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4</a:t>
            </a:r>
            <a:r>
              <a:rPr lang="en-US" sz="2800" dirty="0" smtClean="0">
                <a:latin typeface="Arial"/>
                <a:ea typeface="+mj-ea"/>
                <a:cs typeface="Arial"/>
              </a:rPr>
              <a:t> </a:t>
            </a:r>
            <a:r>
              <a:rPr kumimoji="0" lang="ru-RU" sz="28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- настоящее бедствие для шахтёров. Его взрывы в шахтах приводят  к большим разрушениям и гибели людей. Г.Дэви изобрёл безопасную шахтёрскую лампу. В ней пламя было окружено медной сеткой и не вырывалось за её пределы, поэтому метан не нагревался до температуры воспламенения. Победу над рудничным газом считают гражданским подвигом Г.Дэви. </a:t>
            </a:r>
            <a:br>
              <a:rPr kumimoji="0" lang="ru-RU" sz="28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28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Если количество вещества метана при н.у. равно 23,88 моль, то каков объём этого газа, вычисленный в литрах?</a:t>
            </a:r>
            <a:br>
              <a:rPr kumimoji="0" lang="ru-RU" sz="28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28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ru-RU" sz="28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ru-RU" sz="280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Заголовок 4"/>
          <p:cNvSpPr txBox="1">
            <a:spLocks/>
          </p:cNvSpPr>
          <p:nvPr/>
        </p:nvSpPr>
        <p:spPr>
          <a:xfrm>
            <a:off x="727037" y="1439054"/>
            <a:ext cx="9070285" cy="1214446"/>
          </a:xfrm>
          <a:prstGeom prst="rect">
            <a:avLst/>
          </a:prstGeom>
        </p:spPr>
        <p:txBody>
          <a:bodyPr vert="horz" lIns="0" tIns="0" rIns="0" bIns="0" rtlCol="0" anchor="ctr">
            <a:normAutofit fontScale="90000" lnSpcReduction="10000"/>
          </a:bodyPr>
          <a:lstStyle/>
          <a:p>
            <a:pPr marL="0" marR="0" lvl="0" indent="0" algn="ctr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Решение: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4513251" y="3082128"/>
            <a:ext cx="2026451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V = n </a:t>
            </a:r>
            <a:r>
              <a:rPr lang="en-US" sz="3200" b="1" baseline="-250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3200" b="1" baseline="-250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3200" b="1" baseline="-25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422749" y="3725070"/>
            <a:ext cx="8747026" cy="2572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pPr eaLnBrk="0" hangingPunct="0"/>
            <a:r>
              <a:rPr lang="en-US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V 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= 23,88 моль *22,4 л</a:t>
            </a:r>
            <a:r>
              <a:rPr lang="en-US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моль = 534,91 </a:t>
            </a:r>
            <a:r>
              <a:rPr lang="ru-RU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л</a:t>
            </a:r>
          </a:p>
          <a:p>
            <a:pPr eaLnBrk="0" hangingPunct="0"/>
            <a:endParaRPr lang="ru-RU" sz="32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/>
            <a:endParaRPr lang="ru-RU" sz="32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/>
            <a:endParaRPr lang="ru-RU" sz="32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/>
            <a:r>
              <a:rPr lang="ru-RU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Ответ: </a:t>
            </a:r>
            <a:r>
              <a:rPr lang="en-US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V = 534,91</a:t>
            </a:r>
            <a:r>
              <a:rPr lang="ru-RU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л.</a:t>
            </a:r>
            <a:endParaRPr lang="ru-RU" sz="3200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55533" y="2129384"/>
            <a:ext cx="3571900" cy="158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Дано:</a:t>
            </a:r>
          </a:p>
          <a:p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n = 23,88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моль</a:t>
            </a:r>
          </a:p>
          <a:p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V =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?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>
            <a:off x="1870045" y="3439318"/>
            <a:ext cx="285752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369847" y="2653500"/>
            <a:ext cx="11501518" cy="149207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marL="0" marR="0" lvl="0" indent="0" algn="just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    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Запах сернистого газа  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SO</a:t>
            </a:r>
            <a:r>
              <a:rPr kumimoji="0" lang="en-US" sz="32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2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знает каждый, кто хоть раз зажигал спичку. Этот газ хорошо растворяется в воде: в 1л воды можно растворить 42 л сернистого газа. Определите массу сернистого газа, которую можно растворить в 10 литрах воды.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6532969" y="1724806"/>
            <a:ext cx="2091680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V=n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3200" baseline="-250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113617" y="3480184"/>
            <a:ext cx="3074495" cy="480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2400">
                <a:latin typeface="Arial" pitchFamily="34" charset="0"/>
                <a:cs typeface="Arial" pitchFamily="34" charset="0"/>
              </a:rPr>
              <a:t>М(</a:t>
            </a:r>
            <a:r>
              <a:rPr lang="en-US" sz="2400">
                <a:latin typeface="Arial" pitchFamily="34" charset="0"/>
                <a:cs typeface="Arial" pitchFamily="34" charset="0"/>
              </a:rPr>
              <a:t>SO</a:t>
            </a:r>
            <a:r>
              <a:rPr lang="en-US" sz="2400" baseline="-25000">
                <a:latin typeface="Arial" pitchFamily="34" charset="0"/>
                <a:cs typeface="Arial" pitchFamily="34" charset="0"/>
              </a:rPr>
              <a:t>2 </a:t>
            </a:r>
            <a:r>
              <a:rPr lang="en-US" sz="2400">
                <a:latin typeface="Arial" pitchFamily="34" charset="0"/>
                <a:cs typeface="Arial" pitchFamily="34" charset="0"/>
              </a:rPr>
              <a:t>) = 64 </a:t>
            </a:r>
            <a:r>
              <a:rPr lang="ru-RU" sz="2400">
                <a:latin typeface="Arial" pitchFamily="34" charset="0"/>
                <a:cs typeface="Arial" pitchFamily="34" charset="0"/>
              </a:rPr>
              <a:t>г</a:t>
            </a:r>
            <a:r>
              <a:rPr lang="en-US" sz="2400">
                <a:latin typeface="Arial" pitchFamily="34" charset="0"/>
                <a:cs typeface="Arial" pitchFamily="34" charset="0"/>
              </a:rPr>
              <a:t>/</a:t>
            </a:r>
            <a:r>
              <a:rPr lang="ru-RU" sz="2400">
                <a:latin typeface="Arial" pitchFamily="34" charset="0"/>
                <a:cs typeface="Arial" pitchFamily="34" charset="0"/>
              </a:rPr>
              <a:t>моль 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155665" y="1724806"/>
            <a:ext cx="2260490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Дано: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(SO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 = 42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л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113616" y="2529355"/>
            <a:ext cx="2186756" cy="480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pPr eaLnBrk="0" hangingPunct="0"/>
            <a:r>
              <a:rPr lang="en-US" sz="2400"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ru-RU" sz="2400" baseline="-30000">
                <a:latin typeface="Arial" pitchFamily="34" charset="0"/>
                <a:ea typeface="Calibri" pitchFamily="34" charset="0"/>
                <a:cs typeface="Arial" pitchFamily="34" charset="0"/>
              </a:rPr>
              <a:t>1</a:t>
            </a:r>
            <a:r>
              <a:rPr lang="ru-RU" sz="2400">
                <a:latin typeface="Arial" pitchFamily="34" charset="0"/>
                <a:ea typeface="Calibri" pitchFamily="34" charset="0"/>
                <a:cs typeface="Arial" pitchFamily="34" charset="0"/>
              </a:rPr>
              <a:t>(Н</a:t>
            </a:r>
            <a:r>
              <a:rPr lang="ru-RU" sz="2400" baseline="-30000"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ru-RU" sz="2400">
                <a:latin typeface="Arial" pitchFamily="34" charset="0"/>
                <a:ea typeface="Calibri" pitchFamily="34" charset="0"/>
                <a:cs typeface="Arial" pitchFamily="34" charset="0"/>
              </a:rPr>
              <a:t>О) = 1 л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113617" y="3041340"/>
            <a:ext cx="2298735" cy="480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V</a:t>
            </a:r>
            <a:r>
              <a:rPr lang="ru-RU" sz="24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(Н</a:t>
            </a:r>
            <a:r>
              <a:rPr lang="ru-RU" sz="24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О) = 10 л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441813" y="2456214"/>
            <a:ext cx="7500990" cy="1834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eaLnBrk="0" hangingPunct="0"/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42 л </a:t>
            </a: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SO</a:t>
            </a:r>
            <a:r>
              <a:rPr lang="ru-RU" sz="28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растворяется в 1 л воды</a:t>
            </a:r>
          </a:p>
          <a:p>
            <a:pPr eaLnBrk="0" hangingPunct="0"/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х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л  </a:t>
            </a: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SO</a:t>
            </a:r>
            <a:r>
              <a:rPr lang="ru-RU" sz="28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               --             в 10 л воды</a:t>
            </a:r>
          </a:p>
          <a:p>
            <a:pPr eaLnBrk="0" hangingPunct="0"/>
            <a:endParaRPr lang="en-US" sz="28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/>
            <a:r>
              <a:rPr lang="ru-RU" sz="28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х</a:t>
            </a:r>
            <a:r>
              <a:rPr 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= 42* 10/1 = 420 л 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3727433" y="4439450"/>
            <a:ext cx="7000924" cy="541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eaLnBrk="0" hangingPunct="0"/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      </a:t>
            </a: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ν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= </a:t>
            </a:r>
            <a:r>
              <a:rPr 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420л / 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22,4 л/моль = 18,75 моль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8529574" y="1724806"/>
            <a:ext cx="1920653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V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V</a:t>
            </a:r>
            <a:r>
              <a:rPr lang="en-US" sz="3200" baseline="-25000" dirty="0" err="1">
                <a:latin typeface="Arial" pitchFamily="34" charset="0"/>
                <a:cs typeface="Arial" pitchFamily="34" charset="0"/>
              </a:rPr>
              <a:t>m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4156061" y="1724806"/>
            <a:ext cx="2376909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pPr eaLnBrk="0" hangingPunct="0"/>
            <a:r>
              <a:rPr lang="en-US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m 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= </a:t>
            </a:r>
            <a:r>
              <a:rPr lang="en-US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n</a:t>
            </a:r>
            <a:r>
              <a:rPr lang="ru-RU" sz="3200" baseline="-30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*</a:t>
            </a:r>
            <a:r>
              <a:rPr lang="ru-RU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М</a:t>
            </a: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4370375" y="5225268"/>
            <a:ext cx="6357982" cy="1403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eaLnBrk="0" hangingPunct="0"/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m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= 18,75 моль </a:t>
            </a:r>
            <a:r>
              <a:rPr lang="ru-RU" sz="28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*  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64 г/моль = 1200 </a:t>
            </a:r>
            <a:r>
              <a:rPr 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г</a:t>
            </a:r>
          </a:p>
          <a:p>
            <a:pPr eaLnBrk="0" hangingPunct="0"/>
            <a:endParaRPr lang="ru-RU" sz="28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/>
            <a:r>
              <a:rPr 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Ответ: 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m = 1200</a:t>
            </a:r>
            <a:r>
              <a:rPr 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г.</a:t>
            </a:r>
            <a:r>
              <a:rPr 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lang="ru-RU" sz="2800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1113617" y="4065310"/>
            <a:ext cx="1769971" cy="480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en-US" sz="2400">
                <a:latin typeface="Arial" pitchFamily="34" charset="0"/>
                <a:cs typeface="Arial" pitchFamily="34" charset="0"/>
              </a:rPr>
              <a:t>m</a:t>
            </a:r>
            <a:r>
              <a:rPr lang="ru-RU" sz="2400">
                <a:latin typeface="Arial" pitchFamily="34" charset="0"/>
                <a:cs typeface="Arial" pitchFamily="34" charset="0"/>
              </a:rPr>
              <a:t>(</a:t>
            </a:r>
            <a:r>
              <a:rPr lang="en-US" sz="2400">
                <a:latin typeface="Arial" pitchFamily="34" charset="0"/>
                <a:cs typeface="Arial" pitchFamily="34" charset="0"/>
              </a:rPr>
              <a:t>SO</a:t>
            </a:r>
            <a:r>
              <a:rPr lang="ru-RU" sz="2400" baseline="-25000">
                <a:latin typeface="Arial" pitchFamily="34" charset="0"/>
                <a:cs typeface="Arial" pitchFamily="34" charset="0"/>
              </a:rPr>
              <a:t>2</a:t>
            </a:r>
            <a:r>
              <a:rPr lang="ru-RU" sz="2400">
                <a:latin typeface="Arial" pitchFamily="34" charset="0"/>
                <a:cs typeface="Arial" pitchFamily="34" charset="0"/>
              </a:rPr>
              <a:t>) - ? 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2691582" y="3260723"/>
            <a:ext cx="278608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084227" y="4010822"/>
            <a:ext cx="300039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Заголовок 4"/>
          <p:cNvSpPr txBox="1">
            <a:spLocks/>
          </p:cNvSpPr>
          <p:nvPr/>
        </p:nvSpPr>
        <p:spPr>
          <a:xfrm>
            <a:off x="2512987" y="581798"/>
            <a:ext cx="9070285" cy="1214446"/>
          </a:xfrm>
          <a:prstGeom prst="rect">
            <a:avLst/>
          </a:prstGeom>
        </p:spPr>
        <p:txBody>
          <a:bodyPr vert="horz" lIns="0" tIns="0" rIns="0" bIns="0" rtlCol="0" anchor="ctr">
            <a:normAutofit fontScale="90000" lnSpcReduction="10000"/>
          </a:bodyPr>
          <a:lstStyle/>
          <a:p>
            <a:pPr marL="0" marR="0" lvl="0" indent="0" algn="ctr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Решение:</a:t>
            </a: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1867682"/>
            <a:ext cx="1171583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     За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час взрослый человек  выдыхает примерно 40 г углекислого газа. Определите объём (н.у.) данной массы этого газа.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4298937" y="1939120"/>
            <a:ext cx="2316595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pPr eaLnBrk="0" hangingPunct="0"/>
            <a:r>
              <a:rPr lang="en-US" sz="3800" dirty="0">
                <a:latin typeface="Arial" pitchFamily="34" charset="0"/>
                <a:ea typeface="Calibri" pitchFamily="34" charset="0"/>
                <a:cs typeface="Arial" pitchFamily="34" charset="0"/>
              </a:rPr>
              <a:t>m </a:t>
            </a:r>
            <a:r>
              <a:rPr lang="ru-RU" sz="3800" dirty="0">
                <a:latin typeface="Arial" pitchFamily="34" charset="0"/>
                <a:ea typeface="Calibri" pitchFamily="34" charset="0"/>
                <a:cs typeface="Arial" pitchFamily="34" charset="0"/>
              </a:rPr>
              <a:t>= </a:t>
            </a:r>
            <a:r>
              <a:rPr lang="en-US" sz="3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n</a:t>
            </a:r>
            <a:r>
              <a:rPr lang="ru-RU" sz="3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3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* </a:t>
            </a:r>
            <a:r>
              <a:rPr lang="ru-RU" sz="3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М</a:t>
            </a:r>
            <a:endParaRPr lang="ru-RU" sz="3800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5656259" y="2796376"/>
            <a:ext cx="1915844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en-US" sz="3800" dirty="0" smtClean="0">
                <a:latin typeface="Arial" pitchFamily="34" charset="0"/>
                <a:cs typeface="Arial" pitchFamily="34" charset="0"/>
              </a:rPr>
              <a:t>V=n</a:t>
            </a:r>
            <a:r>
              <a:rPr lang="en-US" sz="3800" baseline="-250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3800" baseline="-250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3800" baseline="-25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7156457" y="2010558"/>
            <a:ext cx="2159501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en-US" sz="38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8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m</a:t>
            </a:r>
            <a:r>
              <a:rPr lang="ru-RU" sz="38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M </a:t>
            </a:r>
            <a:endParaRPr lang="ru-RU" sz="3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441285" y="1939120"/>
            <a:ext cx="3575080" cy="972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pPr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Дано:</a:t>
            </a:r>
          </a:p>
          <a:p>
            <a:pPr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М(С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2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 =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4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/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моль 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12723" y="2867814"/>
            <a:ext cx="4278436" cy="541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pPr eaLnBrk="0" hangingPunct="0"/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m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(С</a:t>
            </a: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lang="en-US" sz="28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 </a:t>
            </a: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) = 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4</a:t>
            </a: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0 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г    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12723" y="3510756"/>
            <a:ext cx="1991185" cy="541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V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CO</a:t>
            </a:r>
            <a:r>
              <a:rPr lang="ru-RU" sz="28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) - ? 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3941747" y="3653632"/>
            <a:ext cx="7329313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pPr>
              <a:defRPr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(СО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)  = 40 г / 44 г/моль = 0,91 моль 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798871" y="4510888"/>
            <a:ext cx="8143932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eaLnBrk="0" hangingPunct="0"/>
            <a:r>
              <a:rPr lang="en-US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lang="en-US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CO</a:t>
            </a:r>
            <a:r>
              <a:rPr lang="ru-RU" sz="32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) =0,91 моль </a:t>
            </a:r>
            <a:r>
              <a:rPr lang="ru-RU" sz="32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*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 22,4 л/моль = 20,38 л </a:t>
            </a:r>
          </a:p>
        </p:txBody>
      </p:sp>
      <p:sp>
        <p:nvSpPr>
          <p:cNvPr id="13" name="Заголовок 4"/>
          <p:cNvSpPr txBox="1">
            <a:spLocks/>
          </p:cNvSpPr>
          <p:nvPr/>
        </p:nvSpPr>
        <p:spPr>
          <a:xfrm>
            <a:off x="2512987" y="581798"/>
            <a:ext cx="9070285" cy="1214446"/>
          </a:xfrm>
          <a:prstGeom prst="rect">
            <a:avLst/>
          </a:prstGeom>
        </p:spPr>
        <p:txBody>
          <a:bodyPr vert="horz" lIns="0" tIns="0" rIns="0" bIns="0" rtlCol="0" anchor="ctr">
            <a:normAutofit fontScale="90000" lnSpcReduction="10000"/>
          </a:bodyPr>
          <a:lstStyle/>
          <a:p>
            <a:pPr marL="0" marR="0" lvl="0" indent="0" algn="ctr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Решение:</a:t>
            </a: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657" y="280518"/>
            <a:ext cx="12169774" cy="1323437"/>
          </a:xfrm>
          <a:prstGeom prst="rect">
            <a:avLst/>
          </a:prstGeom>
          <a:noFill/>
        </p:spPr>
        <p:txBody>
          <a:bodyPr wrap="square" lIns="91433" tIns="45719" rIns="91433" bIns="45719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</a:t>
            </a:r>
          </a:p>
          <a:p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8409" y="367487"/>
            <a:ext cx="11644394" cy="646329"/>
          </a:xfrm>
          <a:prstGeom prst="rect">
            <a:avLst/>
          </a:prstGeom>
        </p:spPr>
        <p:txBody>
          <a:bodyPr wrap="square" lIns="91433" tIns="45719" rIns="91433" bIns="45719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ЗАДАНИЕ ДЛЯ САМОСТОЯТЕЛЬНОЙ РАБОТЫ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0" name="Picture 2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68260"/>
            <a:ext cx="133350" cy="133351"/>
          </a:xfrm>
          <a:prstGeom prst="rect">
            <a:avLst/>
          </a:prstGeom>
          <a:noFill/>
        </p:spPr>
      </p:pic>
      <p:pic>
        <p:nvPicPr>
          <p:cNvPr id="22531" name="Picture 3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4263" y="-68260"/>
            <a:ext cx="133350" cy="133351"/>
          </a:xfrm>
          <a:prstGeom prst="rect">
            <a:avLst/>
          </a:prstGeom>
          <a:noFill/>
        </p:spPr>
      </p:pic>
      <p:pic>
        <p:nvPicPr>
          <p:cNvPr id="22533" name="Рисунок 1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" y="457203"/>
            <a:ext cx="133350" cy="133350"/>
          </a:xfrm>
          <a:prstGeom prst="rect">
            <a:avLst/>
          </a:prstGeom>
          <a:noFill/>
        </p:spPr>
      </p:pic>
      <p:pic>
        <p:nvPicPr>
          <p:cNvPr id="22532" name="Рисунок 2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" y="590550"/>
            <a:ext cx="133350" cy="133350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941355" y="1653369"/>
            <a:ext cx="10787139" cy="1200327"/>
          </a:xfrm>
          <a:prstGeom prst="rect">
            <a:avLst/>
          </a:prstGeom>
        </p:spPr>
        <p:txBody>
          <a:bodyPr wrap="square" lIns="91431" tIns="45719" rIns="91431" bIns="45719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1. Прочитать §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(стр.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2. Письменно ответить на вопросы 1- 4 ( стр.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pic>
        <p:nvPicPr>
          <p:cNvPr id="5" name="Picture 6" descr="gaylussa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2723" y="1724806"/>
            <a:ext cx="2727307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14"/>
          <p:cNvSpPr>
            <a:spLocks noChangeArrowheads="1"/>
          </p:cNvSpPr>
          <p:nvPr/>
        </p:nvSpPr>
        <p:spPr bwMode="auto">
          <a:xfrm>
            <a:off x="4156061" y="1867682"/>
            <a:ext cx="685804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    Измеряя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объемы, и объемы газов, в результате реакции </a:t>
            </a:r>
            <a:r>
              <a:rPr lang="ru-RU" sz="2800" b="1" i="1" dirty="0">
                <a:latin typeface="Arial" pitchFamily="34" charset="0"/>
                <a:cs typeface="Arial" pitchFamily="34" charset="0"/>
              </a:rPr>
              <a:t>Ж.Л. Гей-Люссак</a:t>
            </a:r>
          </a:p>
          <a:p>
            <a:pPr algn="just">
              <a:buFont typeface="Wingdings" pitchFamily="2" charset="2"/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открыл закон газовых (объемных) отношений:</a:t>
            </a:r>
          </a:p>
        </p:txBody>
      </p:sp>
      <p:sp>
        <p:nvSpPr>
          <p:cNvPr id="8" name="Прямоугольник 15"/>
          <p:cNvSpPr>
            <a:spLocks noChangeArrowheads="1"/>
          </p:cNvSpPr>
          <p:nvPr/>
        </p:nvSpPr>
        <p:spPr bwMode="auto">
          <a:xfrm>
            <a:off x="-844599" y="5153830"/>
            <a:ext cx="557101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Ж.Л. Гей-Люссак</a:t>
            </a:r>
          </a:p>
          <a:p>
            <a:pPr algn="ctr">
              <a:buFont typeface="Wingdings" pitchFamily="2" charset="2"/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1808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227499" y="3796508"/>
            <a:ext cx="678661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     «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При постоянном давлении и температуре объемы вступающих в реакцию газов  относятся друг к другу как небольшие простые целые числа»</a:t>
            </a:r>
            <a:br>
              <a:rPr lang="ru-RU" sz="2800" dirty="0"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br>
              <a:rPr lang="ru-RU" sz="2800" dirty="0">
                <a:latin typeface="Arial" pitchFamily="34" charset="0"/>
                <a:cs typeface="Arial" pitchFamily="34" charset="0"/>
              </a:rPr>
            </a:b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4"/>
          <p:cNvSpPr>
            <a:spLocks noChangeArrowheads="1"/>
          </p:cNvSpPr>
          <p:nvPr/>
        </p:nvSpPr>
        <p:spPr bwMode="auto">
          <a:xfrm>
            <a:off x="3441667" y="1367623"/>
            <a:ext cx="5161474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latin typeface="Arial" pitchFamily="34" charset="0"/>
                <a:cs typeface="Arial" pitchFamily="34" charset="0"/>
                <a:sym typeface="Symbol" pitchFamily="18" charset="2"/>
              </a:rPr>
              <a:t>Например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12855" y="2439186"/>
          <a:ext cx="9371040" cy="364333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297138"/>
                <a:gridCol w="5073902"/>
              </a:tblGrid>
              <a:tr h="1236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Химическая    реакция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Отношение объемов газов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6781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</a:t>
                      </a:r>
                      <a:r>
                        <a:rPr kumimoji="0" lang="ru-RU" sz="2800" u="none" strike="noStrike" cap="none" normalizeH="0" baseline="-3000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+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</a:t>
                      </a:r>
                      <a:r>
                        <a:rPr kumimoji="0" lang="ru-RU" sz="2800" u="none" strike="noStrike" cap="none" normalizeH="0" baseline="-3000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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HF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1:1:2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10504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2CH</a:t>
                      </a:r>
                      <a:r>
                        <a:rPr kumimoji="0" lang="en-US" sz="2800" u="none" strike="noStrike" cap="none" normalizeH="0" baseline="-30000" dirty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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</a:t>
                      </a:r>
                      <a:r>
                        <a:rPr kumimoji="0" lang="en-US" sz="2800" u="none" strike="noStrike" cap="none" normalizeH="0" baseline="-3000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</a:t>
                      </a:r>
                      <a:r>
                        <a:rPr kumimoji="0" lang="en-US" sz="2800" u="none" strike="noStrike" cap="none" normalizeH="0" baseline="-3000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+3H</a:t>
                      </a:r>
                      <a:r>
                        <a:rPr kumimoji="0" lang="en-US" sz="2800" u="none" strike="noStrike" cap="none" normalizeH="0" baseline="-3000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ru-RU" sz="2800" b="0" i="0" u="none" strike="noStrike" cap="none" normalizeH="0" baseline="-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2:1:3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6781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2C+O</a:t>
                      </a:r>
                      <a:r>
                        <a:rPr kumimoji="0" lang="en-US" sz="2800" u="none" strike="noStrike" cap="none" normalizeH="0" baseline="-3000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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2CO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1:2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Заголовок 4"/>
          <p:cNvSpPr txBox="1">
            <a:spLocks/>
          </p:cNvSpPr>
          <p:nvPr/>
        </p:nvSpPr>
        <p:spPr>
          <a:xfrm>
            <a:off x="226971" y="1796244"/>
            <a:ext cx="11715831" cy="198994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marL="0" marR="0" lvl="0" indent="0" algn="just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</a:t>
            </a:r>
            <a:r>
              <a:rPr kumimoji="0" lang="ru-RU" sz="32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Закон объёмных отношений позволил итальянскому учёному</a:t>
            </a:r>
            <a:r>
              <a:rPr kumimoji="0" lang="ru-RU" sz="32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А. Авогадро предположить,  что молекулы</a:t>
            </a:r>
            <a:r>
              <a:rPr lang="ru-RU" sz="32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простых газов состоят</a:t>
            </a:r>
            <a:r>
              <a:rPr lang="ru-RU" sz="32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из двух одинаковых атомов</a:t>
            </a:r>
            <a:r>
              <a:rPr lang="ru-RU" sz="32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(Н</a:t>
            </a:r>
            <a:r>
              <a:rPr kumimoji="0" lang="ru-RU" sz="32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2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N</a:t>
            </a:r>
            <a:r>
              <a:rPr kumimoji="0" lang="ru-RU" sz="32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2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,</a:t>
            </a:r>
            <a:r>
              <a:rPr kumimoji="0" lang="ru-RU" sz="32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32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Cl</a:t>
            </a:r>
            <a:r>
              <a:rPr kumimoji="0" lang="ru-RU" sz="32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2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,О</a:t>
            </a:r>
            <a:r>
              <a:rPr kumimoji="0" lang="ru-RU" sz="32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2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)</a:t>
            </a:r>
            <a:b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32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5" name="Picture 6" descr="C:\Users\User\Desktop\nitrogeno_-molecular-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70903" y="4225136"/>
            <a:ext cx="2441589" cy="213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7"/>
          <p:cNvSpPr>
            <a:spLocks noChangeArrowheads="1"/>
          </p:cNvSpPr>
          <p:nvPr/>
        </p:nvSpPr>
        <p:spPr bwMode="auto">
          <a:xfrm>
            <a:off x="298409" y="3500438"/>
            <a:ext cx="1157295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 Всего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лишь восемь элементов в природе существуют в виде двухатомных молекул: H</a:t>
            </a:r>
            <a:r>
              <a:rPr lang="ru-RU" sz="32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; N</a:t>
            </a:r>
            <a:r>
              <a:rPr lang="ru-RU" sz="3200" baseline="-25000" dirty="0">
                <a:latin typeface="Arial" pitchFamily="34" charset="0"/>
                <a:cs typeface="Arial" pitchFamily="34" charset="0"/>
              </a:rPr>
              <a:t>2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; O</a:t>
            </a:r>
            <a:r>
              <a:rPr lang="ru-RU" sz="32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 И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все галогены: F</a:t>
            </a:r>
            <a:r>
              <a:rPr lang="ru-RU" sz="32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; Cl</a:t>
            </a:r>
            <a:r>
              <a:rPr lang="ru-RU" sz="32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; Br</a:t>
            </a:r>
            <a:r>
              <a:rPr lang="ru-RU" sz="32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; I</a:t>
            </a:r>
            <a:r>
              <a:rPr lang="ru-RU" sz="32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; At</a:t>
            </a:r>
            <a:r>
              <a:rPr lang="ru-RU" sz="3200" baseline="-25000" dirty="0">
                <a:latin typeface="Arial" pitchFamily="34" charset="0"/>
                <a:cs typeface="Arial" pitchFamily="34" charset="0"/>
              </a:rPr>
              <a:t>2.   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pic>
        <p:nvPicPr>
          <p:cNvPr id="3" name="Picture 6" descr="avogadr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4161" y="1367616"/>
            <a:ext cx="3848100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7"/>
          <p:cNvSpPr>
            <a:spLocks noChangeArrowheads="1"/>
          </p:cNvSpPr>
          <p:nvPr/>
        </p:nvSpPr>
        <p:spPr bwMode="auto">
          <a:xfrm>
            <a:off x="1298541" y="5225268"/>
            <a:ext cx="2286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А. Авогадро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1811</a:t>
            </a:r>
          </a:p>
        </p:txBody>
      </p:sp>
      <p:sp>
        <p:nvSpPr>
          <p:cNvPr id="6" name="TextBox 9"/>
          <p:cNvSpPr txBox="1">
            <a:spLocks noChangeArrowheads="1"/>
          </p:cNvSpPr>
          <p:nvPr/>
        </p:nvSpPr>
        <p:spPr bwMode="auto">
          <a:xfrm>
            <a:off x="4656127" y="2010558"/>
            <a:ext cx="727396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  Итальянский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ученый </a:t>
            </a:r>
            <a:r>
              <a:rPr lang="ru-RU" sz="3200" dirty="0" err="1">
                <a:latin typeface="Arial" pitchFamily="34" charset="0"/>
                <a:cs typeface="Arial" pitchFamily="34" charset="0"/>
              </a:rPr>
              <a:t>Амадео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Авогадро сформулировал закон (для газов) : </a:t>
            </a:r>
          </a:p>
          <a:p>
            <a:pPr algn="just"/>
            <a:r>
              <a:rPr lang="ru-RU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« в </a:t>
            </a:r>
            <a:r>
              <a:rPr lang="ru-RU" sz="3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равных объемах различных газов при одинаковых условиях содержится одинаковое число </a:t>
            </a:r>
            <a:r>
              <a:rPr lang="ru-RU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молекул».</a:t>
            </a:r>
            <a:endParaRPr lang="ru-RU" sz="32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4294967295"/>
          </p:nvPr>
        </p:nvSpPr>
        <p:spPr>
          <a:xfrm>
            <a:off x="457200" y="1367616"/>
            <a:ext cx="8229600" cy="515772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ru-RU" sz="3200" b="1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Нормальные условия (</a:t>
            </a:r>
            <a:r>
              <a:rPr lang="ru-RU" sz="3200" b="1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н.у</a:t>
            </a:r>
            <a:r>
              <a:rPr lang="ru-RU" sz="3200" b="1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.):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t° = 0°C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 = 101,3 </a:t>
            </a:r>
            <a:r>
              <a:rPr lang="ru-RU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кПа</a:t>
            </a:r>
          </a:p>
          <a:p>
            <a:pPr marL="0" indent="0">
              <a:buNone/>
            </a:pPr>
            <a:endParaRPr lang="en-US" sz="32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sz="32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09993" y="3951924"/>
            <a:ext cx="120577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V = </a:t>
            </a:r>
            <a:endParaRPr lang="ru-RU" sz="4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2749861" y="4347996"/>
            <a:ext cx="1080120" cy="15496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3062911" y="4233030"/>
            <a:ext cx="50526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4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ρ</a:t>
            </a:r>
            <a:endParaRPr lang="ru-RU" sz="4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68358" y="3567203"/>
            <a:ext cx="65434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m</a:t>
            </a:r>
            <a:endParaRPr lang="ru-RU" sz="4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656259" y="2367748"/>
            <a:ext cx="449353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ρ</a:t>
            </a:r>
            <a:r>
              <a:rPr lang="en-US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(H</a:t>
            </a:r>
            <a:r>
              <a:rPr lang="en-US" sz="44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= 0,089 </a:t>
            </a:r>
            <a:r>
              <a:rPr lang="ru-RU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г/л</a:t>
            </a:r>
            <a:endParaRPr lang="ru-RU" sz="44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630611" y="3578450"/>
            <a:ext cx="452559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ρ</a:t>
            </a:r>
            <a:r>
              <a:rPr lang="en-US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ru-RU" sz="4400" dirty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</a:t>
            </a:r>
            <a:r>
              <a:rPr lang="en-US" sz="44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= </a:t>
            </a:r>
            <a:r>
              <a:rPr lang="ru-RU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1,429</a:t>
            </a:r>
            <a:r>
              <a:rPr lang="en-US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г/л</a:t>
            </a:r>
            <a:endParaRPr lang="ru-RU" sz="44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656259" y="4888028"/>
            <a:ext cx="460453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ρ</a:t>
            </a:r>
            <a:r>
              <a:rPr lang="en-US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ru-RU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СО</a:t>
            </a:r>
            <a:r>
              <a:rPr lang="en-US" sz="44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= </a:t>
            </a:r>
            <a:r>
              <a:rPr lang="ru-RU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1,96</a:t>
            </a:r>
            <a:r>
              <a:rPr lang="en-US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г/л</a:t>
            </a:r>
            <a:endParaRPr lang="ru-RU" sz="44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Цилиндр 2"/>
          <p:cNvSpPr/>
          <p:nvPr/>
        </p:nvSpPr>
        <p:spPr>
          <a:xfrm>
            <a:off x="2107347" y="1199738"/>
            <a:ext cx="1944216" cy="2153174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Цилиндр 4"/>
          <p:cNvSpPr/>
          <p:nvPr/>
        </p:nvSpPr>
        <p:spPr>
          <a:xfrm>
            <a:off x="5203691" y="1208706"/>
            <a:ext cx="1944216" cy="2144206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Цилиндр 5"/>
          <p:cNvSpPr/>
          <p:nvPr/>
        </p:nvSpPr>
        <p:spPr>
          <a:xfrm>
            <a:off x="8228027" y="1224740"/>
            <a:ext cx="1944216" cy="2128172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63502" y="1187860"/>
            <a:ext cx="5774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</a:t>
            </a:r>
            <a:r>
              <a:rPr lang="ru-RU" sz="2800" baseline="-250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49427" y="1224740"/>
            <a:ext cx="59663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ru-RU" sz="2800" baseline="-250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751936" y="1091702"/>
            <a:ext cx="85632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ru-RU" sz="2800" baseline="-250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66989" y="1996438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2800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моль</a:t>
            </a:r>
            <a:endParaRPr lang="ru-RU" sz="2800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69003" y="1983937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2800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моль</a:t>
            </a:r>
            <a:endParaRPr lang="ru-RU" sz="2800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493339" y="1863400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2800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моль</a:t>
            </a:r>
            <a:endParaRPr lang="ru-RU" sz="2800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46398" y="3461050"/>
            <a:ext cx="292580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ρ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(H</a:t>
            </a:r>
            <a:r>
              <a:rPr lang="en-US" sz="28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= 0,089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г/л</a:t>
            </a:r>
            <a:endParaRPr lang="ru-RU" sz="28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94973" y="4136670"/>
            <a:ext cx="299550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(H</a:t>
            </a:r>
            <a:r>
              <a:rPr lang="en-US" sz="28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=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г/моль</a:t>
            </a:r>
            <a:endParaRPr lang="ru-RU" sz="28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52411" y="4804050"/>
            <a:ext cx="19944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m(H</a:t>
            </a:r>
            <a:r>
              <a:rPr lang="en-US" sz="28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= 2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</a:t>
            </a:r>
            <a:endParaRPr lang="ru-RU" sz="28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52411" y="5586970"/>
            <a:ext cx="159530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V(H</a:t>
            </a:r>
            <a:r>
              <a:rPr lang="en-US" sz="28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- ?</a:t>
            </a:r>
            <a:endParaRPr lang="ru-RU" sz="28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504429" y="4012488"/>
            <a:ext cx="14654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(H</a:t>
            </a:r>
            <a:r>
              <a:rPr lang="en-US" sz="2800" baseline="-250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=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857091" y="4281846"/>
            <a:ext cx="866880" cy="0"/>
          </a:xfrm>
          <a:prstGeom prst="line">
            <a:avLst/>
          </a:prstGeom>
          <a:ln w="63500">
            <a:solidFill>
              <a:srgbClr val="5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6714090" y="3641668"/>
            <a:ext cx="123623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m(H</a:t>
            </a:r>
            <a:r>
              <a:rPr lang="en-US" sz="2800" baseline="-250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775805" y="4398280"/>
            <a:ext cx="11400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ρ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(H</a:t>
            </a:r>
            <a:r>
              <a:rPr lang="en-US" sz="2800" baseline="-250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853228" y="5611854"/>
            <a:ext cx="59343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=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384205" y="5611854"/>
            <a:ext cx="156485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V(H</a:t>
            </a:r>
            <a:r>
              <a:rPr lang="en-US" sz="2800" baseline="-250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= 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Прямая соединительная линия 22"/>
          <p:cNvCxnSpPr>
            <a:stCxn id="22" idx="3"/>
            <a:endCxn id="21" idx="1"/>
          </p:cNvCxnSpPr>
          <p:nvPr/>
        </p:nvCxnSpPr>
        <p:spPr>
          <a:xfrm>
            <a:off x="6949057" y="5873464"/>
            <a:ext cx="904171" cy="1588"/>
          </a:xfrm>
          <a:prstGeom prst="line">
            <a:avLst/>
          </a:prstGeom>
          <a:ln w="63500">
            <a:solidFill>
              <a:srgbClr val="5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7106950" y="5236098"/>
            <a:ext cx="53412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703799" y="6110190"/>
            <a:ext cx="166103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0,089г/л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493339" y="5611854"/>
            <a:ext cx="131157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2,4 л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4" grpId="0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Цилиндр 2"/>
          <p:cNvSpPr/>
          <p:nvPr/>
        </p:nvSpPr>
        <p:spPr>
          <a:xfrm>
            <a:off x="2084359" y="1653368"/>
            <a:ext cx="1944216" cy="2153174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Цилиндр 4"/>
          <p:cNvSpPr/>
          <p:nvPr/>
        </p:nvSpPr>
        <p:spPr>
          <a:xfrm>
            <a:off x="5299069" y="1581930"/>
            <a:ext cx="1944216" cy="2144206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Цилиндр 5"/>
          <p:cNvSpPr/>
          <p:nvPr/>
        </p:nvSpPr>
        <p:spPr>
          <a:xfrm>
            <a:off x="8370903" y="1724806"/>
            <a:ext cx="1944216" cy="2128172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27301" y="1724806"/>
            <a:ext cx="5774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</a:t>
            </a:r>
            <a:r>
              <a:rPr lang="ru-RU" sz="2800" b="1" baseline="-250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ru-RU" sz="2800" b="1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42011" y="1653368"/>
            <a:ext cx="59663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ru-RU" sz="2800" b="1" baseline="-250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ru-RU" sz="2800" b="1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942407" y="1796244"/>
            <a:ext cx="85632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</a:t>
            </a:r>
            <a:r>
              <a:rPr lang="en-US" sz="2800" b="1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ru-RU" sz="2800" b="1" baseline="-250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ru-RU" sz="2800" b="1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70111" y="2439186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2800" b="1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</a:t>
            </a:r>
            <a:r>
              <a:rPr lang="ru-RU" sz="2800" b="1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моль</a:t>
            </a:r>
            <a:endParaRPr lang="ru-RU" sz="2800" b="1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584821" y="2367748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2800" b="1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1 моль</a:t>
            </a:r>
            <a:endParaRPr lang="ru-RU" sz="2800" b="1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656655" y="2653500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2800" b="1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1 моль</a:t>
            </a:r>
            <a:endParaRPr lang="ru-RU" sz="2800" b="1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98607" y="3796508"/>
            <a:ext cx="292580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ρ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(H</a:t>
            </a:r>
            <a:r>
              <a:rPr lang="en-US" sz="28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) = 0,089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г/л</a:t>
            </a:r>
            <a:endParaRPr lang="ru-RU" sz="28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84623" y="5511020"/>
            <a:ext cx="389196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Молярный объем газа</a:t>
            </a:r>
            <a:endParaRPr lang="ru-RU" sz="28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41879" y="3796508"/>
            <a:ext cx="294503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ρ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2800" dirty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n-US" sz="28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) =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1,429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г/л</a:t>
            </a:r>
            <a:endParaRPr lang="ru-RU" sz="28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085151" y="3796508"/>
            <a:ext cx="299543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ρ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СО</a:t>
            </a:r>
            <a:r>
              <a:rPr lang="en-US" sz="28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) =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1,96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г/л</a:t>
            </a:r>
            <a:endParaRPr lang="ru-RU" sz="28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370507" y="4368012"/>
            <a:ext cx="195919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V = 2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2,4 л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156589" y="4296574"/>
            <a:ext cx="195919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V = 2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2,4 л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Левая фигурная скобка 18"/>
          <p:cNvSpPr/>
          <p:nvPr/>
        </p:nvSpPr>
        <p:spPr>
          <a:xfrm rot="16200000">
            <a:off x="5704925" y="890322"/>
            <a:ext cx="756084" cy="8425844"/>
          </a:xfrm>
          <a:prstGeom prst="leftBrac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513251" y="6153962"/>
            <a:ext cx="319266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2800" baseline="-25000" dirty="0" err="1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= 2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2,4 л/моль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227235" y="4296574"/>
            <a:ext cx="195919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V = 2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2,4 л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8" grpId="0"/>
      <p:bldP spid="19" grpId="0" animBg="1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Цилиндр 2"/>
          <p:cNvSpPr/>
          <p:nvPr/>
        </p:nvSpPr>
        <p:spPr>
          <a:xfrm>
            <a:off x="584161" y="1367616"/>
            <a:ext cx="1944216" cy="2153174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27103" y="1439054"/>
            <a:ext cx="5774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ru-RU" sz="2800" baseline="-250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98475" y="2510624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2800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1 моль</a:t>
            </a:r>
            <a:endParaRPr lang="ru-RU" sz="2800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4161" y="3653632"/>
            <a:ext cx="19415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V = 2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2,4 л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Цилиндр 7"/>
          <p:cNvSpPr/>
          <p:nvPr/>
        </p:nvSpPr>
        <p:spPr>
          <a:xfrm>
            <a:off x="4799003" y="1439054"/>
            <a:ext cx="1944216" cy="1393353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41945" y="1439054"/>
            <a:ext cx="5774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ru-RU" sz="2800" baseline="-250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84755" y="2010558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0,5</a:t>
            </a:r>
            <a:r>
              <a:rPr lang="ru-RU" sz="2800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 моль</a:t>
            </a:r>
            <a:endParaRPr lang="ru-RU" sz="2800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99003" y="3153566"/>
            <a:ext cx="19148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V = 11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л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Цилиндр 11"/>
          <p:cNvSpPr/>
          <p:nvPr/>
        </p:nvSpPr>
        <p:spPr>
          <a:xfrm>
            <a:off x="8656655" y="1296178"/>
            <a:ext cx="1944216" cy="3101157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371035" y="1367616"/>
            <a:ext cx="5774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ru-RU" sz="2800" baseline="-250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728093" y="4582326"/>
            <a:ext cx="19415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V = 33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8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л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942407" y="2724938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en-US" sz="2800" dirty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,5</a:t>
            </a:r>
            <a:r>
              <a:rPr lang="ru-RU" sz="2800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 моль</a:t>
            </a:r>
            <a:endParaRPr lang="ru-RU" sz="2800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97746" y="4775128"/>
            <a:ext cx="131638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</a:t>
            </a:r>
            <a:r>
              <a:rPr 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=</a:t>
            </a:r>
            <a:endParaRPr lang="ru-RU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3970885" y="5282960"/>
            <a:ext cx="1576092" cy="0"/>
          </a:xfrm>
          <a:prstGeom prst="line">
            <a:avLst/>
          </a:prstGeom>
          <a:ln w="603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310603" y="4226836"/>
            <a:ext cx="69762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</a:t>
            </a:r>
            <a:endParaRPr lang="ru-RU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310603" y="5282959"/>
            <a:ext cx="115448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</a:t>
            </a:r>
            <a:r>
              <a:rPr lang="en-US" sz="6000" b="1" baseline="-25000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</a:t>
            </a:r>
            <a:endParaRPr lang="ru-RU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697746" y="4116218"/>
            <a:ext cx="3242406" cy="255314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000" b="1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/>
      <p:bldP spid="12" grpId="0" animBg="1"/>
      <p:bldP spid="13" grpId="0"/>
      <p:bldP spid="14" grpId="0"/>
      <p:bldP spid="15" grpId="0"/>
      <p:bldP spid="16" grpId="0"/>
      <p:bldP spid="18" grpId="0"/>
      <p:bldP spid="19" grpId="0"/>
      <p:bldP spid="2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0000FF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5638</TotalTime>
  <Words>894</Words>
  <Application>Microsoft Office PowerPoint</Application>
  <PresentationFormat>Произвольный</PresentationFormat>
  <Paragraphs>193</Paragraphs>
  <Slides>19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Windows 7</cp:lastModifiedBy>
  <cp:revision>250</cp:revision>
  <dcterms:created xsi:type="dcterms:W3CDTF">2020-05-06T17:43:33Z</dcterms:created>
  <dcterms:modified xsi:type="dcterms:W3CDTF">2020-10-15T20:41:09Z</dcterms:modified>
</cp:coreProperties>
</file>