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57" r:id="rId2"/>
    <p:sldId id="294" r:id="rId3"/>
    <p:sldId id="580" r:id="rId4"/>
    <p:sldId id="581" r:id="rId5"/>
    <p:sldId id="582" r:id="rId6"/>
    <p:sldId id="583" r:id="rId7"/>
    <p:sldId id="584" r:id="rId8"/>
    <p:sldId id="586" r:id="rId9"/>
    <p:sldId id="589" r:id="rId10"/>
    <p:sldId id="595" r:id="rId11"/>
    <p:sldId id="596" r:id="rId12"/>
    <p:sldId id="591" r:id="rId13"/>
    <p:sldId id="327" r:id="rId14"/>
  </p:sldIdLst>
  <p:sldSz cx="12169775" cy="7021513"/>
  <p:notesSz cx="6858000" cy="9144000"/>
  <p:defaultTextStyle>
    <a:defPPr>
      <a:defRPr lang="ru-RU"/>
    </a:defPPr>
    <a:lvl1pPr marL="0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270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536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805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074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341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608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879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145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12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18" y="-96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3704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70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27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41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0329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585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5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7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91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81191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9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9" y="955715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84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104" y="153988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8" y="1559665"/>
            <a:ext cx="3850634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50" y="1614952"/>
            <a:ext cx="5293853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22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27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5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8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0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34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60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787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14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8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8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70" indent="0">
              <a:buNone/>
              <a:defRPr sz="2400" b="1"/>
            </a:lvl2pPr>
            <a:lvl3pPr marL="1096536" indent="0">
              <a:buNone/>
              <a:defRPr sz="2200" b="1"/>
            </a:lvl3pPr>
            <a:lvl4pPr marL="1644805" indent="0">
              <a:buNone/>
              <a:defRPr sz="1900" b="1"/>
            </a:lvl4pPr>
            <a:lvl5pPr marL="2193074" indent="0">
              <a:buNone/>
              <a:defRPr sz="1900" b="1"/>
            </a:lvl5pPr>
            <a:lvl6pPr marL="2741341" indent="0">
              <a:buNone/>
              <a:defRPr sz="1900" b="1"/>
            </a:lvl6pPr>
            <a:lvl7pPr marL="3289608" indent="0">
              <a:buNone/>
              <a:defRPr sz="1900" b="1"/>
            </a:lvl7pPr>
            <a:lvl8pPr marL="3837879" indent="0">
              <a:buNone/>
              <a:defRPr sz="1900" b="1"/>
            </a:lvl8pPr>
            <a:lvl9pPr marL="438614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3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70" indent="0">
              <a:buNone/>
              <a:defRPr sz="2400" b="1"/>
            </a:lvl2pPr>
            <a:lvl3pPr marL="1096536" indent="0">
              <a:buNone/>
              <a:defRPr sz="2200" b="1"/>
            </a:lvl3pPr>
            <a:lvl4pPr marL="1644805" indent="0">
              <a:buNone/>
              <a:defRPr sz="1900" b="1"/>
            </a:lvl4pPr>
            <a:lvl5pPr marL="2193074" indent="0">
              <a:buNone/>
              <a:defRPr sz="1900" b="1"/>
            </a:lvl5pPr>
            <a:lvl6pPr marL="2741341" indent="0">
              <a:buNone/>
              <a:defRPr sz="1900" b="1"/>
            </a:lvl6pPr>
            <a:lvl7pPr marL="3289608" indent="0">
              <a:buNone/>
              <a:defRPr sz="1900" b="1"/>
            </a:lvl7pPr>
            <a:lvl8pPr marL="3837879" indent="0">
              <a:buNone/>
              <a:defRPr sz="1900" b="1"/>
            </a:lvl8pPr>
            <a:lvl9pPr marL="438614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3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5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270" indent="0">
              <a:buNone/>
              <a:defRPr sz="1400"/>
            </a:lvl2pPr>
            <a:lvl3pPr marL="1096536" indent="0">
              <a:buNone/>
              <a:defRPr sz="1200"/>
            </a:lvl3pPr>
            <a:lvl4pPr marL="1644805" indent="0">
              <a:buNone/>
              <a:defRPr sz="1100"/>
            </a:lvl4pPr>
            <a:lvl5pPr marL="2193074" indent="0">
              <a:buNone/>
              <a:defRPr sz="1100"/>
            </a:lvl5pPr>
            <a:lvl6pPr marL="2741341" indent="0">
              <a:buNone/>
              <a:defRPr sz="1100"/>
            </a:lvl6pPr>
            <a:lvl7pPr marL="3289608" indent="0">
              <a:buNone/>
              <a:defRPr sz="1100"/>
            </a:lvl7pPr>
            <a:lvl8pPr marL="3837879" indent="0">
              <a:buNone/>
              <a:defRPr sz="1100"/>
            </a:lvl8pPr>
            <a:lvl9pPr marL="438614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63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270" indent="0">
              <a:buNone/>
              <a:defRPr sz="3400"/>
            </a:lvl2pPr>
            <a:lvl3pPr marL="1096536" indent="0">
              <a:buNone/>
              <a:defRPr sz="2900"/>
            </a:lvl3pPr>
            <a:lvl4pPr marL="1644805" indent="0">
              <a:buNone/>
              <a:defRPr sz="2400"/>
            </a:lvl4pPr>
            <a:lvl5pPr marL="2193074" indent="0">
              <a:buNone/>
              <a:defRPr sz="2400"/>
            </a:lvl5pPr>
            <a:lvl6pPr marL="2741341" indent="0">
              <a:buNone/>
              <a:defRPr sz="2400"/>
            </a:lvl6pPr>
            <a:lvl7pPr marL="3289608" indent="0">
              <a:buNone/>
              <a:defRPr sz="2400"/>
            </a:lvl7pPr>
            <a:lvl8pPr marL="3837879" indent="0">
              <a:buNone/>
              <a:defRPr sz="2400"/>
            </a:lvl8pPr>
            <a:lvl9pPr marL="4386145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270" indent="0">
              <a:buNone/>
              <a:defRPr sz="1400"/>
            </a:lvl2pPr>
            <a:lvl3pPr marL="1096536" indent="0">
              <a:buNone/>
              <a:defRPr sz="1200"/>
            </a:lvl3pPr>
            <a:lvl4pPr marL="1644805" indent="0">
              <a:buNone/>
              <a:defRPr sz="1100"/>
            </a:lvl4pPr>
            <a:lvl5pPr marL="2193074" indent="0">
              <a:buNone/>
              <a:defRPr sz="1100"/>
            </a:lvl5pPr>
            <a:lvl6pPr marL="2741341" indent="0">
              <a:buNone/>
              <a:defRPr sz="1100"/>
            </a:lvl6pPr>
            <a:lvl7pPr marL="3289608" indent="0">
              <a:buNone/>
              <a:defRPr sz="1100"/>
            </a:lvl7pPr>
            <a:lvl8pPr marL="3837879" indent="0">
              <a:buNone/>
              <a:defRPr sz="1100"/>
            </a:lvl8pPr>
            <a:lvl9pPr marL="438614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54" tIns="54827" rIns="109654" bIns="5482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8"/>
            <a:ext cx="10952798" cy="4633874"/>
          </a:xfrm>
          <a:prstGeom prst="rect">
            <a:avLst/>
          </a:prstGeom>
        </p:spPr>
        <p:txBody>
          <a:bodyPr vert="horz" lIns="109654" tIns="54827" rIns="109654" bIns="5482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7"/>
            <a:ext cx="2839614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7"/>
            <a:ext cx="3853762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7"/>
            <a:ext cx="2839614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536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02" indent="-411202" algn="l" defTabSz="1096536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935" indent="-342668" algn="l" defTabSz="109653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670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8938" indent="-274136" algn="l" defTabSz="1096536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206" indent="-274136" algn="l" defTabSz="1096536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473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3744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011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278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270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536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805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074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341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608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879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145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/>
            </a:extLst>
          </p:cNvPr>
          <p:cNvSpPr/>
          <p:nvPr/>
        </p:nvSpPr>
        <p:spPr>
          <a:xfrm>
            <a:off x="0" y="29260"/>
            <a:ext cx="12152345" cy="220885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012792" y="2764723"/>
            <a:ext cx="8072494" cy="4672107"/>
          </a:xfrm>
          <a:prstGeom prst="rect">
            <a:avLst/>
          </a:prstGeom>
        </p:spPr>
        <p:txBody>
          <a:bodyPr wrap="square" lIns="0" tIns="29522" rIns="0" bIns="0">
            <a:spAutoFit/>
          </a:bodyPr>
          <a:lstStyle/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uz-Cyrl-UZ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Условия протекания химических реакций. Уравнения химических реакций. Коэффициенты.</a:t>
            </a:r>
            <a:r>
              <a:rPr lang="uz-Cyrl-UZ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ru-RU" altLang="ru-RU" sz="40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36" algn="ctr">
              <a:lnSpc>
                <a:spcPts val="4290"/>
              </a:lnSpc>
              <a:spcBef>
                <a:spcPts val="2599"/>
              </a:spcBef>
              <a:defRPr/>
            </a:pPr>
            <a:endParaRPr lang="uz-Cyrl-UZ" sz="4000" dirty="0">
              <a:solidFill>
                <a:srgbClr val="3734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>
            <a:extLst>
              <a:ext uri="{FF2B5EF4-FFF2-40B4-BE49-F238E27FC236}"/>
            </a:extLst>
          </p:cNvPr>
          <p:cNvSpPr/>
          <p:nvPr/>
        </p:nvSpPr>
        <p:spPr>
          <a:xfrm>
            <a:off x="298411" y="3010690"/>
            <a:ext cx="725751" cy="257176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25" name="object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847653" y="487606"/>
            <a:ext cx="6109444" cy="1262319"/>
          </a:xfrm>
          <a:prstGeom prst="rect">
            <a:avLst/>
          </a:prstGeom>
        </p:spPr>
        <p:txBody>
          <a:bodyPr wrap="square"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0" defTabSz="1935282">
              <a:spcBef>
                <a:spcPts val="241"/>
              </a:spcBef>
              <a:defRPr/>
            </a:pPr>
            <a:r>
              <a:rPr lang="uz-Cyrl-UZ" sz="8000" kern="0" spc="22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Химия </a:t>
            </a:r>
            <a:endParaRPr lang="uz-Cyrl-UZ" sz="8000" kern="0" spc="22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>
              <a:ext uri="{FF2B5EF4-FFF2-40B4-BE49-F238E27FC236}"/>
            </a:extLst>
          </p:cNvPr>
          <p:cNvSpPr/>
          <p:nvPr/>
        </p:nvSpPr>
        <p:spPr>
          <a:xfrm>
            <a:off x="1041087" y="598131"/>
            <a:ext cx="240860" cy="50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/>
            </a:extLst>
          </p:cNvPr>
          <p:cNvSpPr/>
          <p:nvPr/>
        </p:nvSpPr>
        <p:spPr>
          <a:xfrm>
            <a:off x="1163101" y="918327"/>
            <a:ext cx="451613" cy="61600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/>
            </a:extLst>
          </p:cNvPr>
          <p:cNvSpPr/>
          <p:nvPr/>
        </p:nvSpPr>
        <p:spPr>
          <a:xfrm>
            <a:off x="1218563" y="1285653"/>
            <a:ext cx="339106" cy="193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/>
            </a:extLst>
          </p:cNvPr>
          <p:cNvSpPr/>
          <p:nvPr/>
        </p:nvSpPr>
        <p:spPr>
          <a:xfrm>
            <a:off x="700400" y="918323"/>
            <a:ext cx="473797" cy="617633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/>
            </a:extLst>
          </p:cNvPr>
          <p:cNvSpPr/>
          <p:nvPr/>
        </p:nvSpPr>
        <p:spPr>
          <a:xfrm>
            <a:off x="754274" y="1207639"/>
            <a:ext cx="364458" cy="2714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923029" y="493598"/>
            <a:ext cx="1274142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391865" y="538864"/>
            <a:ext cx="365764" cy="772988"/>
          </a:xfrm>
          <a:prstGeom prst="rect">
            <a:avLst/>
          </a:prstGeom>
        </p:spPr>
        <p:txBody>
          <a:bodyPr vert="horz" wrap="square" lIns="0" tIns="33992" rIns="0" bIns="0" rtlCol="0">
            <a:spAutoFit/>
          </a:bodyPr>
          <a:lstStyle/>
          <a:p>
            <a:pPr>
              <a:spcBef>
                <a:spcPts val="267"/>
              </a:spcBef>
            </a:pPr>
            <a:r>
              <a:rPr lang="en-US" sz="4800" b="1" spc="22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9923029" y="1253584"/>
            <a:ext cx="1274142" cy="456972"/>
          </a:xfrm>
          <a:prstGeom prst="rect">
            <a:avLst/>
          </a:prstGeom>
        </p:spPr>
        <p:txBody>
          <a:bodyPr vert="horz" wrap="square" lIns="0" tIns="25833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ru-RU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2" name="Picture 2" descr="C:\Users\Windows 7\Desktop\Новая папка (7)\226797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99531" y="3082131"/>
            <a:ext cx="3227367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727037" y="1439054"/>
            <a:ext cx="73279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→ Na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 ;             </a:t>
            </a:r>
            <a:endParaRPr lang="ru-RU" sz="3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2) А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 S   →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А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                   </a:t>
            </a:r>
            <a:endParaRPr lang="ru-RU" sz="3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3)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→  N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 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38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3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98475" y="4725202"/>
            <a:ext cx="821537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4)  Р + 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 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→  РС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;        </a:t>
            </a: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5)  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Zn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  +  НС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→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Zn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+ Н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3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727037" y="1439054"/>
            <a:ext cx="73279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→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 ;             </a:t>
            </a:r>
            <a:endParaRPr lang="ru-RU" sz="3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2) 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   →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А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                   </a:t>
            </a:r>
            <a:endParaRPr lang="ru-RU" sz="3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3) 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→  N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  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3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98475" y="4725202"/>
            <a:ext cx="821537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4)  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 + 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 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→  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;        </a:t>
            </a: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5)  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Zn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  +  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 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→ 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Zn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+ Н</a:t>
            </a:r>
            <a:r>
              <a:rPr lang="ru-RU" sz="3800" b="1" baseline="-25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3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Содержимое 4"/>
          <p:cNvSpPr>
            <a:spLocks noGrp="1"/>
          </p:cNvSpPr>
          <p:nvPr>
            <p:ph sz="half" idx="4294967295"/>
          </p:nvPr>
        </p:nvSpPr>
        <p:spPr>
          <a:xfrm>
            <a:off x="226971" y="1724806"/>
            <a:ext cx="5039083" cy="4633874"/>
          </a:xfrm>
          <a:prstGeom prst="rect">
            <a:avLst/>
          </a:prstGeom>
          <a:ln w="47625">
            <a:solidFill>
              <a:srgbClr val="FF0000"/>
            </a:solidFill>
          </a:ln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Mg + O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MgO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Al + S        Al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3</a:t>
            </a: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Al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+HBr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AlBr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+H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</a:t>
            </a: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Fe(OH)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Fe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+ H</a:t>
            </a:r>
            <a:r>
              <a:rPr lang="en-US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41" name="Содержимое 5"/>
          <p:cNvSpPr>
            <a:spLocks noGrp="1"/>
          </p:cNvSpPr>
          <p:nvPr>
            <p:ph sz="half" idx="2"/>
          </p:nvPr>
        </p:nvSpPr>
        <p:spPr>
          <a:xfrm>
            <a:off x="5456208" y="1724806"/>
            <a:ext cx="6370161" cy="4633874"/>
          </a:xfrm>
          <a:ln w="34925"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Mg + O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=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en-US" dirty="0" err="1" smtClean="0">
                <a:solidFill>
                  <a:schemeClr val="tx1"/>
                </a:solidFill>
              </a:rPr>
              <a:t>MgO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2 </a:t>
            </a:r>
            <a:r>
              <a:rPr lang="en-US" dirty="0" smtClean="0">
                <a:solidFill>
                  <a:schemeClr val="tx1"/>
                </a:solidFill>
              </a:rPr>
              <a:t>Al + </a:t>
            </a:r>
            <a:r>
              <a:rPr lang="ru-RU" b="1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S    </a:t>
            </a:r>
            <a:r>
              <a:rPr lang="ru-RU" dirty="0" smtClean="0">
                <a:solidFill>
                  <a:schemeClr val="tx1"/>
                </a:solidFill>
              </a:rPr>
              <a:t>=</a:t>
            </a:r>
            <a:r>
              <a:rPr lang="en-US" dirty="0" smtClean="0">
                <a:solidFill>
                  <a:schemeClr val="tx1"/>
                </a:solidFill>
              </a:rPr>
              <a:t>    Al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Al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O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6</a:t>
            </a:r>
            <a:r>
              <a:rPr lang="en-US" dirty="0" err="1" smtClean="0">
                <a:solidFill>
                  <a:schemeClr val="tx1"/>
                </a:solidFill>
              </a:rPr>
              <a:t>HBr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=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AlBr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O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 </a:t>
            </a:r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Fe(OH)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ru-RU" dirty="0" smtClean="0">
                <a:solidFill>
                  <a:schemeClr val="tx1"/>
                </a:solidFill>
              </a:rPr>
              <a:t>=</a:t>
            </a:r>
            <a:r>
              <a:rPr lang="en-US" dirty="0" smtClean="0">
                <a:solidFill>
                  <a:schemeClr val="tx1"/>
                </a:solidFill>
              </a:rPr>
              <a:t>    Fe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O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 +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O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2227235" y="2081996"/>
            <a:ext cx="285231" cy="16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798607" y="2867814"/>
            <a:ext cx="570462" cy="16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2441549" y="3725070"/>
            <a:ext cx="380308" cy="16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1941483" y="4653764"/>
            <a:ext cx="570462" cy="16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2"/>
          <p:cNvSpPr>
            <a:spLocks noGrp="1"/>
          </p:cNvSpPr>
          <p:nvPr>
            <p:ph idx="4294967295"/>
          </p:nvPr>
        </p:nvSpPr>
        <p:spPr>
          <a:xfrm>
            <a:off x="5656260" y="1224741"/>
            <a:ext cx="8229600" cy="321471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ru-RU" altLang="ru-RU" dirty="0" smtClean="0"/>
          </a:p>
          <a:p>
            <a:endParaRPr lang="ru-RU" altLang="ru-RU" dirty="0" smtClean="0"/>
          </a:p>
          <a:p>
            <a:pPr>
              <a:buNone/>
            </a:pPr>
            <a:endParaRPr lang="ru-RU" alt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altLang="ru-RU" b="1" dirty="0" smtClean="0">
              <a:latin typeface="Arial" pitchFamily="34" charset="0"/>
              <a:cs typeface="Arial" pitchFamily="34" charset="0"/>
            </a:endParaRPr>
          </a:p>
          <a:p>
            <a:endParaRPr lang="ru-RU" alt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altLang="ru-RU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653369"/>
            <a:ext cx="11358643" cy="2308322"/>
          </a:xfrm>
          <a:prstGeom prst="rect">
            <a:avLst/>
          </a:prstGeom>
        </p:spPr>
        <p:txBody>
          <a:bodyPr wrap="square" lIns="91431" tIns="45719" rIns="91431" bIns="45719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1. Прочитать §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  (стр. 38 - 41)</a:t>
            </a:r>
          </a:p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2. Письменно ответить на вопросы 1- 5 ( стр. 41)</a:t>
            </a:r>
          </a:p>
          <a:p>
            <a:pPr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6971" y="416155"/>
            <a:ext cx="11787270" cy="646329"/>
          </a:xfrm>
          <a:prstGeom prst="rect">
            <a:avLst/>
          </a:prstGeom>
        </p:spPr>
        <p:txBody>
          <a:bodyPr wrap="square" lIns="91431" tIns="45719" rIns="91431" bIns="45719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11"/>
          <p:cNvSpPr txBox="1">
            <a:spLocks/>
          </p:cNvSpPr>
          <p:nvPr/>
        </p:nvSpPr>
        <p:spPr>
          <a:xfrm>
            <a:off x="6084887" y="1225286"/>
            <a:ext cx="5476399" cy="5500180"/>
          </a:xfrm>
          <a:prstGeom prst="rect">
            <a:avLst/>
          </a:prstGeom>
        </p:spPr>
        <p:txBody>
          <a:bodyPr lIns="109657" tIns="54828" rIns="109657" bIns="54828">
            <a:normAutofit/>
          </a:bodyPr>
          <a:lstStyle/>
          <a:p>
            <a:pPr marL="422633" lvl="1" indent="-209413" algn="ctr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Какие из явлений являются химическими?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1) замерзание воды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2) горение серы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3) разложение оксида ртути при нагревании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4) плавление металлов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5) горение свечи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6) сжижение воздуха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7) горение природного газа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/>
            </a:pPr>
            <a:endParaRPr lang="ru-RU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одержимое 13"/>
          <p:cNvSpPr txBox="1">
            <a:spLocks/>
          </p:cNvSpPr>
          <p:nvPr/>
        </p:nvSpPr>
        <p:spPr>
          <a:xfrm>
            <a:off x="334750" y="1225286"/>
            <a:ext cx="5419391" cy="5500180"/>
          </a:xfrm>
          <a:prstGeom prst="rect">
            <a:avLst/>
          </a:prstGeom>
        </p:spPr>
        <p:txBody>
          <a:bodyPr lIns="109657" tIns="54828" rIns="109657" bIns="54828">
            <a:normAutofit fontScale="92500"/>
          </a:bodyPr>
          <a:lstStyle/>
          <a:p>
            <a:pPr marL="100900" lvl="1" indent="-34268" algn="ctr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Какие из явлений относятся к физическим?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а) кипение воды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б) разложение воды электрическим током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в) взаимодействие цинка с соляной кислотой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г) плавление металла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д) таяние снега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е) разложение угольной кислоты на углекислый газ и воду</a:t>
            </a:r>
          </a:p>
          <a:p>
            <a:pPr marL="411211" indent="-411211" defTabSz="1096562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ж)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замерзание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воды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12722" y="1367616"/>
            <a:ext cx="11430081" cy="3065382"/>
          </a:xfrm>
          <a:prstGeom prst="rect">
            <a:avLst/>
          </a:prstGeom>
          <a:noFill/>
        </p:spPr>
        <p:txBody>
          <a:bodyPr wrap="square" lIns="109657" tIns="54828" rIns="109657" bIns="54828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                           ОТВЕТЫ:</a:t>
            </a:r>
          </a:p>
          <a:p>
            <a:endParaRPr lang="en-US" sz="32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Физические:                                   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Химические: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а– г –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д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– ж                                   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 2 – 3 – 5 – 7 </a:t>
            </a:r>
          </a:p>
          <a:p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Documents and Settings\RockNRolf\Мои документы\1марина\картинки(фото)\картинки к неделе химии\нед хим 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8739" y="3296442"/>
            <a:ext cx="5050614" cy="3359426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4"/>
          <p:cNvSpPr txBox="1">
            <a:spLocks/>
          </p:cNvSpPr>
          <p:nvPr/>
        </p:nvSpPr>
        <p:spPr>
          <a:xfrm>
            <a:off x="441285" y="1296180"/>
            <a:ext cx="11404442" cy="58979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3800" dirty="0" smtClean="0">
                <a:latin typeface="Arial" pitchFamily="34" charset="0"/>
                <a:ea typeface="+mj-ea"/>
                <a:cs typeface="Arial" pitchFamily="34" charset="0"/>
              </a:rPr>
              <a:t>Признаки химических явлений:</a:t>
            </a:r>
            <a:endParaRPr lang="ru-RU" sz="3800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Подзаголовок 5"/>
          <p:cNvSpPr txBox="1">
            <a:spLocks/>
          </p:cNvSpPr>
          <p:nvPr/>
        </p:nvSpPr>
        <p:spPr>
          <a:xfrm>
            <a:off x="430584" y="2010560"/>
            <a:ext cx="11212771" cy="4449193"/>
          </a:xfrm>
          <a:prstGeom prst="rect">
            <a:avLst/>
          </a:prstGeom>
        </p:spPr>
        <p:txBody>
          <a:bodyPr lIns="91436" tIns="45719" rIns="91436" bIns="45719">
            <a:normAutofit/>
          </a:bodyPr>
          <a:lstStyle/>
          <a:p>
            <a:pPr marL="411202" indent="-411202" algn="just">
              <a:spcBef>
                <a:spcPct val="2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1) Выделение газа</a:t>
            </a:r>
          </a:p>
          <a:p>
            <a:pPr marL="411202" indent="-411202" algn="just">
              <a:spcBef>
                <a:spcPct val="2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2) Выпадение или исчезновение осадка</a:t>
            </a:r>
          </a:p>
          <a:p>
            <a:pPr marL="411202" indent="-411202" algn="just">
              <a:spcBef>
                <a:spcPct val="2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3) Изменение цвета</a:t>
            </a:r>
          </a:p>
          <a:p>
            <a:pPr marL="411202" indent="-411202" algn="just">
              <a:spcBef>
                <a:spcPct val="2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4) Появление запаха</a:t>
            </a:r>
          </a:p>
          <a:p>
            <a:pPr marL="411202" indent="-411202" algn="just">
              <a:spcBef>
                <a:spcPct val="2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5) Выделение или поглощение теплоты</a:t>
            </a:r>
          </a:p>
          <a:p>
            <a:pPr marL="411202" indent="-411202" algn="just">
              <a:spcBef>
                <a:spcPct val="2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6) Выделение света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4" descr="C:\Documents and Settings\Администратор\Рабочий стол\ClipArt\shutyat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26587" y="4653764"/>
            <a:ext cx="4216768" cy="195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8410" y="1263194"/>
            <a:ext cx="11572956" cy="5016756"/>
          </a:xfrm>
          <a:prstGeom prst="rect">
            <a:avLst/>
          </a:prstGeom>
        </p:spPr>
        <p:txBody>
          <a:bodyPr wrap="square" lIns="91436" tIns="45719" rIns="91436" bIns="45719">
            <a:spAutoFit/>
          </a:bodyPr>
          <a:lstStyle/>
          <a:p>
            <a:pPr lvl="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Чтобы облегчить протекание реакции, нужно измельчить твердые вещества или при необходимости привести их в порошкообразное состояние, чтобы увеличить поверхность соприкосновения.</a:t>
            </a:r>
          </a:p>
          <a:p>
            <a:pPr lvl="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Чтобы ускорить протекание реакции, нужно по возможности пользоваться растворами веществ.</a:t>
            </a:r>
          </a:p>
          <a:p>
            <a:pPr lvl="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Для облегчения протекания реакций необходимо нагревание, причем для некоторый — непрерывное.</a:t>
            </a:r>
          </a:p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226972" y="1243377"/>
            <a:ext cx="11715832" cy="5778136"/>
          </a:xfrm>
          <a:prstGeom prst="rect">
            <a:avLst/>
          </a:prstGeom>
        </p:spPr>
        <p:txBody>
          <a:bodyPr lIns="91438" tIns="45719" rIns="91438" bIns="45719">
            <a:normAutofit/>
          </a:bodyPr>
          <a:lstStyle/>
          <a:p>
            <a:pPr marL="411202" indent="-411202" algn="just">
              <a:spcBef>
                <a:spcPct val="20000"/>
              </a:spcBef>
            </a:pPr>
            <a:endParaRPr lang="ru-RU" sz="3800" dirty="0" smtClean="0"/>
          </a:p>
          <a:p>
            <a:pPr marL="411202" indent="-411202" algn="just">
              <a:spcBef>
                <a:spcPct val="20000"/>
              </a:spcBef>
              <a:buFont typeface="Arial" pitchFamily="34" charset="0"/>
              <a:buChar char="•"/>
            </a:pPr>
            <a:endParaRPr lang="ru-RU" sz="3800" dirty="0" smtClean="0"/>
          </a:p>
          <a:p>
            <a:pPr marL="411202" indent="-411202" algn="just">
              <a:spcBef>
                <a:spcPct val="20000"/>
              </a:spcBef>
              <a:buFont typeface="Arial" pitchFamily="34" charset="0"/>
              <a:buChar char="•"/>
            </a:pPr>
            <a:endParaRPr lang="ru-RU" sz="3800" dirty="0" smtClean="0"/>
          </a:p>
          <a:p>
            <a:pPr marL="411202" indent="-411202" algn="just">
              <a:spcBef>
                <a:spcPct val="20000"/>
              </a:spcBef>
            </a:pPr>
            <a:r>
              <a:rPr lang="ru-RU" sz="2400" dirty="0" smtClean="0"/>
              <a:t>  </a:t>
            </a:r>
          </a:p>
          <a:p>
            <a:pPr marL="411202" indent="-411202" algn="just">
              <a:spcBef>
                <a:spcPct val="20000"/>
              </a:spcBef>
            </a:pP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Масса веществ, вступивших в химическую реакцию, равна массе</a:t>
            </a:r>
          </a:p>
          <a:p>
            <a:pPr marL="411202" indent="-411202" algn="just">
              <a:spcBef>
                <a:spcPct val="200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веществ, образовавшихся в результате нее.</a:t>
            </a:r>
          </a:p>
          <a:p>
            <a:pPr marL="411202" indent="-411202" algn="just">
              <a:spcBef>
                <a:spcPct val="200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Химическое уравнение – это условная запись химической реакции</a:t>
            </a:r>
          </a:p>
          <a:p>
            <a:pPr marL="411202" indent="-411202" algn="just">
              <a:spcBef>
                <a:spcPct val="200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 помощью химических формул и математических знаков.</a:t>
            </a:r>
          </a:p>
        </p:txBody>
      </p:sp>
      <p:pic>
        <p:nvPicPr>
          <p:cNvPr id="6" name="Рисунок 5" descr="http://fs00.infourok.ru/images/doc/252/257008/5/640/img10.jpg"/>
          <p:cNvPicPr/>
          <p:nvPr/>
        </p:nvPicPr>
        <p:blipFill>
          <a:blip r:embed="rId3"/>
          <a:srcRect l="22345" t="30620" r="9514" b="3101"/>
          <a:stretch>
            <a:fillRect/>
          </a:stretch>
        </p:blipFill>
        <p:spPr bwMode="auto">
          <a:xfrm>
            <a:off x="869915" y="1296178"/>
            <a:ext cx="395324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www.fin.geum.ru/next/images/508606-48009e3f.jpg"/>
          <p:cNvPicPr/>
          <p:nvPr/>
        </p:nvPicPr>
        <p:blipFill>
          <a:blip r:embed="rId4"/>
          <a:srcRect l="31055"/>
          <a:stretch>
            <a:fillRect/>
          </a:stretch>
        </p:blipFill>
        <p:spPr bwMode="auto">
          <a:xfrm>
            <a:off x="6656392" y="1296180"/>
            <a:ext cx="4500594" cy="2286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nodeType="withEffect">
                                  <p:stCondLst>
                                    <p:cond delay="63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ntr" presetSubtype="0" fill="hold" nodeType="withEffect">
                                  <p:stCondLst>
                                    <p:cond delay="63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5"/>
          <p:cNvSpPr>
            <a:spLocks noGrp="1"/>
          </p:cNvSpPr>
          <p:nvPr>
            <p:ph idx="4294967295"/>
          </p:nvPr>
        </p:nvSpPr>
        <p:spPr>
          <a:xfrm>
            <a:off x="226971" y="1439054"/>
            <a:ext cx="11572956" cy="4906313"/>
          </a:xfrm>
          <a:prstGeom prst="rect">
            <a:avLst/>
          </a:prstGeom>
        </p:spPr>
        <p:txBody>
          <a:bodyPr lIns="91438" tIns="45719" rIns="91438" bIns="45719">
            <a:normAutofit/>
          </a:bodyPr>
          <a:lstStyle/>
          <a:p>
            <a:pPr algn="just" eaLnBrk="1" hangingPunct="1">
              <a:buNone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1. Подсчитать количество атомов каждого элемента в правой и левой части уравнения химической реакции.</a:t>
            </a:r>
          </a:p>
          <a:p>
            <a:pPr algn="just" eaLnBrk="1" hangingPunct="1"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2. Определить, у какого элемента количество атомов меняется, найти НОК.</a:t>
            </a:r>
          </a:p>
          <a:p>
            <a:pPr algn="just" eaLnBrk="1" hangingPunct="1"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3. Разделить НОК на индексы – получить коэффициенты. Поставить их перед формулами.</a:t>
            </a:r>
          </a:p>
          <a:p>
            <a:pPr algn="just" eaLnBrk="1" hangingPunct="1"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4. Пересчитать количество атомов, при необходимости действие повторить.</a:t>
            </a:r>
          </a:p>
          <a:p>
            <a:pPr algn="just" eaLnBrk="1" hangingPunct="1"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5. Последним проверить количество атомов кислорода.</a:t>
            </a:r>
          </a:p>
          <a:p>
            <a:pPr algn="just" eaLnBrk="1" hangingPunct="1">
              <a:defRPr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84161" y="1367616"/>
            <a:ext cx="10952798" cy="888451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Водород реагирует с кислородом с образованием воды</a:t>
            </a:r>
            <a:endParaRPr lang="ru-RU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4294967295"/>
          </p:nvPr>
        </p:nvSpPr>
        <p:spPr>
          <a:xfrm>
            <a:off x="226971" y="2724938"/>
            <a:ext cx="11715832" cy="3518020"/>
          </a:xfrm>
          <a:prstGeom prst="rect">
            <a:avLst/>
          </a:prstGeom>
        </p:spPr>
        <p:txBody>
          <a:bodyPr/>
          <a:lstStyle/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Слева записать исходные вещества (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вещества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вступающие в</a:t>
            </a: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реакцию). Слово «реагирует» заменить знаком «+».</a:t>
            </a:r>
          </a:p>
          <a:p>
            <a:pPr algn="just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+ O</a:t>
            </a:r>
            <a:r>
              <a:rPr lang="en-US" sz="2800" b="1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Справа записать продукт реакции (вещество, которое образуется).</a:t>
            </a: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Между правой и левой частью поставить стрелку. Мы получили</a:t>
            </a: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схему реакции</a:t>
            </a:r>
          </a:p>
          <a:p>
            <a:pPr algn="just">
              <a:buNone/>
            </a:pP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799003" y="4082260"/>
            <a:ext cx="760616" cy="162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27697" y="3796508"/>
            <a:ext cx="1616310" cy="695510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pPr algn="ctr"/>
            <a:r>
              <a:rPr lang="en-US" sz="3800" b="1" dirty="0" smtClean="0"/>
              <a:t>H</a:t>
            </a:r>
            <a:r>
              <a:rPr lang="en-US" sz="3800" b="1" baseline="-25000" dirty="0" smtClean="0"/>
              <a:t>2</a:t>
            </a:r>
            <a:r>
              <a:rPr lang="en-US" sz="3800" b="1" dirty="0" smtClean="0"/>
              <a:t>O</a:t>
            </a:r>
            <a:endParaRPr lang="ru-RU" sz="3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>
            <a:spLocks noGrp="1"/>
          </p:cNvSpPr>
          <p:nvPr>
            <p:ph idx="4294967295"/>
          </p:nvPr>
        </p:nvSpPr>
        <p:spPr>
          <a:xfrm>
            <a:off x="1" y="1296178"/>
            <a:ext cx="11764116" cy="51402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Уравнять количество атомов каждого элемента  с помощью коэффициентов.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</a:t>
            </a: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До реакции (слева)  два атома кислорода, а после реакции (справа) – один атом. Чтобы уравнять количество, нужно поставить коэффициент «2» перед формулой воды.</a:t>
            </a: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Теперь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проверим количество атомов водорода на данный момент. До реакции (слева) – 2 атома, а справа – 4 атома (2*2). Чтобы уравнять, поставим коэффициент  «2» перед формулой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Т.к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мы уравняли количество атомов всех элементов, наша схема стала уравнением, поэтому заменим стрелку на знак =</a:t>
            </a:r>
          </a:p>
          <a:p>
            <a:pPr>
              <a:buNone/>
            </a:pP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6996026" y="2161950"/>
            <a:ext cx="855693" cy="162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27631" y="1796244"/>
            <a:ext cx="1673317" cy="695510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3800" b="1" dirty="0" smtClean="0"/>
              <a:t>+  </a:t>
            </a:r>
            <a:r>
              <a:rPr lang="en-US" sz="3800" b="1" dirty="0" smtClean="0"/>
              <a:t>O</a:t>
            </a:r>
            <a:r>
              <a:rPr lang="en-US" sz="3800" b="1" baseline="-25000" dirty="0" smtClean="0"/>
              <a:t>2</a:t>
            </a:r>
            <a:endParaRPr lang="ru-RU" sz="3800" b="1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8327104" y="1796244"/>
            <a:ext cx="1236001" cy="695510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en-US" sz="3800" b="1" dirty="0" smtClean="0"/>
              <a:t>H</a:t>
            </a:r>
            <a:r>
              <a:rPr lang="en-US" sz="3800" b="1" baseline="-25000" dirty="0" smtClean="0"/>
              <a:t>2</a:t>
            </a:r>
            <a:r>
              <a:rPr lang="en-US" sz="3800" b="1" dirty="0" smtClean="0"/>
              <a:t>O</a:t>
            </a:r>
            <a:endParaRPr lang="ru-RU" sz="3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946796" y="1796244"/>
            <a:ext cx="570462" cy="77245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4300" b="1" dirty="0" smtClean="0"/>
              <a:t>2</a:t>
            </a:r>
            <a:endParaRPr lang="ru-RU" sz="43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953561" y="1796244"/>
            <a:ext cx="570462" cy="77245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4300" b="1" dirty="0" smtClean="0"/>
              <a:t>2</a:t>
            </a:r>
            <a:endParaRPr lang="ru-RU" sz="43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186180" y="1796244"/>
            <a:ext cx="570462" cy="772455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ru-RU" sz="4300" b="1" dirty="0" smtClean="0"/>
              <a:t>=</a:t>
            </a:r>
            <a:endParaRPr lang="ru-RU" sz="43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370375" y="1796244"/>
            <a:ext cx="855693" cy="695510"/>
          </a:xfrm>
          <a:prstGeom prst="rect">
            <a:avLst/>
          </a:prstGeom>
          <a:noFill/>
        </p:spPr>
        <p:txBody>
          <a:bodyPr wrap="square" lIns="109664" tIns="54832" rIns="109664" bIns="54832" rtlCol="0">
            <a:spAutoFit/>
          </a:bodyPr>
          <a:lstStyle/>
          <a:p>
            <a:r>
              <a:rPr lang="en-US" sz="3800" b="1" dirty="0" smtClean="0"/>
              <a:t>H</a:t>
            </a:r>
            <a:r>
              <a:rPr lang="en-US" sz="3800" b="1" baseline="-25000" dirty="0" smtClean="0"/>
              <a:t>2    </a:t>
            </a:r>
            <a:endParaRPr lang="ru-RU" sz="3800" b="1" baseline="-25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26971" y="367484"/>
            <a:ext cx="117872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УРАВНЕНИЯ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0000F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4113</TotalTime>
  <Words>741</Words>
  <Application>Microsoft Office PowerPoint</Application>
  <PresentationFormat>Произвольный</PresentationFormat>
  <Paragraphs>147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Водород реагирует с кислородом с образованием воды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217</cp:revision>
  <dcterms:created xsi:type="dcterms:W3CDTF">2020-05-06T17:43:33Z</dcterms:created>
  <dcterms:modified xsi:type="dcterms:W3CDTF">2020-10-07T03:45:58Z</dcterms:modified>
</cp:coreProperties>
</file>