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7" r:id="rId2"/>
    <p:sldId id="294" r:id="rId3"/>
    <p:sldId id="580" r:id="rId4"/>
    <p:sldId id="581" r:id="rId5"/>
    <p:sldId id="582" r:id="rId6"/>
    <p:sldId id="583" r:id="rId7"/>
    <p:sldId id="584" r:id="rId8"/>
    <p:sldId id="586" r:id="rId9"/>
    <p:sldId id="589" r:id="rId10"/>
    <p:sldId id="595" r:id="rId11"/>
    <p:sldId id="596" r:id="rId12"/>
    <p:sldId id="591" r:id="rId13"/>
    <p:sldId id="327" r:id="rId14"/>
  </p:sldIdLst>
  <p:sldSz cx="12169775" cy="7021513"/>
  <p:notesSz cx="6858000" cy="9144000"/>
  <p:defaultTextStyle>
    <a:defPPr>
      <a:defRPr lang="ru-RU"/>
    </a:defPPr>
    <a:lvl1pPr marL="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7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36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0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074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341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08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879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14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18" y="-96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37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032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5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1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1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5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4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4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5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50" y="1614952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2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0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3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8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5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3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70" indent="0">
              <a:buNone/>
              <a:defRPr sz="3400"/>
            </a:lvl2pPr>
            <a:lvl3pPr marL="1096536" indent="0">
              <a:buNone/>
              <a:defRPr sz="2900"/>
            </a:lvl3pPr>
            <a:lvl4pPr marL="1644805" indent="0">
              <a:buNone/>
              <a:defRPr sz="2400"/>
            </a:lvl4pPr>
            <a:lvl5pPr marL="2193074" indent="0">
              <a:buNone/>
              <a:defRPr sz="2400"/>
            </a:lvl5pPr>
            <a:lvl6pPr marL="2741341" indent="0">
              <a:buNone/>
              <a:defRPr sz="2400"/>
            </a:lvl6pPr>
            <a:lvl7pPr marL="3289608" indent="0">
              <a:buNone/>
              <a:defRPr sz="2400"/>
            </a:lvl7pPr>
            <a:lvl8pPr marL="3837879" indent="0">
              <a:buNone/>
              <a:defRPr sz="2400"/>
            </a:lvl8pPr>
            <a:lvl9pPr marL="4386145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4" tIns="54827" rIns="109654" bIns="54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8"/>
            <a:ext cx="10952798" cy="4633874"/>
          </a:xfrm>
          <a:prstGeom prst="rect">
            <a:avLst/>
          </a:prstGeom>
        </p:spPr>
        <p:txBody>
          <a:bodyPr vert="horz" lIns="109654" tIns="54827" rIns="109654" bIns="54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7"/>
            <a:ext cx="3853762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36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02" indent="-411202" algn="l" defTabSz="109653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35" indent="-342668" algn="l" defTabSz="109653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670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38" indent="-274136" algn="l" defTabSz="109653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06" indent="-274136" algn="l" defTabSz="109653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473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44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011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278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7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36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0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074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341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08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879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14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0" y="29260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012792" y="2764723"/>
            <a:ext cx="8072494" cy="4672107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 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Условия протекания химических реакций. Уравнения химических реакций. Коэффициенты.</a:t>
            </a: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298411" y="3010690"/>
            <a:ext cx="725751" cy="25717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6109444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2" name="Picture 2" descr="C:\Users\Windows 7\Desktop\Новая папка (7)\22679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9531" y="3082131"/>
            <a:ext cx="3227367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27037" y="1439054"/>
            <a:ext cx="7327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Na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;             </a:t>
            </a:r>
            <a:endParaRPr lang="ru-RU" sz="3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2) А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S   →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                  </a:t>
            </a:r>
            <a:endParaRPr lang="ru-RU" sz="3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3)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 N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3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8475" y="4725202"/>
            <a:ext cx="821537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4)  Р + 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 РС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;      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5) 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 +  НС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Н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27037" y="1439054"/>
            <a:ext cx="73279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;             </a:t>
            </a:r>
            <a:endParaRPr lang="ru-RU" sz="3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2)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  →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А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                  </a:t>
            </a:r>
            <a:endParaRPr lang="ru-RU" sz="3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3)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 N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3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8475" y="4725202"/>
            <a:ext cx="821537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4) 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 +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 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;      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5)  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 +  </a:t>
            </a: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Н</a:t>
            </a:r>
            <a:r>
              <a:rPr lang="ru-RU" sz="3800" b="1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одержимое 4"/>
          <p:cNvSpPr>
            <a:spLocks noGrp="1"/>
          </p:cNvSpPr>
          <p:nvPr>
            <p:ph sz="half" idx="4294967295"/>
          </p:nvPr>
        </p:nvSpPr>
        <p:spPr>
          <a:xfrm>
            <a:off x="226971" y="1724806"/>
            <a:ext cx="5039083" cy="4633874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Mg + 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MgO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Al + S        Al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+HBr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AlBr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+H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Fe(OH)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Fe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1" name="Содержимое 5"/>
          <p:cNvSpPr>
            <a:spLocks noGrp="1"/>
          </p:cNvSpPr>
          <p:nvPr>
            <p:ph sz="half" idx="2"/>
          </p:nvPr>
        </p:nvSpPr>
        <p:spPr>
          <a:xfrm>
            <a:off x="5456208" y="1724806"/>
            <a:ext cx="6370161" cy="4633874"/>
          </a:xfrm>
          <a:ln w="34925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Mg + 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dirty="0" err="1" smtClean="0">
                <a:solidFill>
                  <a:schemeClr val="tx1"/>
                </a:solidFill>
              </a:rPr>
              <a:t>MgO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2 </a:t>
            </a:r>
            <a:r>
              <a:rPr lang="en-US" dirty="0" smtClean="0">
                <a:solidFill>
                  <a:schemeClr val="tx1"/>
                </a:solidFill>
              </a:rPr>
              <a:t>Al + 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S    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  <a:r>
              <a:rPr lang="en-US" dirty="0" smtClean="0">
                <a:solidFill>
                  <a:schemeClr val="tx1"/>
                </a:solidFill>
              </a:rPr>
              <a:t>    Al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Al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ru-RU" b="1" dirty="0" smtClean="0">
                <a:solidFill>
                  <a:schemeClr val="tx1"/>
                </a:solidFill>
              </a:rPr>
              <a:t>6</a:t>
            </a:r>
            <a:r>
              <a:rPr lang="en-US" dirty="0" err="1" smtClean="0">
                <a:solidFill>
                  <a:schemeClr val="tx1"/>
                </a:solidFill>
              </a:rPr>
              <a:t>HBr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AlBr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Fe(OH)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1"/>
                </a:solidFill>
              </a:rPr>
              <a:t>=</a:t>
            </a:r>
            <a:r>
              <a:rPr lang="en-US" dirty="0" smtClean="0">
                <a:solidFill>
                  <a:schemeClr val="tx1"/>
                </a:solidFill>
              </a:rPr>
              <a:t>    Fe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+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2227235" y="2081996"/>
            <a:ext cx="285231" cy="16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798607" y="2867814"/>
            <a:ext cx="570462" cy="16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441549" y="3725070"/>
            <a:ext cx="380308" cy="16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941483" y="4653764"/>
            <a:ext cx="570462" cy="16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5656260" y="1224741"/>
            <a:ext cx="8229600" cy="321471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653369"/>
            <a:ext cx="11358643" cy="2308322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  (стр. 38 - 41)</a:t>
            </a:r>
          </a:p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1- 5 ( стр. 41)</a:t>
            </a:r>
          </a:p>
          <a:p>
            <a:pPr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971" y="416155"/>
            <a:ext cx="11787270" cy="646329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11"/>
          <p:cNvSpPr txBox="1">
            <a:spLocks/>
          </p:cNvSpPr>
          <p:nvPr/>
        </p:nvSpPr>
        <p:spPr>
          <a:xfrm>
            <a:off x="6084887" y="1225286"/>
            <a:ext cx="5476399" cy="5500180"/>
          </a:xfrm>
          <a:prstGeom prst="rect">
            <a:avLst/>
          </a:prstGeom>
        </p:spPr>
        <p:txBody>
          <a:bodyPr lIns="109657" tIns="54828" rIns="109657" bIns="54828">
            <a:normAutofit/>
          </a:bodyPr>
          <a:lstStyle/>
          <a:p>
            <a:pPr marL="422633" lvl="1" indent="-209413" algn="ctr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Какие из явлений являются химическими?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1) замерзание воды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2) горение серы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3) разложение оксида ртути при нагревании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4) плавление металлов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5) горение свечи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6) сжижение воздуха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7) горение природного газа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13"/>
          <p:cNvSpPr txBox="1">
            <a:spLocks/>
          </p:cNvSpPr>
          <p:nvPr/>
        </p:nvSpPr>
        <p:spPr>
          <a:xfrm>
            <a:off x="334750" y="1225286"/>
            <a:ext cx="5419391" cy="5500180"/>
          </a:xfrm>
          <a:prstGeom prst="rect">
            <a:avLst/>
          </a:prstGeom>
        </p:spPr>
        <p:txBody>
          <a:bodyPr lIns="109657" tIns="54828" rIns="109657" bIns="54828">
            <a:normAutofit fontScale="92500"/>
          </a:bodyPr>
          <a:lstStyle/>
          <a:p>
            <a:pPr marL="100900" lvl="1" indent="-34268" algn="ctr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Какие из явлений относятся к физическим?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а) кипение воды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б) разложение воды электрическим током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в) взаимодействие цинка с соляной кислотой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г) плавление металла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д) таяние снега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е) разложение угольной кислоты на углекислый газ и воду</a:t>
            </a:r>
          </a:p>
          <a:p>
            <a:pPr marL="411211" indent="-411211" defTabSz="1096562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ж)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замерзание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воды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2722" y="1367616"/>
            <a:ext cx="11430081" cy="3065382"/>
          </a:xfrm>
          <a:prstGeom prst="rect">
            <a:avLst/>
          </a:prstGeom>
          <a:noFill/>
        </p:spPr>
        <p:txBody>
          <a:bodyPr wrap="square" lIns="109657" tIns="54828" rIns="109657" bIns="54828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                          ОТВЕТЫ:</a:t>
            </a:r>
          </a:p>
          <a:p>
            <a:endParaRPr lang="en-US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Физические:                                   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Химические: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а– г –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– ж                           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      2 – 3 – 5 – 7 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Documents and Settings\RockNRolf\Мои документы\1марина\картинки(фото)\картинки к неделе химии\нед хим 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8739" y="3296442"/>
            <a:ext cx="5050614" cy="335942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 txBox="1">
            <a:spLocks/>
          </p:cNvSpPr>
          <p:nvPr/>
        </p:nvSpPr>
        <p:spPr>
          <a:xfrm>
            <a:off x="441285" y="1296180"/>
            <a:ext cx="11404442" cy="5897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3800" dirty="0" smtClean="0">
                <a:latin typeface="Arial" pitchFamily="34" charset="0"/>
                <a:ea typeface="+mj-ea"/>
                <a:cs typeface="Arial" pitchFamily="34" charset="0"/>
              </a:rPr>
              <a:t>Признаки химических явлений:</a:t>
            </a:r>
            <a:endParaRPr lang="ru-RU" sz="3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Подзаголовок 5"/>
          <p:cNvSpPr txBox="1">
            <a:spLocks/>
          </p:cNvSpPr>
          <p:nvPr/>
        </p:nvSpPr>
        <p:spPr>
          <a:xfrm>
            <a:off x="430584" y="2010560"/>
            <a:ext cx="11212771" cy="4449193"/>
          </a:xfrm>
          <a:prstGeom prst="rect">
            <a:avLst/>
          </a:prstGeom>
        </p:spPr>
        <p:txBody>
          <a:bodyPr lIns="91436" tIns="45719" rIns="91436" bIns="45719">
            <a:normAutofit/>
          </a:bodyPr>
          <a:lstStyle/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1) Выделение газа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2) Выпадение или исчезновение осадка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3) Изменение цвета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4) Появление запаха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5) Выделение или поглощение теплоты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6) Выделение света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C:\Documents and Settings\Администратор\Рабочий стол\ClipArt\shutyat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6587" y="4653764"/>
            <a:ext cx="4216768" cy="195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410" y="1263194"/>
            <a:ext cx="11572956" cy="5016756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lvl="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Чтобы облегчить протекание реакции, нужно измельчить твердые вещества или при необходимости привести их в порошкообразное состояние, чтобы увеличить поверхность соприкосновения.</a:t>
            </a:r>
          </a:p>
          <a:p>
            <a:pPr lvl="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Чтобы ускорить протекание реакции, нужно по возможности пользоваться растворами веществ.</a:t>
            </a:r>
          </a:p>
          <a:p>
            <a:pPr lvl="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Для облегчения протекания реакций необходимо нагревание, причем для некоторый — непрерывное.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26972" y="1243377"/>
            <a:ext cx="11715832" cy="5778136"/>
          </a:xfrm>
          <a:prstGeom prst="rect">
            <a:avLst/>
          </a:prstGeom>
        </p:spPr>
        <p:txBody>
          <a:bodyPr lIns="91438" tIns="45719" rIns="91438" bIns="45719">
            <a:normAutofit/>
          </a:bodyPr>
          <a:lstStyle/>
          <a:p>
            <a:pPr marL="411202" indent="-411202" algn="just">
              <a:spcBef>
                <a:spcPct val="20000"/>
              </a:spcBef>
            </a:pPr>
            <a:endParaRPr lang="ru-RU" sz="3800" dirty="0" smtClean="0"/>
          </a:p>
          <a:p>
            <a:pPr marL="411202" indent="-411202" algn="just">
              <a:spcBef>
                <a:spcPct val="20000"/>
              </a:spcBef>
              <a:buFont typeface="Arial" pitchFamily="34" charset="0"/>
              <a:buChar char="•"/>
            </a:pPr>
            <a:endParaRPr lang="ru-RU" sz="3800" dirty="0" smtClean="0"/>
          </a:p>
          <a:p>
            <a:pPr marL="411202" indent="-411202" algn="just">
              <a:spcBef>
                <a:spcPct val="20000"/>
              </a:spcBef>
              <a:buFont typeface="Arial" pitchFamily="34" charset="0"/>
              <a:buChar char="•"/>
            </a:pPr>
            <a:endParaRPr lang="ru-RU" sz="3800" dirty="0" smtClean="0"/>
          </a:p>
          <a:p>
            <a:pPr marL="411202" indent="-411202" algn="just">
              <a:spcBef>
                <a:spcPct val="20000"/>
              </a:spcBef>
            </a:pPr>
            <a:r>
              <a:rPr lang="ru-RU" sz="2400" dirty="0" smtClean="0"/>
              <a:t>  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Масса веществ, вступивших в химическую реакцию, равна массе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веществ, образовавшихся в результате нее.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Химическое уравнение – это условная запись химической реакции</a:t>
            </a:r>
          </a:p>
          <a:p>
            <a:pPr marL="411202" indent="-411202" algn="just">
              <a:spcBef>
                <a:spcPct val="2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 помощью химических формул и математических знаков.</a:t>
            </a:r>
          </a:p>
        </p:txBody>
      </p:sp>
      <p:pic>
        <p:nvPicPr>
          <p:cNvPr id="6" name="Рисунок 5" descr="http://fs00.infourok.ru/images/doc/252/257008/5/640/img10.jpg"/>
          <p:cNvPicPr/>
          <p:nvPr/>
        </p:nvPicPr>
        <p:blipFill>
          <a:blip r:embed="rId3"/>
          <a:srcRect l="22345" t="30620" r="9514" b="3101"/>
          <a:stretch>
            <a:fillRect/>
          </a:stretch>
        </p:blipFill>
        <p:spPr bwMode="auto">
          <a:xfrm>
            <a:off x="869915" y="1296178"/>
            <a:ext cx="395324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fin.geum.ru/next/images/508606-48009e3f.jpg"/>
          <p:cNvPicPr/>
          <p:nvPr/>
        </p:nvPicPr>
        <p:blipFill>
          <a:blip r:embed="rId4"/>
          <a:srcRect l="31055"/>
          <a:stretch>
            <a:fillRect/>
          </a:stretch>
        </p:blipFill>
        <p:spPr bwMode="auto">
          <a:xfrm>
            <a:off x="6656392" y="1296180"/>
            <a:ext cx="4500594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nodeType="withEffect">
                                  <p:stCondLst>
                                    <p:cond delay="6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nodeType="withEffect">
                                  <p:stCondLst>
                                    <p:cond delay="6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5"/>
          <p:cNvSpPr>
            <a:spLocks noGrp="1"/>
          </p:cNvSpPr>
          <p:nvPr>
            <p:ph idx="4294967295"/>
          </p:nvPr>
        </p:nvSpPr>
        <p:spPr>
          <a:xfrm>
            <a:off x="226971" y="1439054"/>
            <a:ext cx="11572956" cy="4906313"/>
          </a:xfrm>
          <a:prstGeom prst="rect">
            <a:avLst/>
          </a:prstGeom>
        </p:spPr>
        <p:txBody>
          <a:bodyPr lIns="91438" tIns="45719" rIns="91438" bIns="45719">
            <a:normAutofit/>
          </a:bodyPr>
          <a:lstStyle/>
          <a:p>
            <a:pPr algn="just" eaLnBrk="1" hangingPunct="1">
              <a:buNone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1. Подсчитать количество атомов каждого элемента в правой и левой части уравнения химической реакции.</a:t>
            </a:r>
          </a:p>
          <a:p>
            <a:pPr algn="just" eaLnBrk="1" hangingPunct="1"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2. Определить, у какого элемента количество атомов меняется, найти НОК.</a:t>
            </a:r>
          </a:p>
          <a:p>
            <a:pPr algn="just" eaLnBrk="1" hangingPunct="1"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3. Разделить НОК на индексы – получить коэффициенты. Поставить их перед формулами.</a:t>
            </a:r>
          </a:p>
          <a:p>
            <a:pPr algn="just" eaLnBrk="1" hangingPunct="1"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4. Пересчитать количество атомов, при необходимости действие повторить.</a:t>
            </a:r>
          </a:p>
          <a:p>
            <a:pPr algn="just" eaLnBrk="1" hangingPunct="1"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5. Последним проверить количество атомов кислорода.</a:t>
            </a:r>
          </a:p>
          <a:p>
            <a:pPr algn="just" eaLnBrk="1" hangingPunct="1"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84161" y="1367616"/>
            <a:ext cx="10952798" cy="88845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Водород реагирует с кислородом с образованием воды</a:t>
            </a:r>
            <a:endParaRPr lang="ru-RU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4294967295"/>
          </p:nvPr>
        </p:nvSpPr>
        <p:spPr>
          <a:xfrm>
            <a:off x="226971" y="2724938"/>
            <a:ext cx="11715832" cy="3518020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Слева записать исходные вещества (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вещества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вступающие в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реакцию). Слово «реагирует» заменить знаком «+».</a:t>
            </a:r>
          </a:p>
          <a:p>
            <a:pPr algn="just"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+ O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Справа записать продукт реакции (вещество, которое образуется).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Между правой и левой частью поставить стрелку. Мы получили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схему реакции</a:t>
            </a:r>
          </a:p>
          <a:p>
            <a:pPr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99003" y="4082260"/>
            <a:ext cx="760616" cy="16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27697" y="3796508"/>
            <a:ext cx="1616310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en-US" sz="3800" b="1" dirty="0" smtClean="0"/>
              <a:t>H</a:t>
            </a:r>
            <a:r>
              <a:rPr lang="en-US" sz="3800" b="1" baseline="-25000" dirty="0" smtClean="0"/>
              <a:t>2</a:t>
            </a:r>
            <a:r>
              <a:rPr lang="en-US" sz="3800" b="1" dirty="0" smtClean="0"/>
              <a:t>O</a:t>
            </a:r>
            <a:endParaRPr lang="ru-RU" sz="3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4294967295"/>
          </p:nvPr>
        </p:nvSpPr>
        <p:spPr>
          <a:xfrm>
            <a:off x="1" y="1296178"/>
            <a:ext cx="11764116" cy="51402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Уравнять количество атомов каждого элемента  с помощью коэффициентов.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До реакции (слева)  два атома кислорода, а после реакции (справа) – один атом. Чтобы уравнять количество, нужно поставить коэффициент «2» перед формулой воды.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Теперь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проверим количество атомов водорода на данный момент. До реакции (слева) – 2 атома, а справа – 4 атома (2*2). Чтобы уравнять, поставим коэффициент  «2» перед формулой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Т.к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мы уравняли количество атомов всех элементов, наша схема стала уравнением, поэтому заменим стрелку на знак =</a:t>
            </a:r>
          </a:p>
          <a:p>
            <a:pPr>
              <a:buNone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96026" y="2161950"/>
            <a:ext cx="855693" cy="16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7631" y="1796244"/>
            <a:ext cx="1673317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3800" b="1" dirty="0" smtClean="0"/>
              <a:t>+  </a:t>
            </a:r>
            <a:r>
              <a:rPr lang="en-US" sz="3800" b="1" dirty="0" smtClean="0"/>
              <a:t>O</a:t>
            </a:r>
            <a:r>
              <a:rPr lang="en-US" sz="3800" b="1" baseline="-25000" dirty="0" smtClean="0"/>
              <a:t>2</a:t>
            </a:r>
            <a:endParaRPr lang="ru-RU" sz="38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27104" y="1796244"/>
            <a:ext cx="1236001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en-US" sz="3800" b="1" dirty="0" smtClean="0"/>
              <a:t>H</a:t>
            </a:r>
            <a:r>
              <a:rPr lang="en-US" sz="3800" b="1" baseline="-25000" dirty="0" smtClean="0"/>
              <a:t>2</a:t>
            </a:r>
            <a:r>
              <a:rPr lang="en-US" sz="3800" b="1" dirty="0" smtClean="0"/>
              <a:t>O</a:t>
            </a:r>
            <a:endParaRPr lang="ru-RU" sz="3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46796" y="1796244"/>
            <a:ext cx="570462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4300" b="1" dirty="0" smtClean="0"/>
              <a:t>2</a:t>
            </a:r>
            <a:endParaRPr lang="ru-RU" sz="43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53561" y="1796244"/>
            <a:ext cx="570462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4300" b="1" dirty="0" smtClean="0"/>
              <a:t>2</a:t>
            </a:r>
            <a:endParaRPr lang="ru-RU" sz="43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86180" y="1796244"/>
            <a:ext cx="570462" cy="772455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4300" b="1" dirty="0" smtClean="0"/>
              <a:t>=</a:t>
            </a:r>
            <a:endParaRPr lang="ru-RU" sz="43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70375" y="1796244"/>
            <a:ext cx="855693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en-US" sz="3800" b="1" dirty="0" smtClean="0"/>
              <a:t>H</a:t>
            </a:r>
            <a:r>
              <a:rPr lang="en-US" sz="3800" b="1" baseline="-25000" dirty="0" smtClean="0"/>
              <a:t>2    </a:t>
            </a:r>
            <a:endParaRPr lang="ru-RU" sz="3800" b="1" baseline="-25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6971" y="367484"/>
            <a:ext cx="117872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ХИМИЧЕСКИХ РЕАКЦИЙ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741</Words>
  <Application>Microsoft Office PowerPoint</Application>
  <PresentationFormat>Произвольный</PresentationFormat>
  <Paragraphs>147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Водород реагирует с кислородом с образованием воды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217</cp:revision>
  <dcterms:created xsi:type="dcterms:W3CDTF">2020-05-06T17:43:33Z</dcterms:created>
  <dcterms:modified xsi:type="dcterms:W3CDTF">2020-10-07T03:45:58Z</dcterms:modified>
</cp:coreProperties>
</file>