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57" r:id="rId2"/>
    <p:sldId id="294" r:id="rId3"/>
    <p:sldId id="523" r:id="rId4"/>
    <p:sldId id="522" r:id="rId5"/>
    <p:sldId id="524" r:id="rId6"/>
    <p:sldId id="526" r:id="rId7"/>
    <p:sldId id="527" r:id="rId8"/>
    <p:sldId id="528" r:id="rId9"/>
    <p:sldId id="529" r:id="rId10"/>
    <p:sldId id="530" r:id="rId11"/>
    <p:sldId id="533" r:id="rId12"/>
    <p:sldId id="531" r:id="rId13"/>
    <p:sldId id="532" r:id="rId14"/>
    <p:sldId id="534" r:id="rId15"/>
    <p:sldId id="535" r:id="rId16"/>
    <p:sldId id="538" r:id="rId17"/>
    <p:sldId id="539" r:id="rId18"/>
    <p:sldId id="540" r:id="rId19"/>
    <p:sldId id="541" r:id="rId20"/>
    <p:sldId id="542" r:id="rId21"/>
    <p:sldId id="543" r:id="rId22"/>
    <p:sldId id="327" r:id="rId23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7500990" cy="4672110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Химическая формула и выводы на ее основе. Валентность. Понятие об индексах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296442"/>
            <a:ext cx="725750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28093" y="2796376"/>
            <a:ext cx="319369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6113" y="796112"/>
            <a:ext cx="4799326" cy="3434722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16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21600" b="1" spc="60" baseline="-2500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216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21600" b="1" spc="6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41351" y="5153830"/>
            <a:ext cx="4466537" cy="10239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коэффициент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85085" y="1367616"/>
            <a:ext cx="3232577" cy="9508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индекс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H="1">
            <a:off x="1071308" y="2483211"/>
            <a:ext cx="2706227" cy="256708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9" idx="1"/>
          </p:cNvCxnSpPr>
          <p:nvPr/>
        </p:nvCxnSpPr>
        <p:spPr>
          <a:xfrm flipV="1">
            <a:off x="3798871" y="1843035"/>
            <a:ext cx="3786214" cy="2024911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6656391" y="2867814"/>
            <a:ext cx="5227632" cy="150871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показывает количество атомов в молекуле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796112"/>
            <a:ext cx="1633395" cy="3506160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1600" b="1" spc="6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21600" b="1" spc="6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84887" y="4868078"/>
            <a:ext cx="4468578" cy="14764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показывает количество молекул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2855" y="1224740"/>
            <a:ext cx="7087666" cy="2880724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en-US" sz="104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en-US" sz="180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</a:t>
            </a:r>
            <a:r>
              <a:rPr lang="en-US" sz="104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18000" b="1" spc="6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8475" y="4082260"/>
            <a:ext cx="10072758" cy="10239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молекулы содержат 2 атома водорода, 1 атом серы, 4 атома кислорода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9847" y="1296178"/>
            <a:ext cx="1633395" cy="2880724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0" b="1" spc="6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18000" b="1" spc="6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98475" y="5368144"/>
            <a:ext cx="10072758" cy="10239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молекулах содержится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атома водорода,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атома серы, 12 атома кислорода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34" y="296046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ХИМИЧЕСКИХ ЭЛЕМЕНТОВ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971" y="1367616"/>
            <a:ext cx="11715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Валентностью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называется способность атомов одних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элементов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присоединять определенное число атомов других элементов.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99399" y="4010822"/>
            <a:ext cx="221457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</a:t>
            </a:r>
            <a:r>
              <a:rPr lang="ru-RU" sz="8800" b="1" cap="none" spc="50" baseline="-2500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8800" b="1" cap="none" spc="5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6325" y="3796508"/>
            <a:ext cx="15456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NaCl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27169" y="3796508"/>
            <a:ext cx="19132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5400" b="1" cap="none" spc="50" baseline="-2500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en-US" sz="54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ru-RU" sz="5400" b="1" cap="none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en-US" sz="5400" b="1" spc="50" baseline="-2500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54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70309" y="3867946"/>
            <a:ext cx="18573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9600" b="1" cap="none" spc="50" baseline="-2500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96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41483" y="2724938"/>
          <a:ext cx="8501122" cy="335442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16332"/>
                <a:gridCol w="4384790"/>
              </a:tblGrid>
              <a:tr h="114300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Валентность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Химические элементы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</a:tr>
              <a:tr h="5703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H,</a:t>
                      </a:r>
                      <a:r>
                        <a:rPr lang="en-US" sz="3200" baseline="0" dirty="0" smtClean="0"/>
                        <a:t> Na, K, Li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</a:tr>
              <a:tr h="104881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O, Be,</a:t>
                      </a:r>
                      <a:r>
                        <a:rPr lang="en-US" sz="3200" baseline="0" dirty="0" smtClean="0"/>
                        <a:t> Mg, Ca, </a:t>
                      </a:r>
                      <a:r>
                        <a:rPr lang="en-US" sz="3200" baseline="0" dirty="0" err="1" smtClean="0"/>
                        <a:t>Ba</a:t>
                      </a:r>
                      <a:r>
                        <a:rPr lang="en-US" sz="3200" baseline="0" dirty="0" smtClean="0"/>
                        <a:t>, Zn,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</a:tr>
              <a:tr h="5703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Al,</a:t>
                      </a:r>
                      <a:r>
                        <a:rPr lang="en-US" sz="3200" baseline="0" dirty="0" smtClean="0"/>
                        <a:t> B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6" marR="121696" marT="46809" marB="46809"/>
                </a:tc>
              </a:tr>
            </a:tbl>
          </a:graphicData>
        </a:graphic>
      </p:graphicFrame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727037" y="1653368"/>
            <a:ext cx="5631990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3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 постоянной валентностью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369847" y="1296178"/>
            <a:ext cx="912733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переменной валентностью</a:t>
            </a:r>
            <a:r>
              <a:rPr lang="en-US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298673" y="2010558"/>
          <a:ext cx="7429552" cy="48299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14776"/>
                <a:gridCol w="3714776"/>
              </a:tblGrid>
              <a:tr h="93635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Валентность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Химические элементы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  <a:tr h="40575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 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ru-RU" sz="3200" baseline="0" dirty="0" smtClean="0"/>
                        <a:t>и</a:t>
                      </a:r>
                      <a:r>
                        <a:rPr lang="en-US" sz="3200" baseline="0" dirty="0" smtClean="0"/>
                        <a:t> II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</a:t>
                      </a:r>
                      <a:r>
                        <a:rPr lang="en-US" sz="3200" dirty="0" smtClean="0"/>
                        <a:t>u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  <a:tr h="40575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 </a:t>
                      </a:r>
                      <a:r>
                        <a:rPr lang="ru-RU" sz="3200" dirty="0" smtClean="0"/>
                        <a:t>и</a:t>
                      </a:r>
                      <a:r>
                        <a:rPr lang="en-US" sz="3200" dirty="0" smtClean="0"/>
                        <a:t> III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Fe</a:t>
                      </a:r>
                      <a:r>
                        <a:rPr lang="ru-RU" sz="3200" dirty="0" smtClean="0"/>
                        <a:t>,</a:t>
                      </a:r>
                      <a:r>
                        <a:rPr lang="ru-RU" sz="3200" baseline="0" dirty="0" smtClean="0"/>
                        <a:t> С</a:t>
                      </a:r>
                      <a:r>
                        <a:rPr lang="en-US" sz="3200" baseline="0" dirty="0" smtClean="0"/>
                        <a:t>o, Ni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  <a:tr h="40575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 </a:t>
                      </a:r>
                      <a:r>
                        <a:rPr lang="ru-RU" sz="3200" dirty="0" smtClean="0"/>
                        <a:t>и</a:t>
                      </a:r>
                      <a:r>
                        <a:rPr lang="en-US" sz="3200" dirty="0" smtClean="0"/>
                        <a:t> IV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Sn</a:t>
                      </a:r>
                      <a:r>
                        <a:rPr lang="en-US" sz="3200" dirty="0" smtClean="0"/>
                        <a:t>, </a:t>
                      </a:r>
                      <a:r>
                        <a:rPr lang="en-US" sz="3200" dirty="0" err="1" smtClean="0"/>
                        <a:t>Pb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  <a:tr h="40575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III </a:t>
                      </a:r>
                      <a:r>
                        <a:rPr lang="ru-RU" sz="3200" dirty="0" smtClean="0"/>
                        <a:t>и</a:t>
                      </a:r>
                      <a:r>
                        <a:rPr lang="en-US" sz="3200" dirty="0" smtClean="0"/>
                        <a:t>  V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  <a:tr h="7178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II,</a:t>
                      </a:r>
                      <a:r>
                        <a:rPr lang="en-US" sz="3200" baseline="0" dirty="0" smtClean="0"/>
                        <a:t> III  </a:t>
                      </a:r>
                      <a:r>
                        <a:rPr lang="ru-RU" sz="3200" baseline="0" dirty="0" smtClean="0"/>
                        <a:t>и</a:t>
                      </a:r>
                      <a:r>
                        <a:rPr lang="en-US" sz="3200" baseline="0" dirty="0" smtClean="0"/>
                        <a:t> VI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Cr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  <a:tr h="7178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II,</a:t>
                      </a:r>
                      <a:r>
                        <a:rPr lang="en-US" sz="3200" baseline="0" dirty="0" smtClean="0"/>
                        <a:t> IV </a:t>
                      </a:r>
                      <a:r>
                        <a:rPr lang="ru-RU" sz="3200" baseline="0" dirty="0" smtClean="0"/>
                        <a:t>и</a:t>
                      </a:r>
                      <a:r>
                        <a:rPr lang="en-US" sz="3200" baseline="0" dirty="0" smtClean="0"/>
                        <a:t>  VI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7" marB="4681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971" y="1224740"/>
            <a:ext cx="11644394" cy="515827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endParaRPr lang="ru-RU" sz="29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Алгоритм составления химической формулы бинарного соединения по известным валентностям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32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>
              <a:buAutoNum type="arabicPeriod"/>
            </a:pP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Запишите рядом знаки химических элементов, которые входят в состав  вещества.</a:t>
            </a:r>
          </a:p>
          <a:p>
            <a:pPr marL="548320" indent="-548320">
              <a:buAutoNum type="arabicPeriod"/>
            </a:pP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 знаками химических элементов поставьте их валентность.</a:t>
            </a:r>
          </a:p>
          <a:p>
            <a:pPr marL="548320" indent="-548320">
              <a:buAutoNum type="arabicPeriod"/>
            </a:pP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Определите наименьшее общее кратное валентностей обоих элементов.</a:t>
            </a:r>
          </a:p>
          <a:p>
            <a:pPr marL="548320" indent="-548320">
              <a:buAutoNum type="arabicPeriod"/>
            </a:pP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Разделите наименьшее общее кратное на валентность каждого элемента.  Полученный ответ  является индексом.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1367616"/>
            <a:ext cx="10952798" cy="85725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C</a:t>
            </a:r>
            <a:r>
              <a:rPr lang="ru-RU" sz="3200" b="0" dirty="0" smtClean="0">
                <a:solidFill>
                  <a:schemeClr val="tx1"/>
                </a:solidFill>
              </a:rPr>
              <a:t>оставление химических формул по валентности: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12789" y="3010690"/>
            <a:ext cx="3162873" cy="1474193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А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 O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655995" y="3439318"/>
            <a:ext cx="76694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3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298805" y="2724938"/>
            <a:ext cx="1246557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II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539596" y="2699708"/>
            <a:ext cx="1193737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600">
                <a:latin typeface="Arial" pitchFamily="34" charset="0"/>
                <a:cs typeface="Arial" pitchFamily="34" charset="0"/>
              </a:rPr>
              <a:t>III</a:t>
            </a:r>
            <a:endParaRPr lang="ru-RU" sz="3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2727301" y="2153434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6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252254" y="4394947"/>
            <a:ext cx="3545292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 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347330" y="5132856"/>
            <a:ext cx="3353026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3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6851838" y="3068662"/>
            <a:ext cx="2683266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sz="4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H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S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7513647" y="2796376"/>
            <a:ext cx="349710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8299465" y="2724938"/>
            <a:ext cx="764837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II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7585085" y="2296310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7656523" y="4368012"/>
            <a:ext cx="3099387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7727961" y="5153830"/>
            <a:ext cx="302794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: II =1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1580381" y="4394947"/>
            <a:ext cx="959215" cy="5900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200" dirty="0"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1580381" y="5205997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200" dirty="0">
                <a:latin typeface="Arial" pitchFamily="34" charset="0"/>
                <a:cs typeface="Arial" pitchFamily="34" charset="0"/>
              </a:rPr>
              <a:t>6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6659572" y="4394947"/>
            <a:ext cx="959215" cy="5900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6659572" y="5205997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7799399" y="3439318"/>
            <a:ext cx="642942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3013053" y="3367880"/>
            <a:ext cx="766949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 animBg="1"/>
      <p:bldP spid="15" grpId="0"/>
      <p:bldP spid="16" grpId="0"/>
      <p:bldP spid="18" grpId="0"/>
      <p:bldP spid="20" grpId="0" animBg="1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34" y="296046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ХИМИЧЕСКИХ ЭЛЕМЕНТОВ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971" y="658247"/>
            <a:ext cx="11644394" cy="6512487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Алгоритм определения валентности  по химической формуле вещества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3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 algn="just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Запишите формулу вещества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 algn="just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Обозначьте известную валентность элемента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 algn="just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Найдите число единиц валентности атомов известного элемента, умножив валентность элемента на количество  его атомов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48320" indent="-548320" algn="just">
              <a:buAutoNum type="arabicPeriod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Поделите число единиц валентности атомов на количество атомов другого элемента. Полученный ответ и является искомой валентностью.</a:t>
            </a:r>
          </a:p>
          <a:p>
            <a:pPr marL="548320" indent="-548320">
              <a:buAutoNum type="arabicPeriod"/>
            </a:pPr>
            <a:endParaRPr lang="ru-RU" sz="3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34" y="296046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ХИМИЧЕСКИХ ЭЛЕМЕНТОВ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1224740"/>
            <a:ext cx="11715832" cy="150507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Определение валентности элементов по формулам их соединений.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813432" y="2582062"/>
            <a:ext cx="5079191" cy="28021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4800" dirty="0" smtClean="0"/>
          </a:p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7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155929" y="3082128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pPr eaLnBrk="1" hangingPunct="1"/>
            <a:r>
              <a:rPr lang="en-US" sz="4800" dirty="0"/>
              <a:t>II</a:t>
            </a:r>
            <a:endParaRPr lang="ru-RU" sz="48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441549" y="2510624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400" dirty="0">
                <a:latin typeface="Arial" pitchFamily="34" charset="0"/>
                <a:cs typeface="Arial" pitchFamily="34" charset="0"/>
              </a:rPr>
              <a:t>4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370111" y="3082128"/>
            <a:ext cx="1364874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800" dirty="0"/>
              <a:t>IV</a:t>
            </a:r>
            <a:endParaRPr lang="ru-RU" sz="4800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512855" y="4939516"/>
            <a:ext cx="1407692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II =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441549" y="5653896"/>
            <a:ext cx="1467004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1 = IV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799267" y="3725070"/>
            <a:ext cx="3257950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Fe</a:t>
            </a:r>
            <a:r>
              <a:rPr lang="en-US" sz="7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7200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370903" y="3225004"/>
            <a:ext cx="124444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800" dirty="0"/>
              <a:t>II</a:t>
            </a:r>
            <a:endParaRPr lang="ru-RU" sz="4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942143" y="3296442"/>
            <a:ext cx="143882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800" dirty="0"/>
              <a:t>III</a:t>
            </a:r>
            <a:endParaRPr lang="ru-RU" sz="4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513647" y="2582062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3200">
                <a:latin typeface="Arial" pitchFamily="34" charset="0"/>
                <a:cs typeface="Arial" pitchFamily="34" charset="0"/>
              </a:rPr>
              <a:t>6</a:t>
            </a:r>
            <a:endParaRPr lang="ru-RU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442077" y="5010954"/>
            <a:ext cx="306779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3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II =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370771" y="5725334"/>
            <a:ext cx="320513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: 2 = III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798739" y="4939516"/>
            <a:ext cx="959215" cy="5900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2800" dirty="0"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7656523" y="5010954"/>
            <a:ext cx="959215" cy="5900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2800" dirty="0">
                <a:latin typeface="Arial" pitchFamily="34" charset="0"/>
                <a:cs typeface="Arial" pitchFamily="34" charset="0"/>
              </a:rPr>
              <a:t>6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6513515" y="5725334"/>
            <a:ext cx="959215" cy="5900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en-US" sz="2800">
                <a:latin typeface="Arial" pitchFamily="34" charset="0"/>
                <a:cs typeface="Arial" pitchFamily="34" charset="0"/>
              </a:rPr>
              <a:t>6</a:t>
            </a:r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1441417" y="5582458"/>
            <a:ext cx="959215" cy="5900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 eaLnBrk="1" hangingPunct="1"/>
            <a:r>
              <a:rPr lang="ru-RU" sz="2800"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2" grpId="0"/>
      <p:bldP spid="14" grpId="0"/>
      <p:bldP spid="15" grpId="0"/>
      <p:bldP spid="16" grpId="0" animBg="1"/>
      <p:bldP spid="17" grpId="0"/>
      <p:bldP spid="18" grpId="0"/>
      <p:bldP spid="19" grpId="0" animBg="1"/>
      <p:bldP spid="20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34" y="296046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ХИМИЧЕСКИХ ЭЛЕМЕНТОВ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8409" y="1367616"/>
            <a:ext cx="116443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Графическое 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изображение формул.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Формулы веществ можно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изображать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графически. При графическом изображении каждая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валентность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обозначается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черточкой.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1655731" y="2724938"/>
          <a:ext cx="9144065" cy="4071964"/>
        </p:xfrm>
        <a:graphic>
          <a:graphicData uri="http://schemas.openxmlformats.org/drawingml/2006/table">
            <a:tbl>
              <a:tblPr/>
              <a:tblGrid>
                <a:gridCol w="3232751"/>
                <a:gridCol w="2538525"/>
                <a:gridCol w="3372789"/>
              </a:tblGrid>
              <a:tr h="1297426"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Вещество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Формула </a:t>
                      </a: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вещества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175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175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Графическое </a:t>
                      </a:r>
                    </a:p>
                    <a:p>
                      <a:pPr indent="-1117600" algn="ctr">
                        <a:lnSpc>
                          <a:spcPts val="1175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изображение 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08934">
                <a:tc rowSpan="2">
                  <a:txBody>
                    <a:bodyPr/>
                    <a:lstStyle/>
                    <a:p>
                      <a:pPr marL="63500"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3500"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Вода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n-US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</a:t>
                      </a:r>
                      <a:r>
                        <a:rPr lang="en-US" sz="2800" spc="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— </a:t>
                      </a: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— </a:t>
                      </a: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</a:t>
                      </a: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6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08934">
                <a:tc>
                  <a:txBody>
                    <a:bodyPr/>
                    <a:lstStyle/>
                    <a:p>
                      <a:pPr marL="63500"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3500"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Аммиак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n-US" sz="2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NH</a:t>
                      </a:r>
                      <a:r>
                        <a:rPr lang="en-US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—</a:t>
                      </a:r>
                      <a:r>
                        <a:rPr lang="en-US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— </a:t>
                      </a:r>
                      <a:r>
                        <a:rPr lang="en-US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117600" algn="ctr">
                        <a:lnSpc>
                          <a:spcPts val="12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en-US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26" name="Прямая соединительная линия 25"/>
          <p:cNvCxnSpPr/>
          <p:nvPr/>
        </p:nvCxnSpPr>
        <p:spPr>
          <a:xfrm rot="5400000">
            <a:off x="9014639" y="6296044"/>
            <a:ext cx="14287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367484"/>
            <a:ext cx="91970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26971" y="1153302"/>
            <a:ext cx="117872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В газах молекулы движутся хаотично.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При одинаковых условиях молекулы газа взаимодействуют слабее, чем молекулы жидкости.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Твердые тела сохраняют свой объем при любых условиях.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 При 0оС вода может находиться как в жидком, так и в твердом состоянии.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solidFill>
                  <a:srgbClr val="333333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Газ не сохраняет ни форму ни объема в обычных условиях.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solidFill>
                  <a:srgbClr val="333333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Жидкости в обычных условиях сохраняют объем форму.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34" y="296046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ХИМИЧЕСКИХ ЭЛЕМЕНТОВ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655731" y="1724806"/>
            <a:ext cx="9929882" cy="46338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1207500" y="1724806"/>
            <a:ext cx="9929882" cy="46338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K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4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</a:t>
            </a:r>
            <a:r>
              <a:rPr kumimoji="0" lang="ru-RU" sz="4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Mg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Mg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            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</a:t>
            </a: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Fe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2922012" y="2010558"/>
            <a:ext cx="671873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II</a:t>
            </a:r>
            <a:endParaRPr lang="ru-RU" sz="3400" dirty="0"/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3279202" y="3439318"/>
            <a:ext cx="578940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IV</a:t>
            </a:r>
            <a:endParaRPr lang="ru-RU" sz="3400" dirty="0"/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2378706" y="4763902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II</a:t>
            </a:r>
            <a:endParaRPr lang="ru-RU" sz="3400" dirty="0"/>
          </a:p>
        </p:txBody>
      </p:sp>
      <p:sp>
        <p:nvSpPr>
          <p:cNvPr id="41" name="Rectangle 7"/>
          <p:cNvSpPr>
            <a:spLocks noChangeArrowheads="1"/>
          </p:cNvSpPr>
          <p:nvPr/>
        </p:nvSpPr>
        <p:spPr bwMode="auto">
          <a:xfrm>
            <a:off x="8480812" y="2036564"/>
            <a:ext cx="553292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III</a:t>
            </a:r>
            <a:endParaRPr lang="ru-RU" sz="3400" dirty="0"/>
          </a:p>
        </p:txBody>
      </p:sp>
      <p:sp>
        <p:nvSpPr>
          <p:cNvPr id="42" name="Rectangle 8"/>
          <p:cNvSpPr>
            <a:spLocks noChangeArrowheads="1"/>
          </p:cNvSpPr>
          <p:nvPr/>
        </p:nvSpPr>
        <p:spPr bwMode="auto">
          <a:xfrm>
            <a:off x="8480812" y="3437616"/>
            <a:ext cx="33207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</a:t>
            </a:r>
            <a:endParaRPr lang="ru-RU" sz="3400" dirty="0"/>
          </a:p>
        </p:txBody>
      </p:sp>
      <p:sp>
        <p:nvSpPr>
          <p:cNvPr id="43" name="Rectangle 9"/>
          <p:cNvSpPr>
            <a:spLocks noChangeArrowheads="1"/>
          </p:cNvSpPr>
          <p:nvPr/>
        </p:nvSpPr>
        <p:spPr bwMode="auto">
          <a:xfrm>
            <a:off x="8319923" y="4763902"/>
            <a:ext cx="38241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</a:t>
            </a:r>
            <a:endParaRPr lang="ru-RU" sz="3400" dirty="0"/>
          </a:p>
        </p:txBody>
      </p:sp>
      <p:sp>
        <p:nvSpPr>
          <p:cNvPr id="44" name="Rectangle 10"/>
          <p:cNvSpPr>
            <a:spLocks noChangeArrowheads="1"/>
          </p:cNvSpPr>
          <p:nvPr/>
        </p:nvSpPr>
        <p:spPr bwMode="auto">
          <a:xfrm>
            <a:off x="2378707" y="2036564"/>
            <a:ext cx="33207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</a:t>
            </a:r>
            <a:endParaRPr lang="ru-RU" sz="3400" dirty="0"/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2473783" y="3437616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II</a:t>
            </a:r>
            <a:endParaRPr lang="ru-RU" sz="3400" dirty="0"/>
          </a:p>
        </p:txBody>
      </p:sp>
      <p:sp>
        <p:nvSpPr>
          <p:cNvPr id="46" name="Rectangle 12"/>
          <p:cNvSpPr>
            <a:spLocks noChangeArrowheads="1"/>
          </p:cNvSpPr>
          <p:nvPr/>
        </p:nvSpPr>
        <p:spPr bwMode="auto">
          <a:xfrm>
            <a:off x="3528074" y="4763902"/>
            <a:ext cx="33207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</a:t>
            </a:r>
            <a:endParaRPr lang="ru-RU" sz="3400" dirty="0"/>
          </a:p>
        </p:txBody>
      </p:sp>
      <p:sp>
        <p:nvSpPr>
          <p:cNvPr id="47" name="Rectangle 13"/>
          <p:cNvSpPr>
            <a:spLocks noChangeArrowheads="1"/>
          </p:cNvSpPr>
          <p:nvPr/>
        </p:nvSpPr>
        <p:spPr bwMode="auto">
          <a:xfrm>
            <a:off x="7727961" y="2010558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II</a:t>
            </a:r>
            <a:endParaRPr lang="ru-RU" sz="3400" dirty="0"/>
          </a:p>
        </p:txBody>
      </p:sp>
      <p:sp>
        <p:nvSpPr>
          <p:cNvPr id="48" name="Rectangle 14"/>
          <p:cNvSpPr>
            <a:spLocks noChangeArrowheads="1"/>
          </p:cNvSpPr>
          <p:nvPr/>
        </p:nvSpPr>
        <p:spPr bwMode="auto">
          <a:xfrm>
            <a:off x="7656523" y="3439318"/>
            <a:ext cx="578940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IV</a:t>
            </a:r>
            <a:endParaRPr lang="ru-RU" sz="3400" dirty="0"/>
          </a:p>
        </p:txBody>
      </p:sp>
      <p:sp>
        <p:nvSpPr>
          <p:cNvPr id="49" name="Rectangle 15"/>
          <p:cNvSpPr>
            <a:spLocks noChangeArrowheads="1"/>
          </p:cNvSpPr>
          <p:nvPr/>
        </p:nvSpPr>
        <p:spPr bwMode="auto">
          <a:xfrm>
            <a:off x="7494044" y="4796640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II</a:t>
            </a:r>
            <a:endParaRPr lang="ru-RU" sz="3400" dirty="0"/>
          </a:p>
        </p:txBody>
      </p:sp>
      <p:sp>
        <p:nvSpPr>
          <p:cNvPr id="50" name="Rectangle 18"/>
          <p:cNvSpPr>
            <a:spLocks noChangeArrowheads="1"/>
          </p:cNvSpPr>
          <p:nvPr/>
        </p:nvSpPr>
        <p:spPr bwMode="auto">
          <a:xfrm>
            <a:off x="3048468" y="4100759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3400" dirty="0"/>
              <a:t>2</a:t>
            </a:r>
          </a:p>
        </p:txBody>
      </p:sp>
      <p:sp>
        <p:nvSpPr>
          <p:cNvPr id="51" name="Rectangle 20"/>
          <p:cNvSpPr>
            <a:spLocks noChangeArrowheads="1"/>
          </p:cNvSpPr>
          <p:nvPr/>
        </p:nvSpPr>
        <p:spPr bwMode="auto">
          <a:xfrm>
            <a:off x="3564954" y="5439582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2</a:t>
            </a:r>
            <a:endParaRPr lang="ru-RU" sz="3400" dirty="0"/>
          </a:p>
        </p:txBody>
      </p:sp>
      <p:sp>
        <p:nvSpPr>
          <p:cNvPr id="52" name="Rectangle 27"/>
          <p:cNvSpPr>
            <a:spLocks noChangeArrowheads="1"/>
          </p:cNvSpPr>
          <p:nvPr/>
        </p:nvSpPr>
        <p:spPr bwMode="auto">
          <a:xfrm>
            <a:off x="8513779" y="5439582"/>
            <a:ext cx="117260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3400" dirty="0"/>
              <a:t>2</a:t>
            </a:r>
            <a:endParaRPr lang="ru-RU" sz="3400" dirty="0"/>
          </a:p>
        </p:txBody>
      </p: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2378706" y="2405519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54" name="Rectangle 29"/>
          <p:cNvSpPr>
            <a:spLocks noChangeArrowheads="1"/>
          </p:cNvSpPr>
          <p:nvPr/>
        </p:nvSpPr>
        <p:spPr bwMode="auto">
          <a:xfrm>
            <a:off x="3335809" y="2405519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55" name="Rectangle 30"/>
          <p:cNvSpPr>
            <a:spLocks noChangeArrowheads="1"/>
          </p:cNvSpPr>
          <p:nvPr/>
        </p:nvSpPr>
        <p:spPr bwMode="auto">
          <a:xfrm>
            <a:off x="2858315" y="3804946"/>
            <a:ext cx="735257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56" name="Rectangle 31"/>
          <p:cNvSpPr>
            <a:spLocks noChangeArrowheads="1"/>
          </p:cNvSpPr>
          <p:nvPr/>
        </p:nvSpPr>
        <p:spPr bwMode="auto">
          <a:xfrm>
            <a:off x="3727433" y="3796508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57" name="Rectangle 32"/>
          <p:cNvSpPr>
            <a:spLocks noChangeArrowheads="1"/>
          </p:cNvSpPr>
          <p:nvPr/>
        </p:nvSpPr>
        <p:spPr bwMode="auto">
          <a:xfrm>
            <a:off x="2761125" y="5205998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58" name="Rectangle 33"/>
          <p:cNvSpPr>
            <a:spLocks noChangeArrowheads="1"/>
          </p:cNvSpPr>
          <p:nvPr/>
        </p:nvSpPr>
        <p:spPr bwMode="auto">
          <a:xfrm>
            <a:off x="3584557" y="5153830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59" name="Rectangle 34"/>
          <p:cNvSpPr>
            <a:spLocks noChangeArrowheads="1"/>
          </p:cNvSpPr>
          <p:nvPr/>
        </p:nvSpPr>
        <p:spPr bwMode="auto">
          <a:xfrm>
            <a:off x="8010533" y="2510624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sz="3400" dirty="0"/>
              <a:t>3</a:t>
            </a: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8728093" y="2510624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3400" dirty="0"/>
              <a:t>2</a:t>
            </a: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7906128" y="3804946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 smtClean="0"/>
              <a:t>..</a:t>
            </a:r>
            <a:endParaRPr lang="ru-RU" sz="4800" dirty="0"/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8299465" y="3867946"/>
            <a:ext cx="95921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7840316" y="5205998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64" name="Rectangle 39"/>
          <p:cNvSpPr>
            <a:spLocks noChangeArrowheads="1"/>
          </p:cNvSpPr>
          <p:nvPr/>
        </p:nvSpPr>
        <p:spPr bwMode="auto">
          <a:xfrm>
            <a:off x="8513779" y="5225268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66" name="Rectangle 31"/>
          <p:cNvSpPr>
            <a:spLocks noChangeArrowheads="1"/>
          </p:cNvSpPr>
          <p:nvPr/>
        </p:nvSpPr>
        <p:spPr bwMode="auto">
          <a:xfrm>
            <a:off x="8013713" y="2296310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 smtClean="0"/>
              <a:t>..</a:t>
            </a:r>
            <a:endParaRPr lang="ru-RU" sz="4800" dirty="0"/>
          </a:p>
        </p:txBody>
      </p:sp>
      <p:sp>
        <p:nvSpPr>
          <p:cNvPr id="67" name="Rectangle 31"/>
          <p:cNvSpPr>
            <a:spLocks noChangeArrowheads="1"/>
          </p:cNvSpPr>
          <p:nvPr/>
        </p:nvSpPr>
        <p:spPr bwMode="auto">
          <a:xfrm>
            <a:off x="8870969" y="2296310"/>
            <a:ext cx="532452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4800" dirty="0"/>
              <a:t>..</a:t>
            </a:r>
          </a:p>
        </p:txBody>
      </p:sp>
      <p:sp>
        <p:nvSpPr>
          <p:cNvPr id="69" name="Rectangle 17"/>
          <p:cNvSpPr>
            <a:spLocks noChangeArrowheads="1"/>
          </p:cNvSpPr>
          <p:nvPr/>
        </p:nvSpPr>
        <p:spPr bwMode="auto">
          <a:xfrm>
            <a:off x="2512987" y="2582062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ru-RU" sz="3400" dirty="0"/>
              <a:t>2</a:t>
            </a:r>
          </a:p>
        </p:txBody>
      </p:sp>
      <p:sp>
        <p:nvSpPr>
          <p:cNvPr id="70" name="Rectangle 25"/>
          <p:cNvSpPr>
            <a:spLocks noChangeArrowheads="1"/>
          </p:cNvSpPr>
          <p:nvPr/>
        </p:nvSpPr>
        <p:spPr bwMode="auto">
          <a:xfrm>
            <a:off x="8370903" y="3939384"/>
            <a:ext cx="766950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ru-RU" sz="3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7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67" grpId="0"/>
      <p:bldP spid="69" grpId="0"/>
      <p:bldP spid="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5534" y="296046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ХИМИЧЕСКИХ ЭЛЕМЕНТОВ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655731" y="1724806"/>
            <a:ext cx="9929882" cy="46338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5" name="Rectangle 2"/>
          <p:cNvSpPr txBox="1">
            <a:spLocks noChangeArrowheads="1"/>
          </p:cNvSpPr>
          <p:nvPr/>
        </p:nvSpPr>
        <p:spPr>
          <a:xfrm>
            <a:off x="226971" y="867550"/>
            <a:ext cx="11715832" cy="1505074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Составьте  химические формулы соединений с кислородом следующих химических элементов: </a:t>
            </a:r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910622" y="2772848"/>
            <a:ext cx="6036292" cy="3318965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а) цинка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б) меди(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I)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в) фосфора(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V)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г) натрия 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6372230" y="2699707"/>
            <a:ext cx="3067797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300" dirty="0"/>
              <a:t>- </a:t>
            </a:r>
            <a:r>
              <a:rPr lang="en-US" sz="4300" dirty="0" err="1"/>
              <a:t>ZnO</a:t>
            </a:r>
            <a:endParaRPr lang="ru-RU" sz="4300" dirty="0"/>
          </a:p>
        </p:txBody>
      </p:sp>
      <p:sp>
        <p:nvSpPr>
          <p:cNvPr id="72" name="Rectangle 6"/>
          <p:cNvSpPr>
            <a:spLocks noChangeArrowheads="1"/>
          </p:cNvSpPr>
          <p:nvPr/>
        </p:nvSpPr>
        <p:spPr bwMode="auto">
          <a:xfrm>
            <a:off x="6372229" y="3362850"/>
            <a:ext cx="1649746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300" dirty="0"/>
              <a:t>- Cu</a:t>
            </a:r>
            <a:r>
              <a:rPr lang="en-US" sz="4300" baseline="-25000" dirty="0"/>
              <a:t>2</a:t>
            </a:r>
            <a:r>
              <a:rPr lang="en-US" sz="4300" dirty="0"/>
              <a:t>O</a:t>
            </a:r>
            <a:endParaRPr lang="ru-RU" sz="4300" dirty="0"/>
          </a:p>
        </p:txBody>
      </p:sp>
      <p:sp>
        <p:nvSpPr>
          <p:cNvPr id="73" name="Rectangle 7"/>
          <p:cNvSpPr>
            <a:spLocks noChangeArrowheads="1"/>
          </p:cNvSpPr>
          <p:nvPr/>
        </p:nvSpPr>
        <p:spPr bwMode="auto">
          <a:xfrm>
            <a:off x="6372229" y="4087757"/>
            <a:ext cx="1537536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300" dirty="0"/>
              <a:t>- P</a:t>
            </a:r>
            <a:r>
              <a:rPr lang="en-US" sz="4300" baseline="-25000" dirty="0"/>
              <a:t>2</a:t>
            </a:r>
            <a:r>
              <a:rPr lang="en-US" sz="4300" dirty="0"/>
              <a:t>O</a:t>
            </a:r>
            <a:r>
              <a:rPr lang="en-US" sz="4300" baseline="-25000" dirty="0"/>
              <a:t>5</a:t>
            </a:r>
            <a:endParaRPr lang="ru-RU" sz="4300" dirty="0"/>
          </a:p>
        </p:txBody>
      </p:sp>
      <p:sp>
        <p:nvSpPr>
          <p:cNvPr id="74" name="Rectangle 8"/>
          <p:cNvSpPr>
            <a:spLocks noChangeArrowheads="1"/>
          </p:cNvSpPr>
          <p:nvPr/>
        </p:nvSpPr>
        <p:spPr bwMode="auto">
          <a:xfrm>
            <a:off x="6372230" y="4763902"/>
            <a:ext cx="2970608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4300" dirty="0"/>
              <a:t>- Na</a:t>
            </a:r>
            <a:r>
              <a:rPr lang="en-US" sz="4300" baseline="-25000" dirty="0"/>
              <a:t>2</a:t>
            </a:r>
            <a:r>
              <a:rPr lang="en-US" sz="4300" dirty="0"/>
              <a:t>O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1351" y="1653369"/>
            <a:ext cx="10787139" cy="341631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9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33)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1- 4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33)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3. Определите валентность в химических формулах следующих веществ: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Re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TeO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SnO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In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3.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971" y="416155"/>
            <a:ext cx="11787270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367484"/>
            <a:ext cx="91970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26971" y="1153302"/>
            <a:ext cx="117872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В газах молекулы движутся хаотично. </a:t>
            </a:r>
            <a:r>
              <a:rPr lang="ru-RU" sz="3200" dirty="0" smtClean="0">
                <a:solidFill>
                  <a:srgbClr val="00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При одинаковых условиях молекулы газа взаимодействуют слабее, чем молекулы жидкости.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Твердые тела сохраняют свой объем при любых условиях.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Нет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 При 0оС вода может находиться как в жидком, так и в твердом состоянии. </a:t>
            </a:r>
            <a:r>
              <a:rPr lang="ru-RU" sz="3200" dirty="0" smtClean="0">
                <a:solidFill>
                  <a:srgbClr val="00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solidFill>
                  <a:srgbClr val="333333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Газ не сохраняет ни форму ни объема в обычных условиях.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solidFill>
                  <a:srgbClr val="333333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Жидкости в обычных условиях сохраняют объем форму.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Нет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1296178"/>
            <a:ext cx="116443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Каждому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атому в составе вещества соответствует свой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химический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знак. Значит, состав вещества можно выразить на основе соответствующих знаков атомов, составляющих вещество, т.е. иначе говоря, с помощью химической формулы.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Химическая </a:t>
            </a:r>
            <a:r>
              <a:rPr lang="ru-RU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формула — это выражение состава вещества с </a:t>
            </a:r>
            <a:r>
              <a:rPr lang="ru-RU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помощью </a:t>
            </a:r>
            <a:r>
              <a:rPr lang="ru-RU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химических знаков и индексов.</a:t>
            </a:r>
            <a:endParaRPr lang="ru-RU" sz="3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27829" y="5225268"/>
            <a:ext cx="221457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</a:t>
            </a:r>
            <a:r>
              <a:rPr lang="ru-RU" sz="8800" b="1" cap="none" spc="50" baseline="-2500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8800" b="1" cap="none" spc="5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84755" y="5010954"/>
            <a:ext cx="15456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NaCl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5599" y="5010954"/>
            <a:ext cx="19132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5400" b="1" cap="none" spc="50" baseline="-2500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en-US" sz="54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ru-RU" sz="5400" b="1" cap="none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en-US" sz="5400" b="1" spc="50" baseline="-2500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54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9531" y="5010954"/>
            <a:ext cx="24300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en-US" sz="5400" b="1" cap="none" spc="50" baseline="-2500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r>
              <a:rPr lang="en-US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</a:t>
            </a:r>
            <a:r>
              <a:rPr lang="en-US" sz="5400" b="1" spc="50" baseline="-2500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en-US" sz="5400" b="1" spc="50" baseline="-2500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98739" y="5082392"/>
            <a:ext cx="18573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9600" b="1" cap="none" spc="50" baseline="-2500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96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09" y="1439054"/>
            <a:ext cx="11504321" cy="1772728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Мы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видим, что в химии при письме вместо названий используют формулы веществ.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вы думаете, почему?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28093" y="3867946"/>
            <a:ext cx="2784351" cy="1741951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600" b="1" spc="6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10600" b="1" spc="60" baseline="-250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10600" b="1" spc="6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10600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70375" y="3510756"/>
            <a:ext cx="2947388" cy="1741951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600" b="1" spc="6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</a:t>
            </a:r>
            <a:r>
              <a:rPr lang="ru-RU" sz="10600" b="1" spc="60" baseline="-2500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10600" b="1" spc="6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70705" y="5582458"/>
            <a:ext cx="1680845" cy="1111009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500" b="1" spc="6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en-US" sz="6500" b="1" spc="6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</a:t>
            </a:r>
            <a:endParaRPr lang="ru-RU" sz="6500" b="1" spc="6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37542" y="5778136"/>
            <a:ext cx="2151807" cy="1111009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500" b="1" spc="6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NaCl</a:t>
            </a:r>
            <a:endParaRPr lang="ru-RU" sz="6500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7037" y="3867946"/>
            <a:ext cx="2472003" cy="1880450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spc="6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r>
              <a:rPr lang="ru-RU" sz="11500" b="1" spc="60" baseline="-2500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11500" b="1" spc="6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971" y="1439054"/>
            <a:ext cx="11694475" cy="1772728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Действительно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формулы веществ записывать быстрее, они занимают мало место и к тому же несут много информации.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971" y="3796508"/>
            <a:ext cx="8215370" cy="2326726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Наша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задача сегодня – узнать, что такое химические формулы и научиться видеть ту информацию, которую они содержат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99531" y="4010822"/>
            <a:ext cx="2545504" cy="1588062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6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9600" b="1" spc="60" baseline="-250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9600" b="1" spc="6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9600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3449" y="2153434"/>
            <a:ext cx="5609545" cy="175539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5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Химическая </a:t>
            </a:r>
            <a:r>
              <a:rPr lang="ru-RU" sz="5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формула</a:t>
            </a:r>
            <a:endParaRPr lang="ru-RU" sz="5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971" y="4296574"/>
            <a:ext cx="11694475" cy="12434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условная</a:t>
            </a:r>
            <a:r>
              <a:rPr lang="ru-RU" sz="4800" dirty="0" smtClean="0">
                <a:solidFill>
                  <a:schemeClr val="tx1"/>
                </a:solidFill>
              </a:rPr>
              <a:t> запись состава вещества с помощью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9913" y="1296178"/>
            <a:ext cx="4560478" cy="2880724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8000" b="1" spc="60" baseline="-2500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80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0" b="1" spc="6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971" y="5653896"/>
            <a:ext cx="6845504" cy="9508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химических знаков</a:t>
            </a: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56457" y="5653896"/>
            <a:ext cx="4714908" cy="9508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индексов</a:t>
            </a: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938988"/>
            <a:ext cx="4799326" cy="3434722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16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21600" b="1" spc="60" baseline="-2500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21600" b="1" spc="6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21600" b="1" spc="6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70837" y="1367616"/>
            <a:ext cx="3993235" cy="13896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химические знаки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28027" y="3296442"/>
            <a:ext cx="3232577" cy="9508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индекс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11"/>
          <p:cNvGrpSpPr/>
          <p:nvPr/>
        </p:nvGrpSpPr>
        <p:grpSpPr>
          <a:xfrm>
            <a:off x="1727169" y="1653368"/>
            <a:ext cx="6084930" cy="1023978"/>
            <a:chOff x="1428728" y="500042"/>
            <a:chExt cx="4572032" cy="1000132"/>
          </a:xfrm>
        </p:grpSpPr>
        <p:cxnSp>
          <p:nvCxnSpPr>
            <p:cNvPr id="11" name="Прямая со стрелкой 10"/>
            <p:cNvCxnSpPr/>
            <p:nvPr/>
          </p:nvCxnSpPr>
          <p:spPr>
            <a:xfrm flipV="1">
              <a:off x="1428728" y="500042"/>
              <a:ext cx="4572032" cy="71438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flipV="1">
              <a:off x="3643306" y="571480"/>
              <a:ext cx="2214578" cy="928694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>
            <a:endCxn id="9" idx="1"/>
          </p:cNvCxnSpPr>
          <p:nvPr/>
        </p:nvCxnSpPr>
        <p:spPr>
          <a:xfrm>
            <a:off x="3093867" y="3077019"/>
            <a:ext cx="5134160" cy="69484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6299201" y="4368012"/>
            <a:ext cx="5572164" cy="22146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показывает количество атомов в молекуле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Группа 27"/>
          <p:cNvGrpSpPr/>
          <p:nvPr/>
        </p:nvGrpSpPr>
        <p:grpSpPr>
          <a:xfrm>
            <a:off x="941351" y="4510888"/>
            <a:ext cx="3704878" cy="1805901"/>
            <a:chOff x="500034" y="3929066"/>
            <a:chExt cx="3214710" cy="2101070"/>
          </a:xfrm>
        </p:grpSpPr>
        <p:grpSp>
          <p:nvGrpSpPr>
            <p:cNvPr id="17" name="Группа 24"/>
            <p:cNvGrpSpPr/>
            <p:nvPr/>
          </p:nvGrpSpPr>
          <p:grpSpPr>
            <a:xfrm>
              <a:off x="500034" y="3929066"/>
              <a:ext cx="3214710" cy="2101070"/>
              <a:chOff x="785786" y="3929066"/>
              <a:chExt cx="3214710" cy="2101070"/>
            </a:xfrm>
          </p:grpSpPr>
          <p:grpSp>
            <p:nvGrpSpPr>
              <p:cNvPr id="19" name="Группа 19"/>
              <p:cNvGrpSpPr/>
              <p:nvPr/>
            </p:nvGrpSpPr>
            <p:grpSpPr>
              <a:xfrm>
                <a:off x="785786" y="3929066"/>
                <a:ext cx="3214710" cy="1857388"/>
                <a:chOff x="785786" y="3643314"/>
                <a:chExt cx="3214710" cy="1857388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1571604" y="3643314"/>
                  <a:ext cx="1571636" cy="1571636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" name="Овал 22"/>
                <p:cNvSpPr/>
                <p:nvPr/>
              </p:nvSpPr>
              <p:spPr>
                <a:xfrm>
                  <a:off x="785786" y="4572008"/>
                  <a:ext cx="1000132" cy="92869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Овал 23"/>
                <p:cNvSpPr/>
                <p:nvPr/>
              </p:nvSpPr>
              <p:spPr>
                <a:xfrm>
                  <a:off x="3000364" y="4500570"/>
                  <a:ext cx="1000132" cy="92869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0" name="TextBox 19"/>
              <p:cNvSpPr txBox="1"/>
              <p:nvPr/>
            </p:nvSpPr>
            <p:spPr>
              <a:xfrm>
                <a:off x="3214678" y="4714884"/>
                <a:ext cx="785818" cy="1172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200" b="1" dirty="0" smtClean="0"/>
                  <a:t>Н</a:t>
                </a:r>
                <a:endParaRPr lang="ru-RU" sz="7200" b="1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928662" y="4857760"/>
                <a:ext cx="785818" cy="1172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200" b="1" dirty="0" smtClean="0"/>
                  <a:t>Н</a:t>
                </a:r>
                <a:endParaRPr lang="ru-RU" sz="7200" b="1" dirty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714480" y="4071941"/>
              <a:ext cx="785818" cy="1172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b="1" dirty="0" smtClean="0"/>
                <a:t>О</a:t>
              </a:r>
              <a:endParaRPr lang="ru-RU" sz="7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7301" y="367484"/>
            <a:ext cx="6901565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ХИМИЧЕСКАЯ ФОРМУЛА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3449" y="2367748"/>
            <a:ext cx="4658775" cy="8133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1 молекула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1417" y="1279752"/>
            <a:ext cx="456791" cy="1588062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6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9600" b="1" spc="6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41747" y="3367880"/>
            <a:ext cx="8001056" cy="15223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 быть, если нам нужно указать не одну молекулу, а несколько: 2, 3 и т. д.?</a:t>
            </a:r>
            <a:endParaRPr lang="ru-RU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70441" y="5225268"/>
            <a:ext cx="6560273" cy="13904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делают с помощью коэффициента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7"/>
          <p:cNvGrpSpPr/>
          <p:nvPr/>
        </p:nvGrpSpPr>
        <p:grpSpPr>
          <a:xfrm>
            <a:off x="512723" y="3725070"/>
            <a:ext cx="2623735" cy="1322875"/>
            <a:chOff x="500034" y="3929066"/>
            <a:chExt cx="3214710" cy="1857388"/>
          </a:xfrm>
        </p:grpSpPr>
        <p:grpSp>
          <p:nvGrpSpPr>
            <p:cNvPr id="13" name="Группа 24"/>
            <p:cNvGrpSpPr/>
            <p:nvPr/>
          </p:nvGrpSpPr>
          <p:grpSpPr>
            <a:xfrm>
              <a:off x="500034" y="3929066"/>
              <a:ext cx="3214710" cy="1857388"/>
              <a:chOff x="785786" y="3929066"/>
              <a:chExt cx="3214710" cy="1857388"/>
            </a:xfrm>
          </p:grpSpPr>
          <p:grpSp>
            <p:nvGrpSpPr>
              <p:cNvPr id="15" name="Группа 19"/>
              <p:cNvGrpSpPr/>
              <p:nvPr/>
            </p:nvGrpSpPr>
            <p:grpSpPr>
              <a:xfrm>
                <a:off x="785786" y="3929066"/>
                <a:ext cx="3214710" cy="1857388"/>
                <a:chOff x="785786" y="3643314"/>
                <a:chExt cx="3214710" cy="1857388"/>
              </a:xfrm>
            </p:grpSpPr>
            <p:sp>
              <p:nvSpPr>
                <p:cNvPr id="18" name="Овал 17"/>
                <p:cNvSpPr/>
                <p:nvPr/>
              </p:nvSpPr>
              <p:spPr>
                <a:xfrm>
                  <a:off x="1571604" y="3643314"/>
                  <a:ext cx="1571636" cy="1571636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2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Овал 18"/>
                <p:cNvSpPr/>
                <p:nvPr/>
              </p:nvSpPr>
              <p:spPr>
                <a:xfrm>
                  <a:off x="785786" y="4572008"/>
                  <a:ext cx="1000132" cy="92869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2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Овал 19"/>
                <p:cNvSpPr/>
                <p:nvPr/>
              </p:nvSpPr>
              <p:spPr>
                <a:xfrm>
                  <a:off x="3000364" y="4500570"/>
                  <a:ext cx="1000132" cy="92869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2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3214678" y="4714884"/>
                <a:ext cx="785818" cy="675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Н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928662" y="4857760"/>
                <a:ext cx="785818" cy="675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Н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714480" y="4071941"/>
              <a:ext cx="785818" cy="67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О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Группа 16"/>
          <p:cNvGrpSpPr/>
          <p:nvPr/>
        </p:nvGrpSpPr>
        <p:grpSpPr>
          <a:xfrm>
            <a:off x="584161" y="5225268"/>
            <a:ext cx="2599575" cy="1139120"/>
            <a:chOff x="500034" y="3929066"/>
            <a:chExt cx="3214710" cy="1857388"/>
          </a:xfrm>
        </p:grpSpPr>
        <p:grpSp>
          <p:nvGrpSpPr>
            <p:cNvPr id="22" name="Группа 24"/>
            <p:cNvGrpSpPr/>
            <p:nvPr/>
          </p:nvGrpSpPr>
          <p:grpSpPr>
            <a:xfrm>
              <a:off x="500034" y="3929066"/>
              <a:ext cx="3214710" cy="1857388"/>
              <a:chOff x="785786" y="3929066"/>
              <a:chExt cx="3214710" cy="1857388"/>
            </a:xfrm>
          </p:grpSpPr>
          <p:grpSp>
            <p:nvGrpSpPr>
              <p:cNvPr id="24" name="Группа 19"/>
              <p:cNvGrpSpPr/>
              <p:nvPr/>
            </p:nvGrpSpPr>
            <p:grpSpPr>
              <a:xfrm>
                <a:off x="785786" y="3929066"/>
                <a:ext cx="3214710" cy="1857388"/>
                <a:chOff x="785786" y="3643314"/>
                <a:chExt cx="3214710" cy="1857388"/>
              </a:xfrm>
            </p:grpSpPr>
            <p:sp>
              <p:nvSpPr>
                <p:cNvPr id="27" name="Овал 26"/>
                <p:cNvSpPr/>
                <p:nvPr/>
              </p:nvSpPr>
              <p:spPr>
                <a:xfrm>
                  <a:off x="1571604" y="3643314"/>
                  <a:ext cx="1571636" cy="1571636"/>
                </a:xfrm>
                <a:prstGeom prst="ellipse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2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8" name="Овал 27"/>
                <p:cNvSpPr/>
                <p:nvPr/>
              </p:nvSpPr>
              <p:spPr>
                <a:xfrm>
                  <a:off x="785786" y="4572008"/>
                  <a:ext cx="1000132" cy="92869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2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9" name="Овал 28"/>
                <p:cNvSpPr/>
                <p:nvPr/>
              </p:nvSpPr>
              <p:spPr>
                <a:xfrm>
                  <a:off x="3000364" y="4500570"/>
                  <a:ext cx="1000132" cy="92869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2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3214678" y="4714884"/>
                <a:ext cx="785818" cy="675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Н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28662" y="4857760"/>
                <a:ext cx="785818" cy="675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Н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714480" y="4071941"/>
              <a:ext cx="785818" cy="67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О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1798607" y="1224740"/>
            <a:ext cx="2786082" cy="1588062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6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9600" b="1" spc="60" baseline="-2500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9600" b="1" spc="6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9600" b="1" spc="6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3560</TotalTime>
  <Words>986</Words>
  <PresentationFormat>Произвольный</PresentationFormat>
  <Paragraphs>291</Paragraphs>
  <Slides>22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Cоставление химических формул по валентности: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164</cp:revision>
  <dcterms:created xsi:type="dcterms:W3CDTF">2020-05-06T17:43:33Z</dcterms:created>
  <dcterms:modified xsi:type="dcterms:W3CDTF">2020-09-27T20:40:15Z</dcterms:modified>
</cp:coreProperties>
</file>