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7" r:id="rId2"/>
    <p:sldId id="294" r:id="rId3"/>
    <p:sldId id="522" r:id="rId4"/>
    <p:sldId id="469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327" r:id="rId23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2764721"/>
            <a:ext cx="7858180" cy="3620540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98409" y="3010690"/>
            <a:ext cx="725750" cy="14741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0" name="Рисунок 19" descr="1202901120_159113_26419_8afe5d1fb3_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7962" y="3939384"/>
            <a:ext cx="4441814" cy="27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твердое тело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2975" y="2439186"/>
            <a:ext cx="10228324" cy="4036226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23" y="1367616"/>
            <a:ext cx="11067306" cy="84905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Поведение молекул в твёрдом теле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1006" y="581798"/>
            <a:ext cx="8698769" cy="1678769"/>
          </a:xfrm>
        </p:spPr>
        <p:txBody>
          <a:bodyPr/>
          <a:lstStyle/>
          <a:p>
            <a:pPr algn="ctr" eaLnBrk="1" hangingPunct="1"/>
            <a:r>
              <a:rPr lang="ru-RU" sz="3800" b="1" dirty="0" smtClean="0">
                <a:solidFill>
                  <a:srgbClr val="FF3399"/>
                </a:solidFill>
                <a:latin typeface="Times New Roman" pitchFamily="18" charset="0"/>
              </a:rPr>
              <a:t>Т в ё </a:t>
            </a:r>
            <a:r>
              <a:rPr lang="ru-RU" sz="3800" b="1" dirty="0" err="1" smtClean="0">
                <a:solidFill>
                  <a:srgbClr val="FF3399"/>
                </a:solidFill>
                <a:latin typeface="Times New Roman" pitchFamily="18" charset="0"/>
              </a:rPr>
              <a:t>р</a:t>
            </a:r>
            <a:r>
              <a:rPr lang="ru-RU" sz="3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FF3399"/>
                </a:solidFill>
                <a:latin typeface="Times New Roman" pitchFamily="18" charset="0"/>
              </a:rPr>
              <a:t>д</a:t>
            </a:r>
            <a:r>
              <a:rPr lang="ru-RU" sz="3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FF3399"/>
                </a:solidFill>
                <a:latin typeface="Times New Roman" pitchFamily="18" charset="0"/>
              </a:rPr>
              <a:t>ы</a:t>
            </a:r>
            <a:r>
              <a:rPr lang="ru-RU" sz="38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rgbClr val="FF3399"/>
                </a:solidFill>
                <a:latin typeface="Times New Roman" pitchFamily="18" charset="0"/>
              </a:rPr>
              <a:t>е</a:t>
            </a:r>
            <a:r>
              <a:rPr lang="ru-RU" sz="3800" b="1" dirty="0" smtClean="0">
                <a:solidFill>
                  <a:srgbClr val="FF3399"/>
                </a:solidFill>
                <a:latin typeface="Times New Roman" pitchFamily="18" charset="0"/>
              </a:rPr>
              <a:t>    т е л 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98805" y="1796244"/>
            <a:ext cx="8572560" cy="4786346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fornian FB" pitchFamily="18" charset="0"/>
                <a:ea typeface="+mn-ea"/>
                <a:cs typeface="+mn-cs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.Твёрдые тела сохраняют форму, объём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практически несжимаемы и очень прочны.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твёрдых тел характерен дальний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порядок расположения молекул.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Силы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межмолекулярного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взаимодействия очень велики.      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Молекулы совершают лишь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колебательные и вращательные движения.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9" name="Picture 4" descr="Image1"/>
          <p:cNvPicPr>
            <a:picLocks noChangeAspect="1" noChangeArrowheads="1"/>
          </p:cNvPicPr>
          <p:nvPr/>
        </p:nvPicPr>
        <p:blipFill>
          <a:blip r:embed="rId4"/>
          <a:srcRect r="983"/>
          <a:stretch>
            <a:fillRect/>
          </a:stretch>
        </p:blipFill>
        <p:spPr bwMode="auto">
          <a:xfrm>
            <a:off x="441285" y="1939120"/>
            <a:ext cx="2928958" cy="30718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71" y="1600200"/>
            <a:ext cx="11572955" cy="4530725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разных агрегатных состояниях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расположение атомов и молекул различно.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Внутренняя энергия одинаковых масс твердого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тела, жидкости, газа при одинаковых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температурах различна.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47" y="1199356"/>
            <a:ext cx="11430080" cy="1143000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rgbClr val="333399"/>
                </a:solidFill>
              </a:rPr>
              <a:t>Как из одного состояния получить другое?</a:t>
            </a:r>
          </a:p>
        </p:txBody>
      </p:sp>
      <p:pic>
        <p:nvPicPr>
          <p:cNvPr id="8" name="Picture 5" descr="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63980" y="3439318"/>
            <a:ext cx="8255058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1483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47" y="1510492"/>
            <a:ext cx="11414165" cy="81537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33399"/>
                </a:solidFill>
              </a:rPr>
              <a:t>Твердое тело            </a:t>
            </a:r>
            <a:r>
              <a:rPr lang="ru-RU" sz="3600" dirty="0" smtClean="0">
                <a:solidFill>
                  <a:srgbClr val="333399"/>
                </a:solidFill>
              </a:rPr>
              <a:t>   Жидкость   </a:t>
            </a:r>
            <a:endParaRPr lang="ru-RU" sz="3600" dirty="0">
              <a:solidFill>
                <a:srgbClr val="33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285" y="1724806"/>
            <a:ext cx="11414165" cy="2905921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Процесс перехода вещества из твердого состояния в жидкое называется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плавлением.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55655035_13403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84491" y="3939384"/>
            <a:ext cx="6072230" cy="2600320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727697" y="1724806"/>
            <a:ext cx="1488874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09" y="1296178"/>
            <a:ext cx="11485603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33399"/>
                </a:solidFill>
              </a:rPr>
              <a:t>Жидкость              </a:t>
            </a:r>
            <a:r>
              <a:rPr lang="ru-RU" sz="3600" dirty="0" smtClean="0">
                <a:solidFill>
                  <a:srgbClr val="333399"/>
                </a:solidFill>
              </a:rPr>
              <a:t>     Твердое </a:t>
            </a:r>
            <a:r>
              <a:rPr lang="ru-RU" sz="3600" dirty="0">
                <a:solidFill>
                  <a:srgbClr val="333399"/>
                </a:solidFill>
              </a:rPr>
              <a:t>тело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199" y="1600200"/>
            <a:ext cx="11485603" cy="4530725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Процесс перехода вещества из жидкого состояния в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твердое называется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кристаллизацией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(отвердеванием).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941879" y="1724806"/>
            <a:ext cx="1488874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3200"/>
          </a:p>
        </p:txBody>
      </p:sp>
      <p:pic>
        <p:nvPicPr>
          <p:cNvPr id="10" name="Picture 5" descr="8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55863" y="3725071"/>
            <a:ext cx="621510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7235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47" y="1367616"/>
            <a:ext cx="11414165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333399"/>
                </a:solidFill>
              </a:rPr>
              <a:t>Жидкость                       </a:t>
            </a:r>
            <a:r>
              <a:rPr lang="ru-RU" sz="3600" dirty="0" smtClean="0">
                <a:solidFill>
                  <a:srgbClr val="333399"/>
                </a:solidFill>
              </a:rPr>
              <a:t>Газ</a:t>
            </a:r>
            <a:endParaRPr lang="ru-RU" sz="3600" dirty="0">
              <a:solidFill>
                <a:srgbClr val="33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199" y="2296310"/>
            <a:ext cx="11414165" cy="3834615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Процесс перехода вещества из жидкого состояния в газообразное называется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парообразованием.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727697" y="1796244"/>
            <a:ext cx="1939618" cy="248426"/>
          </a:xfrm>
          <a:prstGeom prst="rightArrow">
            <a:avLst>
              <a:gd name="adj1" fmla="val 50000"/>
              <a:gd name="adj2" fmla="val 19375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5" descr="x_61acc4a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3119" y="3725070"/>
            <a:ext cx="4800600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7235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09" y="1367616"/>
            <a:ext cx="11414165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333399"/>
                </a:solidFill>
              </a:rPr>
              <a:t>Газ                   </a:t>
            </a:r>
            <a:r>
              <a:rPr lang="ru-RU" sz="3600" dirty="0" smtClean="0">
                <a:solidFill>
                  <a:srgbClr val="333399"/>
                </a:solidFill>
              </a:rPr>
              <a:t>Жидкость</a:t>
            </a:r>
            <a:endParaRPr lang="ru-RU" sz="3600" dirty="0">
              <a:solidFill>
                <a:srgbClr val="33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285" y="1653368"/>
            <a:ext cx="11572956" cy="1357322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800" dirty="0" smtClean="0">
                <a:solidFill>
                  <a:srgbClr val="3333CC"/>
                </a:solidFill>
              </a:rPr>
              <a:t>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Процесс перехода вещества из газообразного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состояния в жидкое называется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конденсацией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370375" y="1796244"/>
            <a:ext cx="2033475" cy="357190"/>
          </a:xfrm>
          <a:prstGeom prst="rightArrow">
            <a:avLst>
              <a:gd name="adj1" fmla="val 50000"/>
              <a:gd name="adj2" fmla="val 1625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5" descr="rosa-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0243" y="3725070"/>
            <a:ext cx="5072098" cy="293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09" y="1296178"/>
            <a:ext cx="11485603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333399"/>
                </a:solidFill>
              </a:rPr>
              <a:t>Твердое тело  </a:t>
            </a:r>
            <a:r>
              <a:rPr lang="ru-RU" sz="3600" dirty="0" smtClean="0">
                <a:solidFill>
                  <a:srgbClr val="333399"/>
                </a:solidFill>
              </a:rPr>
              <a:t>                 Газ</a:t>
            </a:r>
            <a:endParaRPr lang="ru-RU" sz="3600" dirty="0">
              <a:solidFill>
                <a:srgbClr val="33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285" y="2439186"/>
            <a:ext cx="11485603" cy="3405987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Процесс перехода вещества из твердого состояния 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газообразное</a:t>
            </a:r>
            <a: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называется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сублимацией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156325" y="1796244"/>
            <a:ext cx="2017380" cy="214314"/>
          </a:xfrm>
          <a:prstGeom prst="rightArrow">
            <a:avLst>
              <a:gd name="adj1" fmla="val 50000"/>
              <a:gd name="adj2" fmla="val 191667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 descr="https://ds04.infourok.ru/uploads/ex/0063/000138e2-76bdb1cd/im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053" y="3796508"/>
            <a:ext cx="58579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7602911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285" y="1358860"/>
            <a:ext cx="11414165" cy="94936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333399"/>
                </a:solidFill>
              </a:rPr>
              <a:t>Газ </a:t>
            </a:r>
            <a:r>
              <a:rPr lang="ru-RU" sz="3600" dirty="0" smtClean="0">
                <a:solidFill>
                  <a:srgbClr val="333399"/>
                </a:solidFill>
              </a:rPr>
              <a:t>                   Твердое </a:t>
            </a:r>
            <a:r>
              <a:rPr lang="ru-RU" sz="3600" dirty="0">
                <a:solidFill>
                  <a:srgbClr val="333399"/>
                </a:solidFill>
              </a:rPr>
              <a:t>тело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285" y="2224872"/>
            <a:ext cx="11414165" cy="3763177"/>
          </a:xfrm>
          <a:prstGeom prst="rect">
            <a:avLst/>
          </a:prstGeom>
        </p:spPr>
        <p:txBody>
          <a:bodyPr/>
          <a:lstStyle/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Процесс перехода вещества из газообразного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состояния в твердое называется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сублимацией.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ctr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84623" y="1724806"/>
            <a:ext cx="1750663" cy="214313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1681" y="3510756"/>
            <a:ext cx="5742002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367484"/>
            <a:ext cx="8933147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26971" y="1439054"/>
            <a:ext cx="11715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Ниже перечисленные вещества разделите на простые и сложные: 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K,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Cl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Br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NaCl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MgSO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KOH,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ZnO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KF,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 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4161" y="3439318"/>
          <a:ext cx="11144328" cy="1705391"/>
        </p:xfrm>
        <a:graphic>
          <a:graphicData uri="http://schemas.openxmlformats.org/drawingml/2006/table">
            <a:tbl>
              <a:tblPr/>
              <a:tblGrid>
                <a:gridCol w="5232988"/>
                <a:gridCol w="5911340"/>
              </a:tblGrid>
              <a:tr h="190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   ПРОСТЫЕ    ВЕЩЕСТВА</a:t>
                      </a:r>
                      <a:endParaRPr lang="ru-RU" sz="2800" dirty="0">
                        <a:solidFill>
                          <a:srgbClr val="0000CC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  СЛОЖНЫЕ     ВЕЩЕСТВА</a:t>
                      </a:r>
                      <a:endParaRPr lang="ru-RU" sz="2800" dirty="0">
                        <a:solidFill>
                          <a:srgbClr val="0000CC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1813" y="367484"/>
            <a:ext cx="3656253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584293" y="1581930"/>
          <a:ext cx="9429816" cy="25922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3272"/>
                <a:gridCol w="3143272"/>
                <a:gridCol w="314327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Твердое тело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Жидкости 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воздух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4623" y="296046"/>
            <a:ext cx="3656253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584161" y="1510493"/>
            <a:ext cx="6286544" cy="2124870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1.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Лед, который плавает в воде, имеет температуру 0. Будет ли таять лед?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 descr="greenland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5085" y="1510492"/>
            <a:ext cx="4038600" cy="2108490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012789" y="4027471"/>
            <a:ext cx="6357982" cy="2370936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Объясните это часто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наблюдаемое вами явление.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7" descr="is-the-condensation-of-water-vapor-a-physical-change-i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56523" y="4082260"/>
            <a:ext cx="4038600" cy="2352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351" y="1653369"/>
            <a:ext cx="10787139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8  (стр. 29 - 30)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1-5 ( стр. 30)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971" y="416155"/>
            <a:ext cx="1178727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4161" y="1653368"/>
          <a:ext cx="11144328" cy="1705391"/>
        </p:xfrm>
        <a:graphic>
          <a:graphicData uri="http://schemas.openxmlformats.org/drawingml/2006/table">
            <a:tbl>
              <a:tblPr/>
              <a:tblGrid>
                <a:gridCol w="5232988"/>
                <a:gridCol w="5911340"/>
              </a:tblGrid>
              <a:tr h="190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   ПРОСТЫЕ    ВЕЩЕСТВА</a:t>
                      </a:r>
                      <a:endParaRPr lang="ru-RU" sz="2800" dirty="0">
                        <a:solidFill>
                          <a:srgbClr val="0000CC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  СЛОЖНЫЕ     ВЕЩЕСТВА</a:t>
                      </a:r>
                      <a:endParaRPr lang="ru-RU" sz="2800" dirty="0">
                        <a:solidFill>
                          <a:srgbClr val="0000CC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4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K,  Cu, N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Cl</a:t>
                      </a:r>
                      <a: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H</a:t>
                      </a:r>
                      <a: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Br</a:t>
                      </a:r>
                      <a: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Fe, 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Ag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Cr,  </a:t>
                      </a:r>
                      <a:endParaRPr lang="ru-RU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Al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NaCl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MgSO</a:t>
                      </a:r>
                      <a:r>
                        <a:rPr lang="en-US" sz="32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ru-RU" sz="3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ZnO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LiI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KF,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55797" y="367484"/>
            <a:ext cx="8933147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554162"/>
            <a:ext cx="11572956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 algn="just">
              <a:buNone/>
            </a:pPr>
            <a:r>
              <a:rPr lang="ru-RU" b="1" dirty="0" smtClean="0"/>
              <a:t>	   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Агрегатное состояние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состояние вещества, характеризующееся определёнными качественными свойствами: способностью или неспособностью сохранять объём и форму, наличием или отсутствием дальнего и ближнего порядка.</a:t>
            </a:r>
            <a:endParaRPr lang="ru-RU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2"/>
            <a:ext cx="11495128" cy="4525963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		Выделяют три основных агрегатных состояния: твердое тело, жидкость и газ. Иногда не совсем корректно к агрегатным состояниям причисляют плазму. Существуют и другие агрегатные состояния, например, жидкие кристаллы или конденсат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Бозе-Эйнштейна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nanonails_liquid_beads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0903" y="4439450"/>
            <a:ext cx="3456384" cy="231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2921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газ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3432" y="2224872"/>
            <a:ext cx="10733065" cy="4552838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1" y="1510492"/>
            <a:ext cx="10952798" cy="7558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Поведение молекул в газе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7235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2011" y="1224740"/>
            <a:ext cx="4842896" cy="6237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Г а </a:t>
            </a:r>
            <a:r>
              <a:rPr lang="ru-RU" sz="32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en-US" sz="32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3200" b="1" i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56127" y="1796244"/>
            <a:ext cx="7286676" cy="4900609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Молекулы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взаимодействуют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другом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Главную роль в поведении газа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играет хаотическое движение.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Молекулы между столкновениями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движутся равномерно и 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прямолинейно (по инерции).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Газы легко сжимаемы.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5.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Газы не имеют формы и объёма.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заполняют весь   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предоставленный объём.</a:t>
            </a:r>
          </a:p>
          <a:p>
            <a:pPr marL="411230" marR="0" lvl="0" indent="-411230" algn="l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Image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9848" y="1367616"/>
            <a:ext cx="4572032" cy="52149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2921" y="367484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жидкость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500" y="2867814"/>
            <a:ext cx="11466551" cy="3874298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23" y="1296178"/>
            <a:ext cx="10754948" cy="86604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Поведение молекул в жидкости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296046"/>
            <a:ext cx="911531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АГРЕГАТНОЕ СОСТОЯНИЕ ВЕЩЕСТВА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2011" y="1224740"/>
            <a:ext cx="4255991" cy="58723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Ж и </a:t>
            </a:r>
            <a:r>
              <a:rPr lang="ru-RU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к о с т и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41813" y="1939120"/>
            <a:ext cx="7534299" cy="4656943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3941763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Между молекулами действуют силы притяжения  короткое время, затем молекула перескакивает в другое место, и продолжает колебаться там.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39417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жидкостей характерен ближний порядок, который исчезает при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нагревании.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39417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Жидкость не имеет формы, но обладает  объёмом.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3941763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Жидкость мало сжимаема, текуча, упруга, хрупка.</a:t>
            </a: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3941763" algn="l"/>
              </a:tabLst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Image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BB8A3"/>
              </a:clrFrom>
              <a:clrTo>
                <a:srgbClr val="CBB8A3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98409" y="2081996"/>
            <a:ext cx="4357718" cy="46561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415</Words>
  <PresentationFormat>Произвольный</PresentationFormat>
  <Paragraphs>144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Поведение молекул в газе</vt:lpstr>
      <vt:lpstr>Г а з ы  </vt:lpstr>
      <vt:lpstr>Поведение молекул в жидкости</vt:lpstr>
      <vt:lpstr>Ж и д к о с т и</vt:lpstr>
      <vt:lpstr>Поведение молекул в твёрдом теле</vt:lpstr>
      <vt:lpstr>Т в ё р д ы е    т е л а</vt:lpstr>
      <vt:lpstr>Слайд 12</vt:lpstr>
      <vt:lpstr>Как из одного состояния получить другое?</vt:lpstr>
      <vt:lpstr>Твердое тело               Жидкость   </vt:lpstr>
      <vt:lpstr>Жидкость                   Твердое тело   </vt:lpstr>
      <vt:lpstr>Жидкость                       Газ</vt:lpstr>
      <vt:lpstr>Газ                   Жидкость</vt:lpstr>
      <vt:lpstr>Твердое тело                   Газ</vt:lpstr>
      <vt:lpstr>Газ                    Твердое тело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146</cp:revision>
  <dcterms:created xsi:type="dcterms:W3CDTF">2020-05-06T17:43:33Z</dcterms:created>
  <dcterms:modified xsi:type="dcterms:W3CDTF">2020-09-25T03:32:08Z</dcterms:modified>
</cp:coreProperties>
</file>