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457" r:id="rId2"/>
    <p:sldId id="294" r:id="rId3"/>
    <p:sldId id="522" r:id="rId4"/>
    <p:sldId id="469" r:id="rId5"/>
    <p:sldId id="497" r:id="rId6"/>
    <p:sldId id="498" r:id="rId7"/>
    <p:sldId id="499" r:id="rId8"/>
    <p:sldId id="500" r:id="rId9"/>
    <p:sldId id="501" r:id="rId10"/>
    <p:sldId id="502" r:id="rId11"/>
    <p:sldId id="503" r:id="rId12"/>
    <p:sldId id="504" r:id="rId13"/>
    <p:sldId id="505" r:id="rId14"/>
    <p:sldId id="514" r:id="rId15"/>
    <p:sldId id="515" r:id="rId16"/>
    <p:sldId id="516" r:id="rId17"/>
    <p:sldId id="517" r:id="rId18"/>
    <p:sldId id="518" r:id="rId19"/>
    <p:sldId id="519" r:id="rId20"/>
    <p:sldId id="520" r:id="rId21"/>
    <p:sldId id="521" r:id="rId22"/>
    <p:sldId id="327" r:id="rId23"/>
  </p:sldIdLst>
  <p:sldSz cx="12169775" cy="7021513"/>
  <p:notesSz cx="6858000" cy="9144000"/>
  <p:defaultTextStyle>
    <a:defPPr>
      <a:defRPr lang="ru-RU"/>
    </a:defPPr>
    <a:lvl1pPr marL="0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307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614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922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3228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1535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9842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8150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6457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00FF"/>
  </p:clrMru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918" y="-96"/>
      </p:cViewPr>
      <p:guideLst>
        <p:guide orient="horz" pos="2212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688813-52B9-43E3-8D26-487D677443D8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685800"/>
            <a:ext cx="59404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4C7D7E-D05D-41A6-BE46-D5DFA5AE9DD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79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67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56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46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5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5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14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733" y="2181222"/>
            <a:ext cx="10344309" cy="150507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466" y="3978857"/>
            <a:ext cx="8518843" cy="17943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6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9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32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15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98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8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6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3087" y="281188"/>
            <a:ext cx="2738199" cy="599104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90" y="281188"/>
            <a:ext cx="8011769" cy="599104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8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12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6" y="1430312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6" y="1430312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21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09" indent="-153509">
              <a:buFont typeface="Arial" panose="020B0604020202020204" pitchFamily="34" charset="0"/>
              <a:buChar char="•"/>
              <a:defRPr sz="1400"/>
            </a:lvl2pPr>
            <a:lvl3pPr marL="307016" indent="-153509">
              <a:defRPr sz="1400"/>
            </a:lvl3pPr>
            <a:lvl4pPr marL="537279" indent="-230262">
              <a:defRPr sz="1400"/>
            </a:lvl4pPr>
            <a:lvl5pPr marL="767542" indent="-230262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6" y="5099321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09" indent="-153509">
              <a:buFont typeface="Arial" panose="020B0604020202020204" pitchFamily="34" charset="0"/>
              <a:buChar char="•"/>
              <a:defRPr sz="1400"/>
            </a:lvl2pPr>
            <a:lvl3pPr marL="307016" indent="-153509">
              <a:defRPr sz="1400"/>
            </a:lvl3pPr>
            <a:lvl4pPr marL="537279" indent="-230262">
              <a:defRPr sz="1400"/>
            </a:lvl4pPr>
            <a:lvl5pPr marL="767542" indent="-230262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6" y="5099321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09" indent="-153509">
              <a:buFont typeface="Arial" panose="020B0604020202020204" pitchFamily="34" charset="0"/>
              <a:buChar char="•"/>
              <a:defRPr sz="1400"/>
            </a:lvl2pPr>
            <a:lvl3pPr marL="307016" indent="-153509">
              <a:defRPr sz="1400"/>
            </a:lvl3pPr>
            <a:lvl4pPr marL="537279" indent="-230262">
              <a:defRPr sz="1400"/>
            </a:lvl4pPr>
            <a:lvl5pPr marL="767542" indent="-230262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9" y="955712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234869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80" y="1160211"/>
            <a:ext cx="11927185" cy="57326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100" y="153988"/>
            <a:ext cx="11927185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8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3688" y="1559662"/>
            <a:ext cx="3850634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46" y="1614948"/>
            <a:ext cx="5293853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0735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328" y="4511973"/>
            <a:ext cx="10344309" cy="139455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328" y="2976019"/>
            <a:ext cx="10344309" cy="153595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30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6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92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322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153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984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815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645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89" y="1638355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6302" y="1638355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571714"/>
            <a:ext cx="5377097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307" indent="0">
              <a:buNone/>
              <a:defRPr sz="2400" b="1"/>
            </a:lvl2pPr>
            <a:lvl3pPr marL="1096614" indent="0">
              <a:buNone/>
              <a:defRPr sz="2200" b="1"/>
            </a:lvl3pPr>
            <a:lvl4pPr marL="1644922" indent="0">
              <a:buNone/>
              <a:defRPr sz="1900" b="1"/>
            </a:lvl4pPr>
            <a:lvl5pPr marL="2193228" indent="0">
              <a:buNone/>
              <a:defRPr sz="1900" b="1"/>
            </a:lvl5pPr>
            <a:lvl6pPr marL="2741535" indent="0">
              <a:buNone/>
              <a:defRPr sz="1900" b="1"/>
            </a:lvl6pPr>
            <a:lvl7pPr marL="3289842" indent="0">
              <a:buNone/>
              <a:defRPr sz="1900" b="1"/>
            </a:lvl7pPr>
            <a:lvl8pPr marL="3838150" indent="0">
              <a:buNone/>
              <a:defRPr sz="1900" b="1"/>
            </a:lvl8pPr>
            <a:lvl9pPr marL="4386457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89" y="2226731"/>
            <a:ext cx="5377097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2077" y="1571714"/>
            <a:ext cx="5379210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307" indent="0">
              <a:buNone/>
              <a:defRPr sz="2400" b="1"/>
            </a:lvl2pPr>
            <a:lvl3pPr marL="1096614" indent="0">
              <a:buNone/>
              <a:defRPr sz="2200" b="1"/>
            </a:lvl3pPr>
            <a:lvl4pPr marL="1644922" indent="0">
              <a:buNone/>
              <a:defRPr sz="1900" b="1"/>
            </a:lvl4pPr>
            <a:lvl5pPr marL="2193228" indent="0">
              <a:buNone/>
              <a:defRPr sz="1900" b="1"/>
            </a:lvl5pPr>
            <a:lvl6pPr marL="2741535" indent="0">
              <a:buNone/>
              <a:defRPr sz="1900" b="1"/>
            </a:lvl6pPr>
            <a:lvl7pPr marL="3289842" indent="0">
              <a:buNone/>
              <a:defRPr sz="1900" b="1"/>
            </a:lvl7pPr>
            <a:lvl8pPr marL="3838150" indent="0">
              <a:buNone/>
              <a:defRPr sz="1900" b="1"/>
            </a:lvl8pPr>
            <a:lvl9pPr marL="4386457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2077" y="2226731"/>
            <a:ext cx="5379210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79560"/>
            <a:ext cx="4003772" cy="1189756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8044" y="279562"/>
            <a:ext cx="6803242" cy="5992667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89" y="1469317"/>
            <a:ext cx="4003772" cy="4802910"/>
          </a:xfrm>
        </p:spPr>
        <p:txBody>
          <a:bodyPr/>
          <a:lstStyle>
            <a:lvl1pPr marL="0" indent="0">
              <a:buNone/>
              <a:defRPr sz="1700"/>
            </a:lvl1pPr>
            <a:lvl2pPr marL="548307" indent="0">
              <a:buNone/>
              <a:defRPr sz="1400"/>
            </a:lvl2pPr>
            <a:lvl3pPr marL="1096614" indent="0">
              <a:buNone/>
              <a:defRPr sz="1200"/>
            </a:lvl3pPr>
            <a:lvl4pPr marL="1644922" indent="0">
              <a:buNone/>
              <a:defRPr sz="1100"/>
            </a:lvl4pPr>
            <a:lvl5pPr marL="2193228" indent="0">
              <a:buNone/>
              <a:defRPr sz="1100"/>
            </a:lvl5pPr>
            <a:lvl6pPr marL="2741535" indent="0">
              <a:buNone/>
              <a:defRPr sz="1100"/>
            </a:lvl6pPr>
            <a:lvl7pPr marL="3289842" indent="0">
              <a:buNone/>
              <a:defRPr sz="1100"/>
            </a:lvl7pPr>
            <a:lvl8pPr marL="3838150" indent="0">
              <a:buNone/>
              <a:defRPr sz="1100"/>
            </a:lvl8pPr>
            <a:lvl9pPr marL="4386457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361" y="4915060"/>
            <a:ext cx="7301865" cy="58025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361" y="627385"/>
            <a:ext cx="7301865" cy="4212908"/>
          </a:xfrm>
        </p:spPr>
        <p:txBody>
          <a:bodyPr/>
          <a:lstStyle>
            <a:lvl1pPr marL="0" indent="0">
              <a:buNone/>
              <a:defRPr sz="3800"/>
            </a:lvl1pPr>
            <a:lvl2pPr marL="548307" indent="0">
              <a:buNone/>
              <a:defRPr sz="3400"/>
            </a:lvl2pPr>
            <a:lvl3pPr marL="1096614" indent="0">
              <a:buNone/>
              <a:defRPr sz="2900"/>
            </a:lvl3pPr>
            <a:lvl4pPr marL="1644922" indent="0">
              <a:buNone/>
              <a:defRPr sz="2400"/>
            </a:lvl4pPr>
            <a:lvl5pPr marL="2193228" indent="0">
              <a:buNone/>
              <a:defRPr sz="2400"/>
            </a:lvl5pPr>
            <a:lvl6pPr marL="2741535" indent="0">
              <a:buNone/>
              <a:defRPr sz="2400"/>
            </a:lvl6pPr>
            <a:lvl7pPr marL="3289842" indent="0">
              <a:buNone/>
              <a:defRPr sz="2400"/>
            </a:lvl7pPr>
            <a:lvl8pPr marL="3838150" indent="0">
              <a:buNone/>
              <a:defRPr sz="2400"/>
            </a:lvl8pPr>
            <a:lvl9pPr marL="4386457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361" y="5495310"/>
            <a:ext cx="7301865" cy="824052"/>
          </a:xfrm>
        </p:spPr>
        <p:txBody>
          <a:bodyPr/>
          <a:lstStyle>
            <a:lvl1pPr marL="0" indent="0">
              <a:buNone/>
              <a:defRPr sz="1700"/>
            </a:lvl1pPr>
            <a:lvl2pPr marL="548307" indent="0">
              <a:buNone/>
              <a:defRPr sz="1400"/>
            </a:lvl2pPr>
            <a:lvl3pPr marL="1096614" indent="0">
              <a:buNone/>
              <a:defRPr sz="1200"/>
            </a:lvl3pPr>
            <a:lvl4pPr marL="1644922" indent="0">
              <a:buNone/>
              <a:defRPr sz="1100"/>
            </a:lvl4pPr>
            <a:lvl5pPr marL="2193228" indent="0">
              <a:buNone/>
              <a:defRPr sz="1100"/>
            </a:lvl5pPr>
            <a:lvl6pPr marL="2741535" indent="0">
              <a:buNone/>
              <a:defRPr sz="1100"/>
            </a:lvl6pPr>
            <a:lvl7pPr marL="3289842" indent="0">
              <a:buNone/>
              <a:defRPr sz="1100"/>
            </a:lvl7pPr>
            <a:lvl8pPr marL="3838150" indent="0">
              <a:buNone/>
              <a:defRPr sz="1100"/>
            </a:lvl8pPr>
            <a:lvl9pPr marL="4386457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81186"/>
            <a:ext cx="10952798" cy="1170252"/>
          </a:xfrm>
          <a:prstGeom prst="rect">
            <a:avLst/>
          </a:prstGeom>
        </p:spPr>
        <p:txBody>
          <a:bodyPr vert="horz" lIns="109662" tIns="54831" rIns="109662" bIns="54831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638355"/>
            <a:ext cx="10952798" cy="4633874"/>
          </a:xfrm>
          <a:prstGeom prst="rect">
            <a:avLst/>
          </a:prstGeom>
        </p:spPr>
        <p:txBody>
          <a:bodyPr vert="horz" lIns="109662" tIns="54831" rIns="109662" bIns="5483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89" y="6507904"/>
            <a:ext cx="2839614" cy="373831"/>
          </a:xfrm>
          <a:prstGeom prst="rect">
            <a:avLst/>
          </a:prstGeom>
        </p:spPr>
        <p:txBody>
          <a:bodyPr vert="horz" lIns="109662" tIns="54831" rIns="109662" bIns="54831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8007" y="6507904"/>
            <a:ext cx="3853762" cy="373831"/>
          </a:xfrm>
          <a:prstGeom prst="rect">
            <a:avLst/>
          </a:prstGeom>
        </p:spPr>
        <p:txBody>
          <a:bodyPr vert="horz" lIns="109662" tIns="54831" rIns="109662" bIns="54831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1672" y="6507904"/>
            <a:ext cx="2839614" cy="373831"/>
          </a:xfrm>
          <a:prstGeom prst="rect">
            <a:avLst/>
          </a:prstGeom>
        </p:spPr>
        <p:txBody>
          <a:bodyPr vert="horz" lIns="109662" tIns="54831" rIns="109662" bIns="54831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1096614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230" indent="-411230" algn="l" defTabSz="109661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998" indent="-342692" algn="l" defTabSz="1096614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768" indent="-274154" algn="l" defTabSz="1096614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9074" indent="-274154" algn="l" defTabSz="1096614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7381" indent="-274154" algn="l" defTabSz="1096614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5689" indent="-274154" algn="l" defTabSz="109661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3996" indent="-274154" algn="l" defTabSz="109661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2303" indent="-274154" algn="l" defTabSz="109661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0609" indent="-274154" algn="l" defTabSz="109661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307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614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922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3228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1535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9842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8150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6457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/>
            </a:extLst>
          </p:cNvPr>
          <p:cNvSpPr/>
          <p:nvPr/>
        </p:nvSpPr>
        <p:spPr>
          <a:xfrm>
            <a:off x="3169" y="3251"/>
            <a:ext cx="12152345" cy="220885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1084227" y="2764721"/>
            <a:ext cx="7858180" cy="3620540"/>
          </a:xfrm>
          <a:prstGeom prst="rect">
            <a:avLst/>
          </a:prstGeom>
        </p:spPr>
        <p:txBody>
          <a:bodyPr wrap="square" lIns="0" tIns="29525" rIns="0" bIns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  <a:defRPr/>
            </a:pPr>
            <a:endParaRPr lang="uz-Cyrl-UZ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  <a:defRPr/>
            </a:pPr>
            <a:r>
              <a:rPr lang="uz-Cyrl-UZ" sz="4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 </a:t>
            </a:r>
            <a:r>
              <a:rPr lang="uz-Cyrl-UZ" sz="40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ru-RU" sz="4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Агрегатное состояние вещества</a:t>
            </a:r>
            <a:endParaRPr lang="ru-RU" sz="40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  <a:defRPr/>
            </a:pPr>
            <a:endParaRPr lang="uz-Cyrl-UZ" sz="400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  <a:defRPr/>
            </a:pPr>
            <a:endParaRPr lang="ru-RU" altLang="ru-RU" sz="400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440" algn="ctr">
              <a:lnSpc>
                <a:spcPts val="4290"/>
              </a:lnSpc>
              <a:spcBef>
                <a:spcPts val="2599"/>
              </a:spcBef>
              <a:defRPr/>
            </a:pPr>
            <a:endParaRPr lang="uz-Cyrl-UZ" sz="4000" dirty="0">
              <a:solidFill>
                <a:srgbClr val="37343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5">
            <a:extLst>
              <a:ext uri="{FF2B5EF4-FFF2-40B4-BE49-F238E27FC236}"/>
            </a:extLst>
          </p:cNvPr>
          <p:cNvSpPr/>
          <p:nvPr/>
        </p:nvSpPr>
        <p:spPr>
          <a:xfrm>
            <a:off x="298409" y="3010690"/>
            <a:ext cx="725750" cy="147419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5" name="object 2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1847651" y="487606"/>
            <a:ext cx="3795132" cy="1292154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 eaLnBrk="1" fontAlgn="auto" hangingPunct="1">
              <a:spcBef>
                <a:spcPts val="241"/>
              </a:spcBef>
              <a:spcAft>
                <a:spcPts val="0"/>
              </a:spcAft>
              <a:defRPr/>
            </a:pPr>
            <a:r>
              <a:rPr lang="uz-Cyrl-UZ" sz="8000" kern="0" spc="21" dirty="0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Химия </a:t>
            </a:r>
            <a:endParaRPr lang="uz-Cyrl-UZ" sz="8000" kern="0" spc="21" dirty="0">
              <a:solidFill>
                <a:sysClr val="window" lastClr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object 11">
            <a:extLst>
              <a:ext uri="{FF2B5EF4-FFF2-40B4-BE49-F238E27FC236}"/>
            </a:extLst>
          </p:cNvPr>
          <p:cNvSpPr/>
          <p:nvPr/>
        </p:nvSpPr>
        <p:spPr>
          <a:xfrm>
            <a:off x="1041087" y="598129"/>
            <a:ext cx="240860" cy="5087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/>
            </a:extLst>
          </p:cNvPr>
          <p:cNvSpPr/>
          <p:nvPr/>
        </p:nvSpPr>
        <p:spPr>
          <a:xfrm>
            <a:off x="1163101" y="918324"/>
            <a:ext cx="451613" cy="616007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/>
            </a:extLst>
          </p:cNvPr>
          <p:cNvSpPr/>
          <p:nvPr/>
        </p:nvSpPr>
        <p:spPr>
          <a:xfrm>
            <a:off x="1218563" y="1285653"/>
            <a:ext cx="339106" cy="1934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/>
            </a:extLst>
          </p:cNvPr>
          <p:cNvSpPr/>
          <p:nvPr/>
        </p:nvSpPr>
        <p:spPr>
          <a:xfrm>
            <a:off x="700396" y="918323"/>
            <a:ext cx="473798" cy="617633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/>
            </a:extLst>
          </p:cNvPr>
          <p:cNvSpPr/>
          <p:nvPr/>
        </p:nvSpPr>
        <p:spPr>
          <a:xfrm>
            <a:off x="754273" y="1207636"/>
            <a:ext cx="364459" cy="27143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23028" y="493595"/>
            <a:ext cx="1274143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8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391864" y="538863"/>
            <a:ext cx="365764" cy="772989"/>
          </a:xfrm>
          <a:prstGeom prst="rect">
            <a:avLst/>
          </a:prstGeom>
        </p:spPr>
        <p:txBody>
          <a:bodyPr vert="horz" wrap="square" lIns="0" tIns="33993" rIns="0" bIns="0" rtlCol="0">
            <a:spAutoFit/>
          </a:bodyPr>
          <a:lstStyle/>
          <a:p>
            <a:pPr>
              <a:spcBef>
                <a:spcPts val="268"/>
              </a:spcBef>
            </a:pPr>
            <a:r>
              <a:rPr lang="en-US" sz="4800" b="1" spc="21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085415" y="1172723"/>
            <a:ext cx="950308" cy="456973"/>
          </a:xfrm>
          <a:prstGeom prst="rect">
            <a:avLst/>
          </a:prstGeom>
        </p:spPr>
        <p:txBody>
          <a:bodyPr vert="horz" wrap="square" lIns="0" tIns="25834" rIns="0" bIns="0" rtlCol="0">
            <a:spAutoFit/>
          </a:bodyPr>
          <a:lstStyle/>
          <a:p>
            <a:pPr>
              <a:spcBef>
                <a:spcPts val="204"/>
              </a:spcBef>
            </a:pPr>
            <a:r>
              <a:rPr lang="ru-RU" sz="2800" spc="-11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20" name="Рисунок 19" descr="1202901120_159113_26419_8afe5d1fb3_p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727962" y="3939384"/>
            <a:ext cx="4441814" cy="27323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084359" y="367484"/>
            <a:ext cx="9115312" cy="646329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АГРЕГАТНОЕ СОСТОЯНИЕ ВЕЩЕСТВА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4" descr="твердое тело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142975" y="2439186"/>
            <a:ext cx="10228324" cy="4036226"/>
          </a:xfrm>
          <a:prstGeom prst="rect">
            <a:avLst/>
          </a:prstGeom>
          <a:noFill/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512723" y="1367616"/>
            <a:ext cx="11067306" cy="849052"/>
          </a:xfrm>
        </p:spPr>
        <p:txBody>
          <a:bodyPr>
            <a:normAutofit/>
          </a:bodyPr>
          <a:lstStyle/>
          <a:p>
            <a:pPr eaLnBrk="1" hangingPunct="1"/>
            <a:r>
              <a:rPr lang="ru-RU" sz="3600" b="1" dirty="0" smtClean="0">
                <a:solidFill>
                  <a:srgbClr val="D60093"/>
                </a:solidFill>
                <a:latin typeface="Arial" pitchFamily="34" charset="0"/>
                <a:cs typeface="Arial" pitchFamily="34" charset="0"/>
              </a:rPr>
              <a:t>Поведение молекул в твёрдом теле</a:t>
            </a: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084359" y="296046"/>
            <a:ext cx="9115312" cy="646329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АГРЕГАТНОЕ СОСТОЯНИЕ ВЕЩЕСТВА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471006" y="581798"/>
            <a:ext cx="8698769" cy="1678769"/>
          </a:xfrm>
        </p:spPr>
        <p:txBody>
          <a:bodyPr/>
          <a:lstStyle/>
          <a:p>
            <a:pPr algn="ctr" eaLnBrk="1" hangingPunct="1"/>
            <a:r>
              <a:rPr lang="ru-RU" sz="3800" b="1" dirty="0" smtClean="0">
                <a:solidFill>
                  <a:srgbClr val="FF3399"/>
                </a:solidFill>
                <a:latin typeface="Times New Roman" pitchFamily="18" charset="0"/>
              </a:rPr>
              <a:t>Т в ё </a:t>
            </a:r>
            <a:r>
              <a:rPr lang="ru-RU" sz="3800" b="1" dirty="0" err="1" smtClean="0">
                <a:solidFill>
                  <a:srgbClr val="FF3399"/>
                </a:solidFill>
                <a:latin typeface="Times New Roman" pitchFamily="18" charset="0"/>
              </a:rPr>
              <a:t>р</a:t>
            </a:r>
            <a:r>
              <a:rPr lang="ru-RU" sz="3800" b="1" dirty="0" smtClean="0">
                <a:solidFill>
                  <a:srgbClr val="FF3399"/>
                </a:solidFill>
                <a:latin typeface="Times New Roman" pitchFamily="18" charset="0"/>
              </a:rPr>
              <a:t> </a:t>
            </a:r>
            <a:r>
              <a:rPr lang="ru-RU" sz="3800" b="1" dirty="0" err="1" smtClean="0">
                <a:solidFill>
                  <a:srgbClr val="FF3399"/>
                </a:solidFill>
                <a:latin typeface="Times New Roman" pitchFamily="18" charset="0"/>
              </a:rPr>
              <a:t>д</a:t>
            </a:r>
            <a:r>
              <a:rPr lang="ru-RU" sz="3800" b="1" dirty="0" smtClean="0">
                <a:solidFill>
                  <a:srgbClr val="FF3399"/>
                </a:solidFill>
                <a:latin typeface="Times New Roman" pitchFamily="18" charset="0"/>
              </a:rPr>
              <a:t> </a:t>
            </a:r>
            <a:r>
              <a:rPr lang="ru-RU" sz="3800" b="1" dirty="0" err="1" smtClean="0">
                <a:solidFill>
                  <a:srgbClr val="FF3399"/>
                </a:solidFill>
                <a:latin typeface="Times New Roman" pitchFamily="18" charset="0"/>
              </a:rPr>
              <a:t>ы</a:t>
            </a:r>
            <a:r>
              <a:rPr lang="ru-RU" sz="3800" b="1" dirty="0" smtClean="0">
                <a:solidFill>
                  <a:srgbClr val="FF3399"/>
                </a:solidFill>
                <a:latin typeface="Times New Roman" pitchFamily="18" charset="0"/>
              </a:rPr>
              <a:t> </a:t>
            </a:r>
            <a:r>
              <a:rPr lang="ru-RU" sz="3800" b="1" dirty="0" err="1" smtClean="0">
                <a:solidFill>
                  <a:srgbClr val="FF3399"/>
                </a:solidFill>
                <a:latin typeface="Times New Roman" pitchFamily="18" charset="0"/>
              </a:rPr>
              <a:t>е</a:t>
            </a:r>
            <a:r>
              <a:rPr lang="ru-RU" sz="3800" b="1" dirty="0" smtClean="0">
                <a:solidFill>
                  <a:srgbClr val="FF3399"/>
                </a:solidFill>
                <a:latin typeface="Times New Roman" pitchFamily="18" charset="0"/>
              </a:rPr>
              <a:t>    т е л а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3298805" y="1796244"/>
            <a:ext cx="8572560" cy="4786346"/>
          </a:xfrm>
          <a:prstGeom prst="rect">
            <a:avLst/>
          </a:prstGeom>
        </p:spPr>
        <p:txBody>
          <a:bodyPr/>
          <a:lstStyle/>
          <a:p>
            <a:pPr marL="411230" marR="0" lvl="0" indent="-411230" algn="just" defTabSz="1096614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fornian FB" pitchFamily="18" charset="0"/>
                <a:ea typeface="+mn-ea"/>
                <a:cs typeface="+mn-cs"/>
              </a:rPr>
              <a:t>	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D60093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1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.Твёрдые тела сохраняют форму, объём</a:t>
            </a:r>
          </a:p>
          <a:p>
            <a:pPr marL="411230" marR="0" lvl="0" indent="-411230" algn="just" defTabSz="1096614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	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D60093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2.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Они практически несжимаемы и очень прочны.</a:t>
            </a:r>
          </a:p>
          <a:p>
            <a:pPr marL="411230" marR="0" lvl="0" indent="-411230" algn="just" defTabSz="1096614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D60093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3.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Для твёрдых тел характерен дальний</a:t>
            </a:r>
            <a:r>
              <a:rPr kumimoji="0" lang="ru-RU" sz="2800" b="1" i="0" u="none" strike="noStrike" kern="1200" cap="none" spc="0" normalizeH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порядок расположения молекул.</a:t>
            </a:r>
          </a:p>
          <a:p>
            <a:pPr marL="411230" marR="0" lvl="0" indent="-411230" algn="just" defTabSz="1096614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	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D60093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4.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Силы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межмолекулярного</a:t>
            </a:r>
            <a:r>
              <a:rPr kumimoji="0" lang="ru-RU" sz="2800" b="1" i="0" u="none" strike="noStrike" kern="1200" cap="none" spc="0" normalizeH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взаимодействия очень велики.       </a:t>
            </a:r>
          </a:p>
          <a:p>
            <a:pPr marL="411230" marR="0" lvl="0" indent="-411230" algn="just" defTabSz="1096614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	Молекулы совершают лишь</a:t>
            </a:r>
            <a:r>
              <a:rPr kumimoji="0" lang="ru-RU" sz="2800" b="1" i="0" u="none" strike="noStrike" kern="1200" cap="none" spc="0" normalizeH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колебательные и вращательные движения.</a:t>
            </a:r>
          </a:p>
          <a:p>
            <a:pPr marL="411230" marR="0" lvl="0" indent="-411230" algn="just" defTabSz="1096614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</a:t>
            </a:r>
          </a:p>
        </p:txBody>
      </p:sp>
      <p:pic>
        <p:nvPicPr>
          <p:cNvPr id="9" name="Picture 4" descr="Image1"/>
          <p:cNvPicPr>
            <a:picLocks noChangeAspect="1" noChangeArrowheads="1"/>
          </p:cNvPicPr>
          <p:nvPr/>
        </p:nvPicPr>
        <p:blipFill>
          <a:blip r:embed="rId4"/>
          <a:srcRect r="983"/>
          <a:stretch>
            <a:fillRect/>
          </a:stretch>
        </p:blipFill>
        <p:spPr bwMode="auto">
          <a:xfrm>
            <a:off x="441285" y="1939120"/>
            <a:ext cx="2928958" cy="307183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084359" y="367484"/>
            <a:ext cx="9115312" cy="646329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АГРЕГАТНОЕ СОСТОЯНИЕ ВЕЩЕСТВА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226971" y="1600200"/>
            <a:ext cx="11572955" cy="4530725"/>
          </a:xfrm>
          <a:prstGeom prst="rect">
            <a:avLst/>
          </a:prstGeom>
        </p:spPr>
        <p:txBody>
          <a:bodyPr/>
          <a:lstStyle/>
          <a:p>
            <a:pPr marL="411230" marR="0" lvl="0" indent="-411230" algn="just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 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В разных агрегатных состояниях</a:t>
            </a:r>
            <a:r>
              <a:rPr kumimoji="0" lang="ru-RU" sz="3200" b="0" i="0" u="none" strike="noStrike" kern="1200" cap="none" spc="0" normalizeH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расположение атомов и молекул различно.</a:t>
            </a:r>
          </a:p>
          <a:p>
            <a:pPr marL="411230" marR="0" lvl="0" indent="-411230" algn="just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1230" marR="0" lvl="0" indent="-411230" algn="just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   Внутренняя энергия одинаковых масс твердого</a:t>
            </a:r>
            <a:r>
              <a:rPr kumimoji="0" lang="ru-RU" sz="3200" b="0" i="0" u="none" strike="noStrike" kern="1200" cap="none" spc="0" normalizeH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тела, жидкости, газа при одинаковых</a:t>
            </a:r>
            <a:r>
              <a:rPr kumimoji="0" lang="ru-RU" sz="3200" b="0" i="0" u="none" strike="noStrike" kern="1200" cap="none" spc="0" normalizeH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температурах различна.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084359" y="296046"/>
            <a:ext cx="9115312" cy="646329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АГРЕГАТНОЕ СОСТОЯНИЕ ВЕЩЕСТВА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69847" y="1199356"/>
            <a:ext cx="11430080" cy="1143000"/>
          </a:xfrm>
        </p:spPr>
        <p:txBody>
          <a:bodyPr/>
          <a:lstStyle/>
          <a:p>
            <a:pPr algn="ctr"/>
            <a:r>
              <a:rPr lang="ru-RU" sz="3400" dirty="0">
                <a:solidFill>
                  <a:srgbClr val="333399"/>
                </a:solidFill>
              </a:rPr>
              <a:t>Как из одного состояния получить другое?</a:t>
            </a:r>
          </a:p>
        </p:txBody>
      </p:sp>
      <p:pic>
        <p:nvPicPr>
          <p:cNvPr id="8" name="Picture 5" descr="2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063980" y="3439318"/>
            <a:ext cx="8255058" cy="2971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941483" y="296046"/>
            <a:ext cx="9115312" cy="646329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АГРЕГАТНОЕ СОСТОЯНИЕ ВЕЩЕСТВА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69847" y="1510492"/>
            <a:ext cx="11414165" cy="815379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333399"/>
                </a:solidFill>
              </a:rPr>
              <a:t>Твердое тело            </a:t>
            </a:r>
            <a:r>
              <a:rPr lang="ru-RU" sz="3600" dirty="0" smtClean="0">
                <a:solidFill>
                  <a:srgbClr val="333399"/>
                </a:solidFill>
              </a:rPr>
              <a:t>   Жидкость   </a:t>
            </a:r>
            <a:endParaRPr lang="ru-RU" sz="3600" dirty="0">
              <a:solidFill>
                <a:srgbClr val="333399"/>
              </a:solidFill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441285" y="1724806"/>
            <a:ext cx="11414165" cy="2905921"/>
          </a:xfrm>
          <a:prstGeom prst="rect">
            <a:avLst/>
          </a:prstGeom>
        </p:spPr>
        <p:txBody>
          <a:bodyPr/>
          <a:lstStyle/>
          <a:p>
            <a:pPr marL="411230" marR="0" lvl="0" indent="-411230" algn="ctr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800" b="0" i="0" u="none" strike="noStrike" kern="1200" cap="none" spc="0" normalizeH="0" baseline="0" noProof="0" dirty="0" smtClean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11230" marR="0" lvl="0" indent="-411230" algn="ctr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Процесс перехода вещества из твердого состояния в жидкое называется 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плавлением.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333399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55655035_1340359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084491" y="3939384"/>
            <a:ext cx="6072230" cy="2600320"/>
          </a:xfrm>
          <a:prstGeom prst="rect">
            <a:avLst/>
          </a:prstGeom>
          <a:noFill/>
        </p:spPr>
      </p:pic>
      <p:sp>
        <p:nvSpPr>
          <p:cNvPr id="13" name="AutoShape 5"/>
          <p:cNvSpPr>
            <a:spLocks noChangeArrowheads="1"/>
          </p:cNvSpPr>
          <p:nvPr/>
        </p:nvSpPr>
        <p:spPr bwMode="auto">
          <a:xfrm>
            <a:off x="5727697" y="1724806"/>
            <a:ext cx="1488874" cy="304800"/>
          </a:xfrm>
          <a:prstGeom prst="rightArrow">
            <a:avLst>
              <a:gd name="adj1" fmla="val 50000"/>
              <a:gd name="adj2" fmla="val 87500"/>
            </a:avLst>
          </a:prstGeom>
          <a:solidFill>
            <a:srgbClr val="3333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sz="3200"/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084359" y="296046"/>
            <a:ext cx="9115312" cy="646329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АГРЕГАТНОЕ СОСТОЯНИЕ ВЕЩЕСТВА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98409" y="1296178"/>
            <a:ext cx="11485603" cy="1143000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333399"/>
                </a:solidFill>
              </a:rPr>
              <a:t>Жидкость              </a:t>
            </a:r>
            <a:r>
              <a:rPr lang="ru-RU" sz="3600" dirty="0" smtClean="0">
                <a:solidFill>
                  <a:srgbClr val="333399"/>
                </a:solidFill>
              </a:rPr>
              <a:t>     Твердое </a:t>
            </a:r>
            <a:r>
              <a:rPr lang="ru-RU" sz="3600" dirty="0">
                <a:solidFill>
                  <a:srgbClr val="333399"/>
                </a:solidFill>
              </a:rPr>
              <a:t>тело   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457199" y="1600200"/>
            <a:ext cx="11485603" cy="4530725"/>
          </a:xfrm>
          <a:prstGeom prst="rect">
            <a:avLst/>
          </a:prstGeom>
        </p:spPr>
        <p:txBody>
          <a:bodyPr/>
          <a:lstStyle/>
          <a:p>
            <a:pPr marL="411230" marR="0" lvl="0" indent="-411230" algn="ctr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sz="3200" dirty="0" smtClean="0">
              <a:solidFill>
                <a:srgbClr val="3333CC"/>
              </a:solidFill>
              <a:latin typeface="Arial" pitchFamily="34" charset="0"/>
              <a:cs typeface="Arial" pitchFamily="34" charset="0"/>
            </a:endParaRPr>
          </a:p>
          <a:p>
            <a:pPr marL="411230" marR="0" lvl="0" indent="-411230" algn="just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Процесс перехода вещества из жидкого состояния в</a:t>
            </a:r>
          </a:p>
          <a:p>
            <a:pPr marL="411230" marR="0" lvl="0" indent="-411230" algn="just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твердое называется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кристаллизацией</a:t>
            </a:r>
            <a:r>
              <a:rPr kumimoji="0" lang="ru-RU" sz="3200" b="1" i="0" u="none" strike="noStrike" kern="1200" cap="none" spc="0" normalizeH="0" noProof="0" dirty="0" smtClean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(отвердеванием).</a:t>
            </a:r>
          </a:p>
          <a:p>
            <a:pPr marL="411230" marR="0" lvl="0" indent="-411230" algn="l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AutoShape 5"/>
          <p:cNvSpPr>
            <a:spLocks noChangeArrowheads="1"/>
          </p:cNvSpPr>
          <p:nvPr/>
        </p:nvSpPr>
        <p:spPr bwMode="auto">
          <a:xfrm>
            <a:off x="4941879" y="1724806"/>
            <a:ext cx="1488874" cy="304800"/>
          </a:xfrm>
          <a:prstGeom prst="rightArrow">
            <a:avLst>
              <a:gd name="adj1" fmla="val 50000"/>
              <a:gd name="adj2" fmla="val 87500"/>
            </a:avLst>
          </a:prstGeom>
          <a:solidFill>
            <a:srgbClr val="3333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sz="3200"/>
          </a:p>
        </p:txBody>
      </p:sp>
      <p:pic>
        <p:nvPicPr>
          <p:cNvPr id="10" name="Picture 5" descr="800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655863" y="3725071"/>
            <a:ext cx="6215106" cy="30003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27235" y="296046"/>
            <a:ext cx="9115312" cy="646329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АГРЕГАТНОЕ СОСТОЯНИЕ ВЕЩЕСТВА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69847" y="1367616"/>
            <a:ext cx="11414165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dirty="0">
                <a:solidFill>
                  <a:srgbClr val="333399"/>
                </a:solidFill>
              </a:rPr>
              <a:t>Жидкость                       </a:t>
            </a:r>
            <a:r>
              <a:rPr lang="ru-RU" sz="3600" dirty="0" smtClean="0">
                <a:solidFill>
                  <a:srgbClr val="333399"/>
                </a:solidFill>
              </a:rPr>
              <a:t>Газ</a:t>
            </a:r>
            <a:endParaRPr lang="ru-RU" sz="3600" dirty="0">
              <a:solidFill>
                <a:srgbClr val="333399"/>
              </a:solidFill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457199" y="2296310"/>
            <a:ext cx="11414165" cy="3834615"/>
          </a:xfrm>
          <a:prstGeom prst="rect">
            <a:avLst/>
          </a:prstGeom>
        </p:spPr>
        <p:txBody>
          <a:bodyPr/>
          <a:lstStyle/>
          <a:p>
            <a:pPr marL="411230" marR="0" lvl="0" indent="-411230" algn="ctr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Процесс перехода вещества из жидкого состояния в газообразное называется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парообразованием.</a:t>
            </a:r>
          </a:p>
          <a:p>
            <a:pPr marL="411230" marR="0" lvl="0" indent="-411230" algn="l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AutoShape 4"/>
          <p:cNvSpPr>
            <a:spLocks noChangeArrowheads="1"/>
          </p:cNvSpPr>
          <p:nvPr/>
        </p:nvSpPr>
        <p:spPr bwMode="auto">
          <a:xfrm>
            <a:off x="5727697" y="1796244"/>
            <a:ext cx="1939618" cy="248426"/>
          </a:xfrm>
          <a:prstGeom prst="rightArrow">
            <a:avLst>
              <a:gd name="adj1" fmla="val 50000"/>
              <a:gd name="adj2" fmla="val 193750"/>
            </a:avLst>
          </a:prstGeom>
          <a:solidFill>
            <a:srgbClr val="3333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10" name="Picture 5" descr="x_61acc4a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513119" y="3725070"/>
            <a:ext cx="4800600" cy="26432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27235" y="296046"/>
            <a:ext cx="9115312" cy="646329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АГРЕГАТНОЕ СОСТОЯНИЕ ВЕЩЕСТВА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98409" y="1367616"/>
            <a:ext cx="11414165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dirty="0">
                <a:solidFill>
                  <a:srgbClr val="333399"/>
                </a:solidFill>
              </a:rPr>
              <a:t>Газ                   </a:t>
            </a:r>
            <a:r>
              <a:rPr lang="ru-RU" sz="3600" dirty="0" smtClean="0">
                <a:solidFill>
                  <a:srgbClr val="333399"/>
                </a:solidFill>
              </a:rPr>
              <a:t>Жидкость</a:t>
            </a:r>
            <a:endParaRPr lang="ru-RU" sz="3600" dirty="0">
              <a:solidFill>
                <a:srgbClr val="333399"/>
              </a:solidFill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441285" y="1653368"/>
            <a:ext cx="11572956" cy="1357322"/>
          </a:xfrm>
          <a:prstGeom prst="rect">
            <a:avLst/>
          </a:prstGeom>
        </p:spPr>
        <p:txBody>
          <a:bodyPr/>
          <a:lstStyle/>
          <a:p>
            <a:pPr marL="411230" marR="0" lvl="0" indent="-411230" algn="ctr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800" b="0" i="0" u="none" strike="noStrike" kern="1200" cap="none" spc="0" normalizeH="0" baseline="0" noProof="0" dirty="0" smtClean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11230" marR="0" lvl="0" indent="-411230" algn="ctr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800" dirty="0" smtClean="0">
                <a:solidFill>
                  <a:srgbClr val="3333CC"/>
                </a:solidFill>
              </a:rPr>
              <a:t> 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Процесс перехода вещества из газообразного</a:t>
            </a:r>
            <a:r>
              <a:rPr kumimoji="0" lang="ru-RU" sz="3200" b="0" i="0" u="none" strike="noStrike" kern="1200" cap="none" spc="0" normalizeH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состояния в жидкое называется </a:t>
            </a:r>
            <a:r>
              <a:rPr kumimoji="0" lang="ru-RU" sz="3200" b="0" i="0" u="none" strike="noStrike" kern="1200" cap="none" spc="0" normalizeH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конденсацией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333399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AutoShape 4"/>
          <p:cNvSpPr>
            <a:spLocks noChangeArrowheads="1"/>
          </p:cNvSpPr>
          <p:nvPr/>
        </p:nvSpPr>
        <p:spPr bwMode="auto">
          <a:xfrm>
            <a:off x="4370375" y="1796244"/>
            <a:ext cx="2033475" cy="357190"/>
          </a:xfrm>
          <a:prstGeom prst="rightArrow">
            <a:avLst>
              <a:gd name="adj1" fmla="val 50000"/>
              <a:gd name="adj2" fmla="val 162500"/>
            </a:avLst>
          </a:prstGeom>
          <a:solidFill>
            <a:srgbClr val="3333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10" name="Picture 5" descr="rosa-1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370243" y="3725070"/>
            <a:ext cx="5072098" cy="29329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155797" y="296046"/>
            <a:ext cx="9115312" cy="646329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АГРЕГАТНОЕ СОСТОЯНИЕ ВЕЩЕСТВА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98409" y="1296178"/>
            <a:ext cx="11485603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dirty="0">
                <a:solidFill>
                  <a:srgbClr val="333399"/>
                </a:solidFill>
              </a:rPr>
              <a:t>Твердое тело  </a:t>
            </a:r>
            <a:r>
              <a:rPr lang="ru-RU" sz="3600" dirty="0" smtClean="0">
                <a:solidFill>
                  <a:srgbClr val="333399"/>
                </a:solidFill>
              </a:rPr>
              <a:t>                 Газ</a:t>
            </a:r>
            <a:endParaRPr lang="ru-RU" sz="3600" dirty="0">
              <a:solidFill>
                <a:srgbClr val="333399"/>
              </a:solidFill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441285" y="2439186"/>
            <a:ext cx="11485603" cy="3405987"/>
          </a:xfrm>
          <a:prstGeom prst="rect">
            <a:avLst/>
          </a:prstGeom>
        </p:spPr>
        <p:txBody>
          <a:bodyPr/>
          <a:lstStyle/>
          <a:p>
            <a:pPr marL="411230" marR="0" lvl="0" indent="-411230" algn="ctr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Процесс перехода вещества из твердого состояния в</a:t>
            </a:r>
            <a:r>
              <a:rPr kumimoji="0" lang="ru-RU" sz="3200" b="0" i="0" u="none" strike="noStrike" kern="1200" cap="none" spc="0" normalizeH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газообразное</a:t>
            </a:r>
            <a:r>
              <a:rPr lang="ru-RU" sz="3200" dirty="0" smtClean="0">
                <a:solidFill>
                  <a:srgbClr val="3333CC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называется</a:t>
            </a:r>
            <a:r>
              <a:rPr kumimoji="0" lang="ru-RU" sz="3200" b="0" i="0" u="none" strike="noStrike" kern="1200" cap="none" spc="0" normalizeH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сублимацией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AutoShape 4"/>
          <p:cNvSpPr>
            <a:spLocks noChangeArrowheads="1"/>
          </p:cNvSpPr>
          <p:nvPr/>
        </p:nvSpPr>
        <p:spPr bwMode="auto">
          <a:xfrm>
            <a:off x="6156325" y="1796244"/>
            <a:ext cx="2017380" cy="214314"/>
          </a:xfrm>
          <a:prstGeom prst="rightArrow">
            <a:avLst>
              <a:gd name="adj1" fmla="val 50000"/>
              <a:gd name="adj2" fmla="val 191667"/>
            </a:avLst>
          </a:prstGeom>
          <a:solidFill>
            <a:srgbClr val="3333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10" name="Picture 2" descr="https://ds04.infourok.ru/uploads/ex/0063/000138e2-76bdb1cd/img1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13053" y="3796508"/>
            <a:ext cx="5857916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727303" y="438922"/>
            <a:ext cx="7602911" cy="646329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Агрегатное состояние вещества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41285" y="1358860"/>
            <a:ext cx="11414165" cy="949365"/>
          </a:xfrm>
        </p:spPr>
        <p:txBody>
          <a:bodyPr>
            <a:normAutofit/>
          </a:bodyPr>
          <a:lstStyle/>
          <a:p>
            <a:pPr algn="ctr"/>
            <a:r>
              <a:rPr lang="ru-RU" sz="3600" dirty="0">
                <a:solidFill>
                  <a:srgbClr val="333399"/>
                </a:solidFill>
              </a:rPr>
              <a:t>Газ </a:t>
            </a:r>
            <a:r>
              <a:rPr lang="ru-RU" sz="3600" dirty="0" smtClean="0">
                <a:solidFill>
                  <a:srgbClr val="333399"/>
                </a:solidFill>
              </a:rPr>
              <a:t>                   Твердое </a:t>
            </a:r>
            <a:r>
              <a:rPr lang="ru-RU" sz="3600" dirty="0">
                <a:solidFill>
                  <a:srgbClr val="333399"/>
                </a:solidFill>
              </a:rPr>
              <a:t>тело 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441285" y="2224872"/>
            <a:ext cx="11414165" cy="3763177"/>
          </a:xfrm>
          <a:prstGeom prst="rect">
            <a:avLst/>
          </a:prstGeom>
        </p:spPr>
        <p:txBody>
          <a:bodyPr/>
          <a:lstStyle/>
          <a:p>
            <a:pPr marL="411230" marR="0" lvl="0" indent="-411230" algn="ctr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Процесс перехода вещества из газообразного</a:t>
            </a:r>
            <a:r>
              <a:rPr kumimoji="0" lang="ru-RU" sz="3200" b="0" i="0" u="none" strike="noStrike" kern="1200" cap="none" spc="0" normalizeH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состояния в твердое называется</a:t>
            </a:r>
            <a:r>
              <a:rPr kumimoji="0" lang="ru-RU" sz="3200" b="0" i="0" u="none" strike="noStrike" kern="1200" cap="none" spc="0" normalizeH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де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сублимацией.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1230" marR="0" lvl="0" indent="-411230" algn="ctr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AutoShape 4"/>
          <p:cNvSpPr>
            <a:spLocks noChangeArrowheads="1"/>
          </p:cNvSpPr>
          <p:nvPr/>
        </p:nvSpPr>
        <p:spPr bwMode="auto">
          <a:xfrm>
            <a:off x="4084623" y="1724806"/>
            <a:ext cx="1750663" cy="214313"/>
          </a:xfrm>
          <a:prstGeom prst="rightArrow">
            <a:avLst>
              <a:gd name="adj1" fmla="val 50000"/>
              <a:gd name="adj2" fmla="val 200000"/>
            </a:avLst>
          </a:prstGeom>
          <a:solidFill>
            <a:srgbClr val="3333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41681" y="3510756"/>
            <a:ext cx="5742002" cy="3000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155797" y="367484"/>
            <a:ext cx="8933147" cy="646329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АГРЕГАТНОЕ СОСТОЯНИЕ ВЕЩЕСТВ 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4993" name="Rectangle 1"/>
          <p:cNvSpPr>
            <a:spLocks noChangeArrowheads="1"/>
          </p:cNvSpPr>
          <p:nvPr/>
        </p:nvSpPr>
        <p:spPr bwMode="auto">
          <a:xfrm>
            <a:off x="226971" y="1439054"/>
            <a:ext cx="1171583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Ниже перечисленные вещества разделите на простые и сложные: SO</a:t>
            </a:r>
            <a:r>
              <a:rPr kumimoji="0" lang="ru-RU" sz="32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2,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K, 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Cu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N</a:t>
            </a:r>
            <a:r>
              <a:rPr kumimoji="0" lang="ru-RU" sz="32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O</a:t>
            </a:r>
            <a:r>
              <a:rPr kumimoji="0" lang="ru-RU" sz="32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Cl</a:t>
            </a:r>
            <a:r>
              <a:rPr kumimoji="0" lang="ru-RU" sz="32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LiI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Al</a:t>
            </a:r>
            <a:r>
              <a:rPr kumimoji="0" lang="ru-RU" sz="32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</a:t>
            </a:r>
            <a:r>
              <a:rPr kumimoji="0" lang="ru-RU" sz="32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H</a:t>
            </a:r>
            <a:r>
              <a:rPr kumimoji="0" lang="ru-RU" sz="32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Br</a:t>
            </a:r>
            <a:r>
              <a:rPr kumimoji="0" lang="ru-RU" sz="32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NaCl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  <a:r>
              <a:rPr kumimoji="0" lang="ru-RU" sz="32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MgSO</a:t>
            </a:r>
            <a:r>
              <a:rPr kumimoji="0" lang="ru-RU" sz="32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4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KOH,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Fe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  <a:r>
              <a:rPr kumimoji="0" lang="ru-RU" sz="32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Au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Ag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ZnO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KF,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Cr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 SO</a:t>
            </a:r>
            <a:r>
              <a:rPr kumimoji="0" lang="ru-RU" sz="32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584161" y="3439318"/>
          <a:ext cx="11144328" cy="1705391"/>
        </p:xfrm>
        <a:graphic>
          <a:graphicData uri="http://schemas.openxmlformats.org/drawingml/2006/table">
            <a:tbl>
              <a:tblPr/>
              <a:tblGrid>
                <a:gridCol w="5232988"/>
                <a:gridCol w="5911340"/>
              </a:tblGrid>
              <a:tr h="19025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     ПРОСТЫЕ    ВЕЩЕСТВА</a:t>
                      </a:r>
                      <a:endParaRPr lang="ru-RU" sz="2800" dirty="0">
                        <a:solidFill>
                          <a:srgbClr val="0000CC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114" marR="571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    СЛОЖНЫЕ     ВЕЩЕСТВА</a:t>
                      </a:r>
                      <a:endParaRPr lang="ru-RU" sz="2800" dirty="0">
                        <a:solidFill>
                          <a:srgbClr val="0000CC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114" marR="571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21466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14" marR="571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114" marR="571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441813" y="367484"/>
            <a:ext cx="3656253" cy="646329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ЗАКРЕПЛЕНИЕ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Объект 3"/>
          <p:cNvGraphicFramePr>
            <a:graphicFrameLocks noGrp="1"/>
          </p:cNvGraphicFramePr>
          <p:nvPr>
            <p:ph idx="4294967295"/>
          </p:nvPr>
        </p:nvGraphicFramePr>
        <p:xfrm>
          <a:off x="1584293" y="1581930"/>
          <a:ext cx="9429816" cy="259228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143272"/>
                <a:gridCol w="3143272"/>
                <a:gridCol w="3143272"/>
              </a:tblGrid>
              <a:tr h="648072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Arial" pitchFamily="34" charset="0"/>
                          <a:cs typeface="Arial" pitchFamily="34" charset="0"/>
                        </a:rPr>
                        <a:t>Твердое тело</a:t>
                      </a:r>
                      <a:endParaRPr lang="ru-RU" sz="3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Arial" pitchFamily="34" charset="0"/>
                          <a:cs typeface="Arial" pitchFamily="34" charset="0"/>
                        </a:rPr>
                        <a:t>Жидкости </a:t>
                      </a:r>
                      <a:endParaRPr lang="ru-RU" sz="3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Arial" pitchFamily="34" charset="0"/>
                          <a:cs typeface="Arial" pitchFamily="34" charset="0"/>
                        </a:rPr>
                        <a:t>Газ</a:t>
                      </a:r>
                      <a:endParaRPr lang="ru-RU" sz="3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944216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Arial" pitchFamily="34" charset="0"/>
                          <a:cs typeface="Arial" pitchFamily="34" charset="0"/>
                        </a:rPr>
                        <a:t>сахар</a:t>
                      </a:r>
                      <a:endParaRPr lang="ru-RU" sz="3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Arial" pitchFamily="34" charset="0"/>
                          <a:cs typeface="Arial" pitchFamily="34" charset="0"/>
                        </a:rPr>
                        <a:t>вода</a:t>
                      </a:r>
                      <a:endParaRPr lang="ru-RU" sz="3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Arial" pitchFamily="34" charset="0"/>
                          <a:cs typeface="Arial" pitchFamily="34" charset="0"/>
                        </a:rPr>
                        <a:t>воздух</a:t>
                      </a:r>
                      <a:endParaRPr lang="ru-RU" sz="3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084623" y="296046"/>
            <a:ext cx="3656253" cy="646329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ЗАКРЕПЛЕНИЕ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8"/>
          <p:cNvSpPr txBox="1">
            <a:spLocks noChangeArrowheads="1"/>
          </p:cNvSpPr>
          <p:nvPr/>
        </p:nvSpPr>
        <p:spPr>
          <a:xfrm>
            <a:off x="584161" y="1510493"/>
            <a:ext cx="6286544" cy="2124870"/>
          </a:xfrm>
          <a:prstGeom prst="rect">
            <a:avLst/>
          </a:prstGeom>
        </p:spPr>
        <p:txBody>
          <a:bodyPr/>
          <a:lstStyle/>
          <a:p>
            <a:pPr marL="411230" marR="0" lvl="0" indent="-411230" algn="l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1.</a:t>
            </a:r>
            <a:r>
              <a:rPr kumimoji="0" lang="ru-RU" sz="2800" b="0" i="0" u="none" strike="noStrike" kern="1200" cap="none" spc="0" normalizeH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Лед, который плавает в воде, имеет температуру 0. Будет ли таять лед?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Picture 7" descr="greenland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585085" y="1510492"/>
            <a:ext cx="4038600" cy="2108490"/>
          </a:xfrm>
          <a:prstGeom prst="rect">
            <a:avLst/>
          </a:prstGeom>
          <a:noFill/>
        </p:spPr>
      </p:pic>
      <p:sp>
        <p:nvSpPr>
          <p:cNvPr id="10" name="Rectangle 4"/>
          <p:cNvSpPr txBox="1">
            <a:spLocks noChangeArrowheads="1"/>
          </p:cNvSpPr>
          <p:nvPr/>
        </p:nvSpPr>
        <p:spPr>
          <a:xfrm>
            <a:off x="1012789" y="4027471"/>
            <a:ext cx="6357982" cy="2370936"/>
          </a:xfrm>
          <a:prstGeom prst="rect">
            <a:avLst/>
          </a:prstGeom>
        </p:spPr>
        <p:txBody>
          <a:bodyPr/>
          <a:lstStyle/>
          <a:p>
            <a:pPr marL="411230" marR="0" lvl="0" indent="-411230" algn="l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2. Объясните это часто</a:t>
            </a:r>
            <a:r>
              <a:rPr kumimoji="0" lang="ru-RU" sz="2800" b="0" i="0" u="none" strike="noStrike" kern="1200" cap="none" spc="0" normalizeH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наблюдаемое вами явление.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1" name="Picture 7" descr="is-the-condensation-of-water-vapor-a-physical-change-i2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7656523" y="4082260"/>
            <a:ext cx="4038600" cy="23526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2"/>
          <p:cNvSpPr>
            <a:spLocks noGrp="1"/>
          </p:cNvSpPr>
          <p:nvPr>
            <p:ph idx="4294967295"/>
          </p:nvPr>
        </p:nvSpPr>
        <p:spPr>
          <a:xfrm>
            <a:off x="5656260" y="1224741"/>
            <a:ext cx="8229600" cy="321471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ru-RU" altLang="ru-RU" dirty="0" smtClean="0"/>
          </a:p>
          <a:p>
            <a:endParaRPr lang="ru-RU" altLang="ru-RU" dirty="0" smtClean="0"/>
          </a:p>
          <a:p>
            <a:pPr>
              <a:buNone/>
            </a:pPr>
            <a:endParaRPr lang="ru-RU" altLang="ru-RU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altLang="ru-RU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altLang="ru-RU" b="1" dirty="0" smtClean="0">
              <a:latin typeface="Arial" pitchFamily="34" charset="0"/>
              <a:cs typeface="Arial" pitchFamily="34" charset="0"/>
            </a:endParaRPr>
          </a:p>
          <a:p>
            <a:endParaRPr lang="ru-RU" altLang="ru-RU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altLang="ru-RU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41351" y="1653369"/>
            <a:ext cx="10787139" cy="1200327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1. Прочитать § 8  (стр. 29 - 30)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2. Письменно ответить на вопросы 1-5 ( стр. 30)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26971" y="416155"/>
            <a:ext cx="11787270" cy="646329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584161" y="1653368"/>
          <a:ext cx="11144328" cy="1705391"/>
        </p:xfrm>
        <a:graphic>
          <a:graphicData uri="http://schemas.openxmlformats.org/drawingml/2006/table">
            <a:tbl>
              <a:tblPr/>
              <a:tblGrid>
                <a:gridCol w="5232988"/>
                <a:gridCol w="5911340"/>
              </a:tblGrid>
              <a:tr h="19025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     ПРОСТЫЕ    ВЕЩЕСТВА</a:t>
                      </a:r>
                      <a:endParaRPr lang="ru-RU" sz="2800" dirty="0">
                        <a:solidFill>
                          <a:srgbClr val="0000CC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114" marR="571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00CC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    СЛОЖНЫЕ     ВЕЩЕСТВА</a:t>
                      </a:r>
                      <a:endParaRPr lang="ru-RU" sz="2800" dirty="0">
                        <a:solidFill>
                          <a:srgbClr val="0000CC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114" marR="571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21466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  K,  Cu, N</a:t>
                      </a:r>
                      <a:r>
                        <a:rPr lang="en-US" sz="3200" baseline="-250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en-US" sz="3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O</a:t>
                      </a:r>
                      <a:r>
                        <a:rPr lang="en-US" sz="3200" baseline="-250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r>
                        <a:rPr lang="en-US" sz="3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Cl</a:t>
                      </a:r>
                      <a:r>
                        <a:rPr lang="en-US" sz="3200" baseline="-250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r>
                        <a:rPr lang="en-US" sz="3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H</a:t>
                      </a:r>
                      <a:r>
                        <a:rPr lang="en-US" sz="3200" baseline="-250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r>
                        <a:rPr lang="en-US" sz="3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Br</a:t>
                      </a:r>
                      <a:r>
                        <a:rPr lang="en-US" sz="3200" baseline="-250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r>
                        <a:rPr lang="en-US" sz="3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Fe, </a:t>
                      </a:r>
                      <a:r>
                        <a:rPr lang="ru-RU" sz="3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3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Au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Ag</a:t>
                      </a:r>
                      <a:r>
                        <a:rPr lang="en-US" sz="3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Cr,  </a:t>
                      </a:r>
                      <a:endParaRPr lang="ru-RU" sz="3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114" marR="571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SO</a:t>
                      </a:r>
                      <a:r>
                        <a:rPr lang="en-US" sz="3200" baseline="-250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r>
                        <a:rPr lang="ru-RU" sz="3200" baseline="-250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  Al</a:t>
                      </a:r>
                      <a:r>
                        <a:rPr lang="en-US" sz="3200" baseline="-250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O</a:t>
                      </a:r>
                      <a:r>
                        <a:rPr lang="en-US" sz="3200" baseline="-250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,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NaCl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en-US" sz="3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MgSO</a:t>
                      </a:r>
                      <a:r>
                        <a:rPr lang="en-US" sz="3200" baseline="-250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</a:t>
                      </a:r>
                      <a:r>
                        <a:rPr lang="en-US" sz="3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</a:t>
                      </a:r>
                      <a:r>
                        <a:rPr lang="ru-RU" sz="32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3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KOH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 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ZnO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en-US" sz="32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LiI</a:t>
                      </a:r>
                      <a:r>
                        <a:rPr lang="ru-RU" sz="3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</a:t>
                      </a:r>
                      <a:r>
                        <a:rPr lang="en-US" sz="3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KF, </a:t>
                      </a:r>
                      <a:r>
                        <a:rPr lang="en-US" sz="3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SO</a:t>
                      </a:r>
                      <a:r>
                        <a:rPr lang="en-US" sz="3200" baseline="-250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  <a:endParaRPr lang="ru-RU" sz="3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57114" marR="571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155797" y="367484"/>
            <a:ext cx="8933147" cy="646329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АГРЕГАТНОЕ СОСТОЯНИЕ ВЕЩЕСТВ 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084359" y="367484"/>
            <a:ext cx="9115312" cy="646329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АГРЕГАТНОЕ СОСТОЯНИЕ ВЕЩЕСТВА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Содержимое 2"/>
          <p:cNvSpPr>
            <a:spLocks noGrp="1"/>
          </p:cNvSpPr>
          <p:nvPr>
            <p:ph idx="4294967295"/>
          </p:nvPr>
        </p:nvSpPr>
        <p:spPr>
          <a:xfrm>
            <a:off x="298409" y="1554162"/>
            <a:ext cx="11572956" cy="4525963"/>
          </a:xfrm>
          <a:prstGeom prst="rect">
            <a:avLst/>
          </a:prstGeom>
        </p:spPr>
        <p:txBody>
          <a:bodyPr/>
          <a:lstStyle/>
          <a:p>
            <a:pPr>
              <a:buNone/>
            </a:pPr>
            <a:r>
              <a:rPr lang="ru-RU" b="1" dirty="0" smtClean="0"/>
              <a:t>		</a:t>
            </a:r>
          </a:p>
          <a:p>
            <a:pPr algn="just">
              <a:buNone/>
            </a:pPr>
            <a:r>
              <a:rPr lang="ru-RU" b="1" dirty="0" smtClean="0"/>
              <a:t>	    </a:t>
            </a:r>
            <a:r>
              <a:rPr lang="ru-RU" sz="3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Агрегатное состояние</a:t>
            </a:r>
            <a:r>
              <a:rPr lang="ru-RU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— состояние вещества, характеризующееся определёнными качественными свойствами: способностью или неспособностью сохранять объём и форму, наличием или отсутствием дальнего и ближнего порядка.</a:t>
            </a:r>
            <a:endParaRPr lang="ru-RU" sz="3200" u="sng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155797" y="367484"/>
            <a:ext cx="9115312" cy="646329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АГРЕГАТНОЕ СОСТОЯНИЕ ВЕЩЕСТВА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2"/>
          <p:cNvSpPr>
            <a:spLocks noGrp="1"/>
          </p:cNvSpPr>
          <p:nvPr>
            <p:ph idx="4294967295"/>
          </p:nvPr>
        </p:nvSpPr>
        <p:spPr>
          <a:xfrm>
            <a:off x="304800" y="1554162"/>
            <a:ext cx="11495128" cy="4525963"/>
          </a:xfrm>
          <a:prstGeom prst="rect">
            <a:avLst/>
          </a:prstGeom>
        </p:spPr>
        <p:txBody>
          <a:bodyPr/>
          <a:lstStyle/>
          <a:p>
            <a:pPr algn="just">
              <a:buNone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		Выделяют три основных агрегатных состояния: твердое тело, жидкость и газ. Иногда не совсем корректно к агрегатным состояниям причисляют плазму. Существуют и другие агрегатные состояния, например, жидкие кристаллы или конденсат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Бозе-Эйнштейна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buNone/>
            </a:pP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nanonails_liquid_beads0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370903" y="4439450"/>
            <a:ext cx="3456384" cy="23127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012921" y="367484"/>
            <a:ext cx="9115312" cy="646329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АГРЕГАТНОЕ СОСТОЯНИЕ ВЕЩЕСТВА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4" descr="газ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13432" y="2224872"/>
            <a:ext cx="10733065" cy="4552838"/>
          </a:xfrm>
          <a:prstGeom prst="rect">
            <a:avLst/>
          </a:prstGeom>
          <a:noFill/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584161" y="1510492"/>
            <a:ext cx="10952798" cy="755836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sz="3600" b="1" dirty="0" smtClean="0">
                <a:solidFill>
                  <a:srgbClr val="D60093"/>
                </a:solidFill>
                <a:latin typeface="Arial" pitchFamily="34" charset="0"/>
                <a:cs typeface="Arial" pitchFamily="34" charset="0"/>
              </a:rPr>
              <a:t>Поведение молекул в газе</a:t>
            </a: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27235" y="367484"/>
            <a:ext cx="9115312" cy="646329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АГРЕГАТНОЕ СОСТОЯНИЕ ВЕЩЕСТВА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5942011" y="1224740"/>
            <a:ext cx="4842896" cy="623741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sz="3200" b="1" dirty="0" smtClean="0">
                <a:solidFill>
                  <a:srgbClr val="D60093"/>
                </a:solidFill>
                <a:latin typeface="Arial" pitchFamily="34" charset="0"/>
                <a:cs typeface="Arial" pitchFamily="34" charset="0"/>
              </a:rPr>
              <a:t>Г а </a:t>
            </a:r>
            <a:r>
              <a:rPr lang="ru-RU" sz="3200" b="1" dirty="0" err="1" smtClean="0">
                <a:solidFill>
                  <a:srgbClr val="D60093"/>
                </a:solidFill>
                <a:latin typeface="Arial" pitchFamily="34" charset="0"/>
                <a:cs typeface="Arial" pitchFamily="34" charset="0"/>
              </a:rPr>
              <a:t>з</a:t>
            </a:r>
            <a:r>
              <a:rPr lang="ru-RU" sz="3200" b="1" dirty="0" smtClean="0">
                <a:solidFill>
                  <a:srgbClr val="D60093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solidFill>
                  <a:srgbClr val="D60093"/>
                </a:solidFill>
                <a:latin typeface="Arial" pitchFamily="34" charset="0"/>
                <a:cs typeface="Arial" pitchFamily="34" charset="0"/>
              </a:rPr>
              <a:t>ы</a:t>
            </a:r>
            <a:r>
              <a:rPr lang="en-US" sz="3200" b="1" i="1" dirty="0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	</a:t>
            </a:r>
            <a:endParaRPr lang="ru-RU" sz="3200" b="1" i="1" dirty="0" smtClean="0">
              <a:solidFill>
                <a:srgbClr val="FF33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4656127" y="1796244"/>
            <a:ext cx="7286676" cy="4900609"/>
          </a:xfrm>
          <a:prstGeom prst="rect">
            <a:avLst/>
          </a:prstGeom>
        </p:spPr>
        <p:txBody>
          <a:bodyPr/>
          <a:lstStyle/>
          <a:p>
            <a:pPr marL="411230" marR="0" lvl="0" indent="-411230" algn="just" defTabSz="1096614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	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D60093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1.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Молекулы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не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взаимодействуют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  <a:p>
            <a:pPr marL="411230" marR="0" lvl="0" indent="-411230" algn="just" defTabSz="1096614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	   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друг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с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другом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.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1230" marR="0" lvl="0" indent="-411230" algn="just" defTabSz="1096614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D60093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2.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Главную роль в поведении газа </a:t>
            </a:r>
          </a:p>
          <a:p>
            <a:pPr marL="411230" marR="0" lvl="0" indent="-411230" algn="just" defTabSz="1096614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	    играет хаотическое движение.</a:t>
            </a:r>
          </a:p>
          <a:p>
            <a:pPr marL="411230" marR="0" lvl="0" indent="-411230" algn="just" defTabSz="1096614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D60093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3.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Молекулы между столкновениями </a:t>
            </a:r>
          </a:p>
          <a:p>
            <a:pPr marL="411230" marR="0" lvl="0" indent="-411230" algn="just" defTabSz="1096614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	    движутся равномерно и  </a:t>
            </a:r>
          </a:p>
          <a:p>
            <a:pPr marL="411230" marR="0" lvl="0" indent="-411230" algn="just" defTabSz="1096614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	    прямолинейно (по инерции).</a:t>
            </a:r>
          </a:p>
          <a:p>
            <a:pPr marL="411230" marR="0" lvl="0" indent="-411230" algn="just" defTabSz="1096614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D60093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4.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Газы легко сжимаемы.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D60093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  <a:p>
            <a:pPr marL="411230" marR="0" lvl="0" indent="-411230" algn="just" defTabSz="1096614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D60093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	5.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Газы не имеют формы и объёма. </a:t>
            </a:r>
          </a:p>
          <a:p>
            <a:pPr marL="411230" marR="0" lvl="0" indent="-411230" algn="just" defTabSz="1096614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D60093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6.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Они заполняют весь    </a:t>
            </a:r>
          </a:p>
          <a:p>
            <a:pPr marL="411230" marR="0" lvl="0" indent="-411230" algn="just" defTabSz="1096614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	    предоставленный объём.</a:t>
            </a:r>
          </a:p>
          <a:p>
            <a:pPr marL="411230" marR="0" lvl="0" indent="-411230" algn="l" defTabSz="1096614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1230" marR="0" lvl="0" indent="-411230" algn="l" defTabSz="1096614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D60093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3" descr="Image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69848" y="1367616"/>
            <a:ext cx="4572032" cy="5214974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012921" y="367484"/>
            <a:ext cx="9115312" cy="646329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АГРЕГАТНОЕ СОСТОЯНИЕ ВЕЩЕСТВА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4" descr="жидкость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90500" y="2867814"/>
            <a:ext cx="11466551" cy="3874298"/>
          </a:xfrm>
          <a:prstGeom prst="rect">
            <a:avLst/>
          </a:prstGeom>
          <a:noFill/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512723" y="1296178"/>
            <a:ext cx="10754948" cy="866046"/>
          </a:xfrm>
        </p:spPr>
        <p:txBody>
          <a:bodyPr>
            <a:normAutofit/>
          </a:bodyPr>
          <a:lstStyle/>
          <a:p>
            <a:pPr eaLnBrk="1" hangingPunct="1"/>
            <a:r>
              <a:rPr lang="ru-RU" sz="3600" b="1" dirty="0" smtClean="0">
                <a:solidFill>
                  <a:srgbClr val="D60093"/>
                </a:solidFill>
                <a:latin typeface="Arial" pitchFamily="34" charset="0"/>
                <a:cs typeface="Arial" pitchFamily="34" charset="0"/>
              </a:rPr>
              <a:t>Поведение молекул в жидкости</a:t>
            </a: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155797" y="296046"/>
            <a:ext cx="9115312" cy="646329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АГРЕГАТНОЕ СОСТОЯНИЕ ВЕЩЕСТВА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5942011" y="1224740"/>
            <a:ext cx="4255991" cy="587234"/>
          </a:xfrm>
        </p:spPr>
        <p:txBody>
          <a:bodyPr>
            <a:normAutofit/>
          </a:bodyPr>
          <a:lstStyle/>
          <a:p>
            <a:pPr eaLnBrk="1" hangingPunct="1"/>
            <a:r>
              <a:rPr lang="ru-RU" sz="3200" b="1" dirty="0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Ж и </a:t>
            </a:r>
            <a:r>
              <a:rPr lang="ru-RU" sz="3200" b="1" dirty="0" err="1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д</a:t>
            </a:r>
            <a:r>
              <a:rPr lang="ru-RU" sz="3200" b="1" dirty="0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к о с т и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4441813" y="1939120"/>
            <a:ext cx="7534299" cy="4656943"/>
          </a:xfrm>
          <a:prstGeom prst="rect">
            <a:avLst/>
          </a:prstGeom>
        </p:spPr>
        <p:txBody>
          <a:bodyPr/>
          <a:lstStyle/>
          <a:p>
            <a:pPr marL="411230" marR="0" lvl="0" indent="-411230" algn="just" defTabSz="1096614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>
                <a:tab pos="3941763" algn="l"/>
              </a:tabLst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D60093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1.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Между молекулами действуют силы притяжения  короткое время, затем молекула перескакивает в другое место, и продолжает колебаться там.</a:t>
            </a:r>
          </a:p>
          <a:p>
            <a:pPr marL="411230" marR="0" lvl="0" indent="-411230" algn="just" defTabSz="1096614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>
                <a:tab pos="3941763" algn="l"/>
              </a:tabLst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D60093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2.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Для жидкостей характерен ближний порядок, который исчезает при</a:t>
            </a:r>
            <a:r>
              <a:rPr kumimoji="0" lang="ru-RU" sz="2800" b="1" i="0" u="none" strike="noStrike" kern="1200" cap="none" spc="0" normalizeH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нагревании.</a:t>
            </a:r>
          </a:p>
          <a:p>
            <a:pPr marL="411230" marR="0" lvl="0" indent="-411230" algn="just" defTabSz="1096614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>
                <a:tab pos="3941763" algn="l"/>
              </a:tabLst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D60093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3.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Жидкость не имеет формы, но обладает  объёмом.</a:t>
            </a:r>
          </a:p>
          <a:p>
            <a:pPr marL="411230" marR="0" lvl="0" indent="-411230" algn="just" defTabSz="1096614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>
                <a:tab pos="3941763" algn="l"/>
              </a:tabLst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D60093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4.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Жидкость мало сжимаема, текуча, упруга, хрупка.</a:t>
            </a:r>
          </a:p>
          <a:p>
            <a:pPr marL="411230" marR="0" lvl="0" indent="-411230" algn="l" defTabSz="1096614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>
                <a:tab pos="3941763" algn="l"/>
              </a:tabLst>
              <a:defRPr/>
            </a:pP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D60093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3" descr="Image1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CBB8A3"/>
              </a:clrFrom>
              <a:clrTo>
                <a:srgbClr val="CBB8A3">
                  <a:alpha val="0"/>
                </a:srgbClr>
              </a:clrTo>
            </a:clrChange>
            <a:lum bright="10000"/>
          </a:blip>
          <a:srcRect/>
          <a:stretch>
            <a:fillRect/>
          </a:stretch>
        </p:blipFill>
        <p:spPr bwMode="auto">
          <a:xfrm>
            <a:off x="298409" y="2081996"/>
            <a:ext cx="4357718" cy="4656131"/>
          </a:xfrm>
          <a:prstGeom prst="rect">
            <a:avLst/>
          </a:prstGeom>
          <a:noFill/>
          <a:ln w="12700">
            <a:solidFill>
              <a:srgbClr val="FF00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3402</TotalTime>
  <Words>415</Words>
  <PresentationFormat>Произвольный</PresentationFormat>
  <Paragraphs>144</Paragraphs>
  <Slides>22</Slides>
  <Notes>21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Поведение молекул в газе</vt:lpstr>
      <vt:lpstr>Г а з ы  </vt:lpstr>
      <vt:lpstr>Поведение молекул в жидкости</vt:lpstr>
      <vt:lpstr>Ж и д к о с т и</vt:lpstr>
      <vt:lpstr>Поведение молекул в твёрдом теле</vt:lpstr>
      <vt:lpstr>Т в ё р д ы е    т е л а</vt:lpstr>
      <vt:lpstr>Слайд 12</vt:lpstr>
      <vt:lpstr>Как из одного состояния получить другое?</vt:lpstr>
      <vt:lpstr>Твердое тело               Жидкость   </vt:lpstr>
      <vt:lpstr>Жидкость                   Твердое тело   </vt:lpstr>
      <vt:lpstr>Жидкость                       Газ</vt:lpstr>
      <vt:lpstr>Газ                   Жидкость</vt:lpstr>
      <vt:lpstr>Твердое тело                   Газ</vt:lpstr>
      <vt:lpstr>Газ                    Твердое тело 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Windows 7</cp:lastModifiedBy>
  <cp:revision>146</cp:revision>
  <dcterms:created xsi:type="dcterms:W3CDTF">2020-05-06T17:43:33Z</dcterms:created>
  <dcterms:modified xsi:type="dcterms:W3CDTF">2020-09-25T03:32:08Z</dcterms:modified>
</cp:coreProperties>
</file>