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7" r:id="rId2"/>
    <p:sldId id="294" r:id="rId3"/>
    <p:sldId id="468" r:id="rId4"/>
    <p:sldId id="469" r:id="rId5"/>
    <p:sldId id="471" r:id="rId6"/>
    <p:sldId id="497" r:id="rId7"/>
    <p:sldId id="473" r:id="rId8"/>
    <p:sldId id="475" r:id="rId9"/>
    <p:sldId id="477" r:id="rId10"/>
    <p:sldId id="478" r:id="rId11"/>
    <p:sldId id="486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7" r:id="rId20"/>
    <p:sldId id="489" r:id="rId21"/>
    <p:sldId id="495" r:id="rId22"/>
    <p:sldId id="496" r:id="rId23"/>
    <p:sldId id="327" r:id="rId24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06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8358246" cy="3646188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32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32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Простые и сложные вещества.</a:t>
            </a:r>
            <a:endParaRPr lang="ru-RU" sz="32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796508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42407" y="3367880"/>
            <a:ext cx="2941616" cy="28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oup 70"/>
          <p:cNvGraphicFramePr>
            <a:graphicFrameLocks noGrp="1"/>
          </p:cNvGraphicFramePr>
          <p:nvPr>
            <p:ph/>
          </p:nvPr>
        </p:nvGraphicFramePr>
        <p:xfrm>
          <a:off x="202830" y="1264304"/>
          <a:ext cx="11810597" cy="5532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30653"/>
                <a:gridCol w="5879944"/>
              </a:tblGrid>
              <a:tr h="493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36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298805" y="1939120"/>
            <a:ext cx="5772192" cy="5570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4. Твердость / мягкость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26971" y="4010822"/>
            <a:ext cx="5786478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Пластичные (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Au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Ag, Cu, Al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и др.)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кроме.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(серое). 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6227763" y="4082260"/>
            <a:ext cx="5715040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 dirty="0">
                <a:latin typeface="Arial" pitchFamily="34" charset="0"/>
                <a:cs typeface="Arial" pitchFamily="34" charset="0"/>
              </a:rPr>
              <a:t>Хрупкие (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уголь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, I</a:t>
            </a:r>
            <a:r>
              <a:rPr lang="en-US" sz="2800" u="sng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u="sng" dirty="0">
                <a:latin typeface="Arial" pitchFamily="34" charset="0"/>
                <a:cs typeface="Arial" pitchFamily="34" charset="0"/>
              </a:rPr>
              <a:t>др.)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ударе рассыпаются.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298805" y="3510756"/>
            <a:ext cx="5772192" cy="5570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5. Пластичность/ хрупкость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369847" y="2510624"/>
            <a:ext cx="5786478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Существуют  твердые 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Cr, Fe)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мягкие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(Au, Na, K)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227763" y="2439186"/>
            <a:ext cx="5715040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Существуют  твердые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</a:t>
            </a:r>
            <a:r>
              <a:rPr lang="ru-RU" sz="2800" baseline="-25000" dirty="0" err="1">
                <a:latin typeface="Arial" pitchFamily="34" charset="0"/>
                <a:cs typeface="Arial" pitchFamily="34" charset="0"/>
              </a:rPr>
              <a:t>алмаз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Si)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мягкие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(C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графит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370243" y="4939516"/>
            <a:ext cx="5772192" cy="5570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6. Температура плавления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226971" y="5511020"/>
            <a:ext cx="507919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Самая высокая: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3084491" y="5511020"/>
            <a:ext cx="3507262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пл.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)= +3380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226971" y="6225400"/>
            <a:ext cx="313540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Самая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низкая: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3084491" y="6225400"/>
            <a:ext cx="3693189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пл.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Hg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)=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- 38,8°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6156325" y="5725334"/>
            <a:ext cx="507919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Высокая: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7870837" y="5725334"/>
            <a:ext cx="4496056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пл.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(алмаза)= +3600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6156325" y="6225400"/>
            <a:ext cx="182124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Низкая: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7942275" y="6225400"/>
            <a:ext cx="4496056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пл.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(азота)= -210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7484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СЛОЖНЫЕ ВЕЩЕСТВА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98409" y="2296310"/>
            <a:ext cx="441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Неорганические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4359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8673" y="1296178"/>
            <a:ext cx="478634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Сложные вещества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533" y="3796508"/>
            <a:ext cx="2286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Оксиды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5863" y="4225136"/>
            <a:ext cx="2209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Соли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869913" y="2939253"/>
            <a:ext cx="1285884" cy="81121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27565" y="2724938"/>
            <a:ext cx="1781164" cy="32384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47" y="4582326"/>
            <a:ext cx="1655763" cy="1033463"/>
          </a:xfrm>
          <a:prstGeom prst="rect">
            <a:avLst/>
          </a:prstGeom>
          <a:noFill/>
          <a:ln w="2857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084227" y="5653896"/>
            <a:ext cx="7489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491" y="5082392"/>
            <a:ext cx="1655763" cy="1006475"/>
          </a:xfrm>
          <a:prstGeom prst="rect">
            <a:avLst/>
          </a:prstGeom>
          <a:noFill/>
          <a:ln w="2857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3727433" y="6225400"/>
            <a:ext cx="8114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Documents and Settings\User\Рабочий стол\h2so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0771" y="3296442"/>
            <a:ext cx="838200" cy="11064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299069" y="3082128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Кислоты</a:t>
            </a:r>
          </a:p>
        </p:txBody>
      </p:sp>
      <p:pic>
        <p:nvPicPr>
          <p:cNvPr id="19" name="Picture 4" descr="C:\Documents and Settings\User\Рабочий стол\image06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2275" y="5511020"/>
            <a:ext cx="1371600" cy="1031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7085019" y="6368276"/>
            <a:ext cx="1047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Na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7961" y="1653368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Органические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013581" y="1867682"/>
            <a:ext cx="728650" cy="16668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084359" y="1939120"/>
            <a:ext cx="571504" cy="2381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56193" y="5010954"/>
            <a:ext cx="2971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800" spc="-70" dirty="0">
                <a:latin typeface="Arial" pitchFamily="34" charset="0"/>
                <a:cs typeface="Arial" pitchFamily="34" charset="0"/>
              </a:rPr>
              <a:t>Основания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800" spc="-70" dirty="0">
                <a:latin typeface="Arial" pitchFamily="34" charset="0"/>
                <a:cs typeface="Arial" pitchFamily="34" charset="0"/>
              </a:rPr>
              <a:t>(Гидроксиды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2769375" y="3182933"/>
            <a:ext cx="1220783" cy="73342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5" idx="0"/>
          </p:cNvCxnSpPr>
          <p:nvPr/>
        </p:nvCxnSpPr>
        <p:spPr>
          <a:xfrm>
            <a:off x="3941747" y="2939252"/>
            <a:ext cx="2700346" cy="207170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370771" y="4439450"/>
            <a:ext cx="930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0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Documents and Settings\User\Рабочий стол\ж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9795" y="5439582"/>
            <a:ext cx="990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56853" y="2296310"/>
            <a:ext cx="1400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Documents and Settings\User\Рабочий стол\п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42671" y="3225004"/>
            <a:ext cx="990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9228159" y="2939252"/>
            <a:ext cx="1180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Фенол</a:t>
            </a: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9728225" y="6225400"/>
            <a:ext cx="110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Жиры</a:t>
            </a: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8870969" y="3796508"/>
            <a:ext cx="2025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Полиэтилен</a:t>
            </a:r>
          </a:p>
        </p:txBody>
      </p:sp>
      <p:pic>
        <p:nvPicPr>
          <p:cNvPr id="35" name="Picture 5" descr="C:\Documents and Settings\User\Рабочий стол\i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14043" y="4296574"/>
            <a:ext cx="11938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8870969" y="4725202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Уксусная кислота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65"/>
          <p:cNvGrpSpPr>
            <a:grpSpLocks/>
          </p:cNvGrpSpPr>
          <p:nvPr/>
        </p:nvGrpSpPr>
        <p:grpSpPr bwMode="auto">
          <a:xfrm>
            <a:off x="1441417" y="3867946"/>
            <a:ext cx="1655763" cy="2752725"/>
            <a:chOff x="2336" y="2614"/>
            <a:chExt cx="1043" cy="1542"/>
          </a:xfrm>
        </p:grpSpPr>
        <p:sp>
          <p:nvSpPr>
            <p:cNvPr id="8" name="Rectangle 166"/>
            <p:cNvSpPr>
              <a:spLocks noChangeArrowheads="1"/>
            </p:cNvSpPr>
            <p:nvPr/>
          </p:nvSpPr>
          <p:spPr bwMode="auto">
            <a:xfrm>
              <a:off x="2336" y="3294"/>
              <a:ext cx="1043" cy="136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Оксид кальция</a:t>
              </a:r>
            </a:p>
          </p:txBody>
        </p:sp>
        <p:sp>
          <p:nvSpPr>
            <p:cNvPr id="9" name="Rectangle 167"/>
            <p:cNvSpPr>
              <a:spLocks noChangeArrowheads="1"/>
            </p:cNvSpPr>
            <p:nvPr/>
          </p:nvSpPr>
          <p:spPr bwMode="auto">
            <a:xfrm>
              <a:off x="2336" y="3430"/>
              <a:ext cx="1043" cy="726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" name="Picture 1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2614"/>
              <a:ext cx="1043" cy="651"/>
            </a:xfrm>
            <a:prstGeom prst="rect">
              <a:avLst/>
            </a:prstGeom>
            <a:noFill/>
            <a:ln w="2857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</p:pic>
        <p:grpSp>
          <p:nvGrpSpPr>
            <p:cNvPr id="11" name="Group 169"/>
            <p:cNvGrpSpPr>
              <a:grpSpLocks/>
            </p:cNvGrpSpPr>
            <p:nvPr/>
          </p:nvGrpSpPr>
          <p:grpSpPr bwMode="auto">
            <a:xfrm>
              <a:off x="2381" y="3475"/>
              <a:ext cx="953" cy="545"/>
              <a:chOff x="2381" y="3475"/>
              <a:chExt cx="953" cy="545"/>
            </a:xfrm>
          </p:grpSpPr>
          <p:sp>
            <p:nvSpPr>
              <p:cNvPr id="13" name="AutoShape 170"/>
              <p:cNvSpPr>
                <a:spLocks noChangeArrowheads="1"/>
              </p:cNvSpPr>
              <p:nvPr/>
            </p:nvSpPr>
            <p:spPr bwMode="auto">
              <a:xfrm>
                <a:off x="2653" y="3884"/>
                <a:ext cx="136" cy="136"/>
              </a:xfrm>
              <a:prstGeom prst="flowChartConnector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4" name="Group 171"/>
              <p:cNvGrpSpPr>
                <a:grpSpLocks/>
              </p:cNvGrpSpPr>
              <p:nvPr/>
            </p:nvGrpSpPr>
            <p:grpSpPr bwMode="auto">
              <a:xfrm>
                <a:off x="2381" y="3475"/>
                <a:ext cx="953" cy="545"/>
                <a:chOff x="2381" y="3475"/>
                <a:chExt cx="953" cy="545"/>
              </a:xfrm>
            </p:grpSpPr>
            <p:grpSp>
              <p:nvGrpSpPr>
                <p:cNvPr id="15" name="Group 172"/>
                <p:cNvGrpSpPr>
                  <a:grpSpLocks/>
                </p:cNvGrpSpPr>
                <p:nvPr/>
              </p:nvGrpSpPr>
              <p:grpSpPr bwMode="auto">
                <a:xfrm>
                  <a:off x="2381" y="3475"/>
                  <a:ext cx="953" cy="136"/>
                  <a:chOff x="2381" y="3475"/>
                  <a:chExt cx="953" cy="136"/>
                </a:xfrm>
              </p:grpSpPr>
              <p:sp>
                <p:nvSpPr>
                  <p:cNvPr id="37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475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8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475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9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3475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40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3475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41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475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42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3475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43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475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6" name="AutoShape 180"/>
                <p:cNvSpPr>
                  <a:spLocks noChangeArrowheads="1"/>
                </p:cNvSpPr>
                <p:nvPr/>
              </p:nvSpPr>
              <p:spPr bwMode="auto">
                <a:xfrm>
                  <a:off x="2653" y="3612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" y="3612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" name="AutoShape 182"/>
                <p:cNvSpPr>
                  <a:spLocks noChangeArrowheads="1"/>
                </p:cNvSpPr>
                <p:nvPr/>
              </p:nvSpPr>
              <p:spPr bwMode="auto">
                <a:xfrm>
                  <a:off x="3061" y="3612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" name="AutoShape 183"/>
                <p:cNvSpPr>
                  <a:spLocks noChangeArrowheads="1"/>
                </p:cNvSpPr>
                <p:nvPr/>
              </p:nvSpPr>
              <p:spPr bwMode="auto">
                <a:xfrm>
                  <a:off x="2789" y="3612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" name="AutoShape 184"/>
                <p:cNvSpPr>
                  <a:spLocks noChangeArrowheads="1"/>
                </p:cNvSpPr>
                <p:nvPr/>
              </p:nvSpPr>
              <p:spPr bwMode="auto">
                <a:xfrm>
                  <a:off x="3198" y="3612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" name="AutoShape 185"/>
                <p:cNvSpPr>
                  <a:spLocks noChangeArrowheads="1"/>
                </p:cNvSpPr>
                <p:nvPr/>
              </p:nvSpPr>
              <p:spPr bwMode="auto">
                <a:xfrm>
                  <a:off x="2925" y="3612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22" name="Group 186"/>
                <p:cNvGrpSpPr>
                  <a:grpSpLocks/>
                </p:cNvGrpSpPr>
                <p:nvPr/>
              </p:nvGrpSpPr>
              <p:grpSpPr bwMode="auto">
                <a:xfrm>
                  <a:off x="2381" y="3748"/>
                  <a:ext cx="953" cy="136"/>
                  <a:chOff x="2381" y="3748"/>
                  <a:chExt cx="953" cy="136"/>
                </a:xfrm>
              </p:grpSpPr>
              <p:sp>
                <p:nvSpPr>
                  <p:cNvPr id="30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48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748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3748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3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3748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4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748"/>
                    <a:ext cx="136" cy="136"/>
                  </a:xfrm>
                  <a:prstGeom prst="flowChartConnector">
                    <a:avLst/>
                  </a:prstGeom>
                  <a:solidFill>
                    <a:srgbClr val="6666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5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3748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6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748"/>
                    <a:ext cx="136" cy="136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3" name="AutoShape 194"/>
                <p:cNvSpPr>
                  <a:spLocks noChangeArrowheads="1"/>
                </p:cNvSpPr>
                <p:nvPr/>
              </p:nvSpPr>
              <p:spPr bwMode="auto">
                <a:xfrm>
                  <a:off x="2517" y="3884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" name="AutoShape 195"/>
                <p:cNvSpPr>
                  <a:spLocks noChangeArrowheads="1"/>
                </p:cNvSpPr>
                <p:nvPr/>
              </p:nvSpPr>
              <p:spPr bwMode="auto">
                <a:xfrm>
                  <a:off x="2789" y="3884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5" name="AutoShape 196"/>
                <p:cNvSpPr>
                  <a:spLocks noChangeArrowheads="1"/>
                </p:cNvSpPr>
                <p:nvPr/>
              </p:nvSpPr>
              <p:spPr bwMode="auto">
                <a:xfrm>
                  <a:off x="3061" y="3884"/>
                  <a:ext cx="136" cy="136"/>
                </a:xfrm>
                <a:prstGeom prst="flowChartConnector">
                  <a:avLst/>
                </a:prstGeom>
                <a:solidFill>
                  <a:srgbClr val="6666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" name="AutoShape 197"/>
                <p:cNvSpPr>
                  <a:spLocks noChangeArrowheads="1"/>
                </p:cNvSpPr>
                <p:nvPr/>
              </p:nvSpPr>
              <p:spPr bwMode="auto">
                <a:xfrm>
                  <a:off x="3197" y="3884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7" name="AutoShape 198"/>
                <p:cNvSpPr>
                  <a:spLocks noChangeArrowheads="1"/>
                </p:cNvSpPr>
                <p:nvPr/>
              </p:nvSpPr>
              <p:spPr bwMode="auto">
                <a:xfrm>
                  <a:off x="2925" y="3884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" name="AutoShape 199"/>
                <p:cNvSpPr>
                  <a:spLocks noChangeArrowheads="1"/>
                </p:cNvSpPr>
                <p:nvPr/>
              </p:nvSpPr>
              <p:spPr bwMode="auto">
                <a:xfrm>
                  <a:off x="2381" y="3612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9" name="AutoShape 200"/>
                <p:cNvSpPr>
                  <a:spLocks noChangeArrowheads="1"/>
                </p:cNvSpPr>
                <p:nvPr/>
              </p:nvSpPr>
              <p:spPr bwMode="auto">
                <a:xfrm>
                  <a:off x="2381" y="3884"/>
                  <a:ext cx="136" cy="13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grpSp>
        <p:nvGrpSpPr>
          <p:cNvPr id="44" name="Group 201"/>
          <p:cNvGrpSpPr>
            <a:grpSpLocks/>
          </p:cNvGrpSpPr>
          <p:nvPr/>
        </p:nvGrpSpPr>
        <p:grpSpPr bwMode="auto">
          <a:xfrm>
            <a:off x="9656787" y="3796508"/>
            <a:ext cx="1655763" cy="2752725"/>
            <a:chOff x="4241" y="2614"/>
            <a:chExt cx="1043" cy="1542"/>
          </a:xfrm>
        </p:grpSpPr>
        <p:sp>
          <p:nvSpPr>
            <p:cNvPr id="45" name="Rectangle 202"/>
            <p:cNvSpPr>
              <a:spLocks noChangeArrowheads="1"/>
            </p:cNvSpPr>
            <p:nvPr/>
          </p:nvSpPr>
          <p:spPr bwMode="auto">
            <a:xfrm>
              <a:off x="4241" y="3294"/>
              <a:ext cx="1043" cy="136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Хлорид натрия</a:t>
              </a:r>
            </a:p>
          </p:txBody>
        </p:sp>
        <p:sp>
          <p:nvSpPr>
            <p:cNvPr id="46" name="Rectangle 203"/>
            <p:cNvSpPr>
              <a:spLocks noChangeArrowheads="1"/>
            </p:cNvSpPr>
            <p:nvPr/>
          </p:nvSpPr>
          <p:spPr bwMode="auto">
            <a:xfrm>
              <a:off x="4241" y="3430"/>
              <a:ext cx="1043" cy="726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7" name="Group 204"/>
            <p:cNvGrpSpPr>
              <a:grpSpLocks/>
            </p:cNvGrpSpPr>
            <p:nvPr/>
          </p:nvGrpSpPr>
          <p:grpSpPr bwMode="auto">
            <a:xfrm>
              <a:off x="4286" y="3475"/>
              <a:ext cx="953" cy="545"/>
              <a:chOff x="2381" y="3475"/>
              <a:chExt cx="953" cy="545"/>
            </a:xfrm>
          </p:grpSpPr>
          <p:sp>
            <p:nvSpPr>
              <p:cNvPr id="49" name="AutoShape 205"/>
              <p:cNvSpPr>
                <a:spLocks noChangeArrowheads="1"/>
              </p:cNvSpPr>
              <p:nvPr/>
            </p:nvSpPr>
            <p:spPr bwMode="auto">
              <a:xfrm>
                <a:off x="2653" y="3884"/>
                <a:ext cx="136" cy="136"/>
              </a:xfrm>
              <a:prstGeom prst="flowChartConnector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0" name="Group 206"/>
              <p:cNvGrpSpPr>
                <a:grpSpLocks/>
              </p:cNvGrpSpPr>
              <p:nvPr/>
            </p:nvGrpSpPr>
            <p:grpSpPr bwMode="auto">
              <a:xfrm>
                <a:off x="2381" y="3475"/>
                <a:ext cx="953" cy="545"/>
                <a:chOff x="2381" y="3475"/>
                <a:chExt cx="953" cy="545"/>
              </a:xfrm>
            </p:grpSpPr>
            <p:grpSp>
              <p:nvGrpSpPr>
                <p:cNvPr id="51" name="Group 207"/>
                <p:cNvGrpSpPr>
                  <a:grpSpLocks/>
                </p:cNvGrpSpPr>
                <p:nvPr/>
              </p:nvGrpSpPr>
              <p:grpSpPr bwMode="auto">
                <a:xfrm>
                  <a:off x="2381" y="3475"/>
                  <a:ext cx="953" cy="136"/>
                  <a:chOff x="2381" y="3475"/>
                  <a:chExt cx="953" cy="136"/>
                </a:xfrm>
              </p:grpSpPr>
              <p:sp>
                <p:nvSpPr>
                  <p:cNvPr id="73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475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4" name="AutoShape 209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475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5" name="AutoShape 210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3475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6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3475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7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475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8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3475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9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475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52" name="AutoShape 215"/>
                <p:cNvSpPr>
                  <a:spLocks noChangeArrowheads="1"/>
                </p:cNvSpPr>
                <p:nvPr/>
              </p:nvSpPr>
              <p:spPr bwMode="auto">
                <a:xfrm>
                  <a:off x="2653" y="3612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3" name="AutoShape 216"/>
                <p:cNvSpPr>
                  <a:spLocks noChangeArrowheads="1"/>
                </p:cNvSpPr>
                <p:nvPr/>
              </p:nvSpPr>
              <p:spPr bwMode="auto">
                <a:xfrm>
                  <a:off x="2517" y="3612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4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61" y="3612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89" y="3612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6" name="AutoShape 219"/>
                <p:cNvSpPr>
                  <a:spLocks noChangeArrowheads="1"/>
                </p:cNvSpPr>
                <p:nvPr/>
              </p:nvSpPr>
              <p:spPr bwMode="auto">
                <a:xfrm>
                  <a:off x="3198" y="3612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" name="AutoShape 220"/>
                <p:cNvSpPr>
                  <a:spLocks noChangeArrowheads="1"/>
                </p:cNvSpPr>
                <p:nvPr/>
              </p:nvSpPr>
              <p:spPr bwMode="auto">
                <a:xfrm>
                  <a:off x="2925" y="3612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58" name="Group 221"/>
                <p:cNvGrpSpPr>
                  <a:grpSpLocks/>
                </p:cNvGrpSpPr>
                <p:nvPr/>
              </p:nvGrpSpPr>
              <p:grpSpPr bwMode="auto">
                <a:xfrm>
                  <a:off x="2381" y="3748"/>
                  <a:ext cx="953" cy="136"/>
                  <a:chOff x="2381" y="3748"/>
                  <a:chExt cx="953" cy="136"/>
                </a:xfrm>
              </p:grpSpPr>
              <p:sp>
                <p:nvSpPr>
                  <p:cNvPr id="66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48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67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3748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68" name="AutoShape 224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3748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69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3748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0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748"/>
                    <a:ext cx="136" cy="136"/>
                  </a:xfrm>
                  <a:prstGeom prst="flowChartConnector">
                    <a:avLst/>
                  </a:prstGeom>
                  <a:solidFill>
                    <a:srgbClr val="FFFF99">
                      <a:alpha val="46001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1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3748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72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3748"/>
                    <a:ext cx="136" cy="136"/>
                  </a:xfrm>
                  <a:prstGeom prst="flowChartConnector">
                    <a:avLst/>
                  </a:prstGeom>
                  <a:solidFill>
                    <a:srgbClr val="CCFFCC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59" name="AutoShape 229"/>
                <p:cNvSpPr>
                  <a:spLocks noChangeArrowheads="1"/>
                </p:cNvSpPr>
                <p:nvPr/>
              </p:nvSpPr>
              <p:spPr bwMode="auto">
                <a:xfrm>
                  <a:off x="2517" y="3884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" name="AutoShape 230"/>
                <p:cNvSpPr>
                  <a:spLocks noChangeArrowheads="1"/>
                </p:cNvSpPr>
                <p:nvPr/>
              </p:nvSpPr>
              <p:spPr bwMode="auto">
                <a:xfrm>
                  <a:off x="2789" y="3884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1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61" y="3884"/>
                  <a:ext cx="136" cy="136"/>
                </a:xfrm>
                <a:prstGeom prst="flowChartConnector">
                  <a:avLst/>
                </a:prstGeom>
                <a:solidFill>
                  <a:srgbClr val="FFFF99">
                    <a:alpha val="46001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2" name="AutoShape 232"/>
                <p:cNvSpPr>
                  <a:spLocks noChangeArrowheads="1"/>
                </p:cNvSpPr>
                <p:nvPr/>
              </p:nvSpPr>
              <p:spPr bwMode="auto">
                <a:xfrm>
                  <a:off x="3197" y="3884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3" name="AutoShape 233"/>
                <p:cNvSpPr>
                  <a:spLocks noChangeArrowheads="1"/>
                </p:cNvSpPr>
                <p:nvPr/>
              </p:nvSpPr>
              <p:spPr bwMode="auto">
                <a:xfrm>
                  <a:off x="2925" y="3884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4" name="AutoShape 234"/>
                <p:cNvSpPr>
                  <a:spLocks noChangeArrowheads="1"/>
                </p:cNvSpPr>
                <p:nvPr/>
              </p:nvSpPr>
              <p:spPr bwMode="auto">
                <a:xfrm>
                  <a:off x="2381" y="3612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5" name="AutoShape 235"/>
                <p:cNvSpPr>
                  <a:spLocks noChangeArrowheads="1"/>
                </p:cNvSpPr>
                <p:nvPr/>
              </p:nvSpPr>
              <p:spPr bwMode="auto">
                <a:xfrm>
                  <a:off x="2381" y="3884"/>
                  <a:ext cx="136" cy="136"/>
                </a:xfrm>
                <a:prstGeom prst="flowChartConnector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pic>
          <p:nvPicPr>
            <p:cNvPr id="48" name="Picture 2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2614"/>
              <a:ext cx="1043" cy="634"/>
            </a:xfrm>
            <a:prstGeom prst="rect">
              <a:avLst/>
            </a:prstGeom>
            <a:noFill/>
            <a:ln w="28575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</p:pic>
      </p:grpSp>
      <p:pic>
        <p:nvPicPr>
          <p:cNvPr id="80" name="Picture 3" descr="C:\Documents and Settings\User\Рабочий стол\h2so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0771" y="3867946"/>
            <a:ext cx="1219200" cy="11064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81" name="Группа 128"/>
          <p:cNvGrpSpPr>
            <a:grpSpLocks/>
          </p:cNvGrpSpPr>
          <p:nvPr/>
        </p:nvGrpSpPr>
        <p:grpSpPr bwMode="auto">
          <a:xfrm>
            <a:off x="7227895" y="5082392"/>
            <a:ext cx="1676400" cy="1524000"/>
            <a:chOff x="4572000" y="4724400"/>
            <a:chExt cx="1676400" cy="1524000"/>
          </a:xfrm>
        </p:grpSpPr>
        <p:pic>
          <p:nvPicPr>
            <p:cNvPr id="82" name="Picture 2" descr="C:\Documents and Settings\User\Рабочий стол\i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4953000"/>
              <a:ext cx="1676400" cy="12954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3" name="Rectangle 202"/>
            <p:cNvSpPr>
              <a:spLocks noChangeArrowheads="1"/>
            </p:cNvSpPr>
            <p:nvPr/>
          </p:nvSpPr>
          <p:spPr bwMode="auto">
            <a:xfrm>
              <a:off x="4572000" y="4724400"/>
              <a:ext cx="1676400" cy="228600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Серная кислота</a:t>
              </a:r>
            </a:p>
          </p:txBody>
        </p:sp>
      </p:grpSp>
      <p:pic>
        <p:nvPicPr>
          <p:cNvPr id="84" name="Picture 4" descr="C:\Documents and Settings\User\Рабочий стол\image0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6061" y="3867946"/>
            <a:ext cx="1752600" cy="1146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85" name="Группа 132"/>
          <p:cNvGrpSpPr>
            <a:grpSpLocks/>
          </p:cNvGrpSpPr>
          <p:nvPr/>
        </p:nvGrpSpPr>
        <p:grpSpPr bwMode="auto">
          <a:xfrm>
            <a:off x="4084623" y="5153830"/>
            <a:ext cx="1905000" cy="1524000"/>
            <a:chOff x="2667000" y="4724400"/>
            <a:chExt cx="1905000" cy="1524000"/>
          </a:xfrm>
        </p:grpSpPr>
        <p:sp>
          <p:nvSpPr>
            <p:cNvPr id="86" name="Rectangle 202"/>
            <p:cNvSpPr>
              <a:spLocks noChangeArrowheads="1"/>
            </p:cNvSpPr>
            <p:nvPr/>
          </p:nvSpPr>
          <p:spPr bwMode="auto">
            <a:xfrm>
              <a:off x="2667000" y="4724400"/>
              <a:ext cx="1905000" cy="228600"/>
            </a:xfrm>
            <a:prstGeom prst="rect">
              <a:avLst/>
            </a:prstGeom>
            <a:solidFill>
              <a:srgbClr val="C0C0C0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Гидроксид натрия</a:t>
              </a:r>
            </a:p>
          </p:txBody>
        </p:sp>
        <p:pic>
          <p:nvPicPr>
            <p:cNvPr id="87" name="Picture 3" descr="C:\Documents and Settings\User\Рабочий стол\i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67000" y="4953000"/>
              <a:ext cx="1905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Выгнутая влево стрелка 87"/>
          <p:cNvSpPr/>
          <p:nvPr/>
        </p:nvSpPr>
        <p:spPr>
          <a:xfrm rot="662811">
            <a:off x="126039" y="1481860"/>
            <a:ext cx="579438" cy="1371600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4161" y="1224740"/>
            <a:ext cx="1135864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Сложные вещества состоят из атомов разных химических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элементов.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Выгнутая вправо стрелка 89"/>
          <p:cNvSpPr/>
          <p:nvPr/>
        </p:nvSpPr>
        <p:spPr>
          <a:xfrm rot="21264291">
            <a:off x="11041323" y="2467949"/>
            <a:ext cx="690562" cy="2057400"/>
          </a:xfrm>
          <a:prstGeom prst="curved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4161" y="2510624"/>
            <a:ext cx="1135864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 химических реакциях могут разлагаться с образованием нескольких других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веществ.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1483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4013185" y="1439054"/>
            <a:ext cx="3048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Вещества</a:t>
            </a: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1727169" y="2296310"/>
            <a:ext cx="3048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Простые</a:t>
            </a: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1298541" y="3153566"/>
            <a:ext cx="4114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Состоят из атомов одного вида</a:t>
            </a:r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442077" y="3153566"/>
            <a:ext cx="41148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Состоят из атомов разного вида</a:t>
            </a:r>
          </a:p>
        </p:txBody>
      </p:sp>
      <p:sp>
        <p:nvSpPr>
          <p:cNvPr id="96" name="Text Box 27"/>
          <p:cNvSpPr txBox="1">
            <a:spLocks noChangeArrowheads="1"/>
          </p:cNvSpPr>
          <p:nvPr/>
        </p:nvSpPr>
        <p:spPr bwMode="auto">
          <a:xfrm>
            <a:off x="369847" y="4296574"/>
            <a:ext cx="551024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химических реакциях не могут разлагаться с образованием нескольких других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веществ.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6156325" y="4296574"/>
            <a:ext cx="540548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химических реакциях могут разлагаться с образованием нескольких других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веществ.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>
            <a:off x="441285" y="6282512"/>
            <a:ext cx="551024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Н</a:t>
            </a:r>
            <a:r>
              <a:rPr lang="ru-RU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Cl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S P F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Si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6180127" y="6282512"/>
            <a:ext cx="540548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CuSO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HCl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10800000" flipV="1">
            <a:off x="3655995" y="1939120"/>
            <a:ext cx="714380" cy="285752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93" idx="2"/>
          </p:cNvCxnSpPr>
          <p:nvPr/>
        </p:nvCxnSpPr>
        <p:spPr>
          <a:xfrm rot="5400000">
            <a:off x="2917797" y="2848766"/>
            <a:ext cx="428628" cy="238116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>
            <a:off x="2834459" y="4046542"/>
            <a:ext cx="285752" cy="214312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5400000">
            <a:off x="3535353" y="5923737"/>
            <a:ext cx="717550" cy="3175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799267" y="1939120"/>
            <a:ext cx="1484308" cy="314324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97" idx="0"/>
          </p:cNvCxnSpPr>
          <p:nvPr/>
        </p:nvCxnSpPr>
        <p:spPr>
          <a:xfrm rot="16200000" flipH="1">
            <a:off x="8650704" y="4088210"/>
            <a:ext cx="285752" cy="130976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6870705" y="2296310"/>
            <a:ext cx="3048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Сложные 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 rot="16200000" flipH="1">
            <a:off x="8370109" y="2868608"/>
            <a:ext cx="357190" cy="212726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5400000">
            <a:off x="8371697" y="5867416"/>
            <a:ext cx="714380" cy="1588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47" y="1432471"/>
            <a:ext cx="115729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Процесс разложения  с целью определения состава веществ называется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анализом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Процесс создания соединений называется </a:t>
            </a:r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синтезом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Состав веществ определяется методом анализа.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Установление составных элементов, образующих соединение, называется </a:t>
            </a:r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качественным анализом.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Определение количества элементов, входящих в состав соединения, называется </a:t>
            </a:r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количественным анализом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438922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510492"/>
            <a:ext cx="1135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Тема: «Простые и сложные вещества»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55929" y="3153566"/>
            <a:ext cx="598810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23" y="1296178"/>
            <a:ext cx="1114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 Цель лабораторной работы: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1. Ознакомиться с различными веществами.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2. Уметь классифицировать вещества на простые и сложные.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681" y="3653632"/>
            <a:ext cx="4143404" cy="315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 2 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285" y="5153830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278857"/>
            <a:ext cx="1143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409" y="1510492"/>
            <a:ext cx="1164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Ниже перечисленные вещества разделите на простые и сложные: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K, Cu, 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Cl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Al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MgSO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KOH, Fe,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KF, Cr,  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27037" y="3221577"/>
          <a:ext cx="11072889" cy="871227"/>
        </p:xfrm>
        <a:graphic>
          <a:graphicData uri="http://schemas.openxmlformats.org/drawingml/2006/table">
            <a:tbl>
              <a:tblPr/>
              <a:tblGrid>
                <a:gridCol w="5232243"/>
                <a:gridCol w="5840646"/>
              </a:tblGrid>
              <a:tr h="19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 ПРОСТЫЕ    ВЕЩЕСТВА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   СЛОЖНЫЕ     ВЕЩЕСТВА</a:t>
                      </a: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4" marR="57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0375" y="438922"/>
            <a:ext cx="41818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599" y="1224740"/>
            <a:ext cx="10933782" cy="116700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моделям молекул определите простое вещество.</a:t>
            </a:r>
          </a:p>
        </p:txBody>
      </p:sp>
      <p:pic>
        <p:nvPicPr>
          <p:cNvPr id="23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2256" t="26701" r="7970" b="40608"/>
          <a:stretch>
            <a:fillRect/>
          </a:stretch>
        </p:blipFill>
        <p:spPr bwMode="auto">
          <a:xfrm>
            <a:off x="1655731" y="2510624"/>
            <a:ext cx="2763553" cy="177488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</p:pic>
      <p:pic>
        <p:nvPicPr>
          <p:cNvPr id="24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9237" t="28665" r="23079" b="42360"/>
          <a:stretch>
            <a:fillRect/>
          </a:stretch>
        </p:blipFill>
        <p:spPr bwMode="auto">
          <a:xfrm>
            <a:off x="7085019" y="2439186"/>
            <a:ext cx="2947368" cy="1708244"/>
          </a:xfrm>
          <a:prstGeom prst="rect">
            <a:avLst/>
          </a:prstGeom>
          <a:solidFill>
            <a:srgbClr val="FF7C80">
              <a:alpha val="25098"/>
            </a:srgbClr>
          </a:solidFill>
          <a:ln w="31750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25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427" t="49101" r="7851" b="16455"/>
          <a:stretch>
            <a:fillRect/>
          </a:stretch>
        </p:blipFill>
        <p:spPr bwMode="auto">
          <a:xfrm>
            <a:off x="7227895" y="4868078"/>
            <a:ext cx="2930466" cy="183502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" name="Picture 22" descr="0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7169" y="4725202"/>
            <a:ext cx="2791020" cy="175537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971" y="1296178"/>
            <a:ext cx="117872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чистые вещества: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воздух 2) азот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дистиллированная вода 4) газированная вода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Чистые вещества, в отличие от смесей: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имеют постоянные физические и химические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имеют только постоянные физические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имеют постоянный количественный и качественный состав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имеют только постоянные химические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неоднородные смеси веществ: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гранит 2) раствор сахара в воде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морковный сок 4) сметана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однородные смеси веществ: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раствор йода в спирте 2) кефир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сплав золота и меди 4) смесь муки и соли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Однородную смесь можно получить путем смешивания следующих веществ: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угля и песка 2) углекислого газа и воздуха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азота и кислорода 4) глины и 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0375" y="438922"/>
            <a:ext cx="41818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058913" y="1153302"/>
            <a:ext cx="8286808" cy="7858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 - Выберите простое вещество:</a:t>
            </a:r>
          </a:p>
        </p:txBody>
      </p:sp>
      <p:sp>
        <p:nvSpPr>
          <p:cNvPr id="1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1724806"/>
            <a:ext cx="151600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84293" y="1724806"/>
            <a:ext cx="133987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84425" y="1724806"/>
            <a:ext cx="142532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41747" y="1724806"/>
            <a:ext cx="149355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26971" y="2153434"/>
            <a:ext cx="11715832" cy="1167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just" defTabSz="1096614" rtl="0" eaLnBrk="1" fontAlgn="auto" latinLnBrk="0" hangingPunct="1">
              <a:lnSpc>
                <a:spcPts val="45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В</a:t>
            </a:r>
            <a:r>
              <a:rPr kumimoji="0" lang="ru-RU" sz="2800" i="0" u="none" strike="noStrike" kern="1200" cap="none" spc="-12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ru-RU" sz="2800" i="0" u="none" strike="noStrike" kern="1200" cap="none" spc="-12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Способность атомов химических элементов образовывать несколько простых веществ с разными свойствами называется</a:t>
            </a:r>
            <a:endParaRPr kumimoji="0" lang="ru-RU" sz="2800" i="0" u="none" strike="noStrike" kern="1200" cap="none" spc="-12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3296442"/>
            <a:ext cx="3760003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сложное вещество</a:t>
            </a:r>
          </a:p>
        </p:txBody>
      </p:sp>
      <p:sp>
        <p:nvSpPr>
          <p:cNvPr id="2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41747" y="3296442"/>
            <a:ext cx="259167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аллотропия</a:t>
            </a:r>
          </a:p>
        </p:txBody>
      </p:sp>
      <p:sp>
        <p:nvSpPr>
          <p:cNvPr id="30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84953" y="3010690"/>
            <a:ext cx="5000660" cy="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lnSpc>
                <a:spcPts val="6836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химическое соединение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3725070"/>
            <a:ext cx="221349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молекула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-630285" y="3867946"/>
            <a:ext cx="8786874" cy="1167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- Какая модель изображена на рисунке?</a:t>
            </a: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9237" t="28665" r="23079" b="42360"/>
          <a:stretch>
            <a:fillRect/>
          </a:stretch>
        </p:blipFill>
        <p:spPr bwMode="auto">
          <a:xfrm>
            <a:off x="7370771" y="4368012"/>
            <a:ext cx="2586077" cy="1508325"/>
          </a:xfrm>
          <a:prstGeom prst="rect">
            <a:avLst/>
          </a:prstGeom>
          <a:solidFill>
            <a:srgbClr val="FF7C80">
              <a:alpha val="32156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299465" y="5082392"/>
            <a:ext cx="1539844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водород</a:t>
            </a:r>
          </a:p>
        </p:txBody>
      </p:sp>
      <p:sp>
        <p:nvSpPr>
          <p:cNvPr id="35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4653764"/>
            <a:ext cx="142051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иона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41417" y="4653764"/>
            <a:ext cx="4082335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сложного вещества</a:t>
            </a:r>
            <a:endParaRPr lang="ru-RU" sz="2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5082392"/>
            <a:ext cx="227119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молекулы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70507" y="4653764"/>
            <a:ext cx="172117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атома</a:t>
            </a:r>
            <a:endParaRPr lang="ru-RU" sz="2800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0375" y="438922"/>
            <a:ext cx="41818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599" y="1224740"/>
            <a:ext cx="10933782" cy="116700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моделям молекул определите простое вещество.</a:t>
            </a:r>
          </a:p>
        </p:txBody>
      </p:sp>
      <p:pic>
        <p:nvPicPr>
          <p:cNvPr id="23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2256" t="26701" r="7970" b="40608"/>
          <a:stretch>
            <a:fillRect/>
          </a:stretch>
        </p:blipFill>
        <p:spPr bwMode="auto">
          <a:xfrm>
            <a:off x="1655731" y="2510624"/>
            <a:ext cx="2763553" cy="1774882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</p:pic>
      <p:pic>
        <p:nvPicPr>
          <p:cNvPr id="24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9237" t="28665" r="23079" b="42360"/>
          <a:stretch>
            <a:fillRect/>
          </a:stretch>
        </p:blipFill>
        <p:spPr bwMode="auto">
          <a:xfrm>
            <a:off x="7085019" y="2439186"/>
            <a:ext cx="2947368" cy="1708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427" t="49101" r="7851" b="16455"/>
          <a:stretch>
            <a:fillRect/>
          </a:stretch>
        </p:blipFill>
        <p:spPr bwMode="auto">
          <a:xfrm>
            <a:off x="7227895" y="4868078"/>
            <a:ext cx="2930466" cy="183502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" name="Picture 22" descr="0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7169" y="4725202"/>
            <a:ext cx="2791020" cy="175537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0309" y="296046"/>
            <a:ext cx="418184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1" y="179624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058913" y="1153302"/>
            <a:ext cx="8286808" cy="7858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 -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Выберите простое вещество:</a:t>
            </a:r>
          </a:p>
        </p:txBody>
      </p:sp>
      <p:sp>
        <p:nvSpPr>
          <p:cNvPr id="1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27103" y="1724806"/>
            <a:ext cx="151600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2987" y="1724806"/>
            <a:ext cx="133987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13119" y="1724806"/>
            <a:ext cx="142532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70441" y="1724806"/>
            <a:ext cx="149355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26971" y="2153434"/>
            <a:ext cx="11715832" cy="11670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just" defTabSz="1096614" rtl="0" eaLnBrk="1" fontAlgn="auto" latinLnBrk="0" hangingPunct="1">
              <a:lnSpc>
                <a:spcPts val="45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-12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</a:t>
            </a:r>
            <a:r>
              <a:rPr kumimoji="0" lang="ru-RU" sz="2800" i="0" u="none" strike="noStrike" kern="1200" cap="none" spc="-12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spc="-120" dirty="0" smtClean="0"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kumimoji="0" lang="ru-RU" sz="2800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i="0" u="none" strike="noStrike" kern="1200" cap="none" spc="-12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Способность атомов химических элементов образовывать несколько простых веществ с разными свойствами называется</a:t>
            </a:r>
            <a:endParaRPr kumimoji="0" lang="ru-RU" sz="2800" i="0" u="none" strike="noStrike" kern="1200" cap="none" spc="-12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3296442"/>
            <a:ext cx="3760003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сложное вещество</a:t>
            </a:r>
          </a:p>
        </p:txBody>
      </p:sp>
      <p:sp>
        <p:nvSpPr>
          <p:cNvPr id="2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41747" y="3296442"/>
            <a:ext cx="259167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аллотропия</a:t>
            </a:r>
          </a:p>
        </p:txBody>
      </p:sp>
      <p:sp>
        <p:nvSpPr>
          <p:cNvPr id="30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84953" y="3010690"/>
            <a:ext cx="5000660" cy="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lnSpc>
                <a:spcPts val="6836"/>
              </a:lnSpc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химическое соединение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3725070"/>
            <a:ext cx="221349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молекула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-630285" y="3867946"/>
            <a:ext cx="8786874" cy="1167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- Какая модель изображена на рисунке?</a:t>
            </a: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9237" t="28665" r="23079" b="42360"/>
          <a:stretch>
            <a:fillRect/>
          </a:stretch>
        </p:blipFill>
        <p:spPr bwMode="auto">
          <a:xfrm>
            <a:off x="7585085" y="4439450"/>
            <a:ext cx="2586077" cy="1508325"/>
          </a:xfrm>
          <a:prstGeom prst="rect">
            <a:avLst/>
          </a:prstGeom>
          <a:solidFill>
            <a:srgbClr val="FF7C80">
              <a:alpha val="32156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299465" y="5082392"/>
            <a:ext cx="1539844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водород</a:t>
            </a:r>
          </a:p>
        </p:txBody>
      </p:sp>
      <p:sp>
        <p:nvSpPr>
          <p:cNvPr id="35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4868078"/>
            <a:ext cx="142051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иона</a:t>
            </a:r>
            <a:endParaRPr lang="ru-RU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41417" y="4868078"/>
            <a:ext cx="3883563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сложного вещества</a:t>
            </a:r>
            <a:endParaRPr lang="ru-RU" sz="2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6971" y="5296706"/>
            <a:ext cx="227119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молекулы</a:t>
            </a:r>
            <a:endParaRPr lang="ru-RU" sz="2800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99069" y="4868078"/>
            <a:ext cx="162179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атома</a:t>
            </a:r>
            <a:endParaRPr lang="ru-RU" sz="2800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2796376"/>
            <a:ext cx="11215767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§7 (стр. 27 - 28)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1-6 ( стр. 28)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Заполнить таблицу к лабораторной работе №2.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72" y="224609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1483" y="367484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6971" y="1296178"/>
            <a:ext cx="117872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чистые вещества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воздух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азот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дистиллированная вода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газированная вода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Чистые вещества, в отличие от смесей: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имеют постоянные физические и химические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имеют только постоянные физические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имеют постоянный количественный и качественный состав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имеют только постоянные химические свойства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неоднородные смеси веществ: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гранит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2) раствор сахара в воде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морковный сок 4) сметана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Укажите однородные смеси веществ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раствор йода в спирте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кефир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сплав золота и меди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смесь муки и соли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Однородную смесь можно получить путем смешивания следующих веществ:</a:t>
            </a:r>
            <a:r>
              <a:rPr lang="ru-RU" sz="2400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угля и песка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углекислого газа и воздуха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азота и кислорода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глины и 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8599338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2723" y="1581930"/>
            <a:ext cx="10952798" cy="8170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400" b="0" dirty="0" smtClean="0">
                <a:solidFill>
                  <a:srgbClr val="0000CC"/>
                </a:solidFill>
              </a:rPr>
              <a:t>Химические элементы существуют в виде химических </a:t>
            </a:r>
            <a:r>
              <a:rPr lang="ru-RU" altLang="ru-RU" sz="3400" b="0" dirty="0" smtClean="0">
                <a:solidFill>
                  <a:srgbClr val="0000CC"/>
                </a:solidFill>
              </a:rPr>
              <a:t>соединений</a:t>
            </a:r>
            <a:r>
              <a:rPr lang="en-US" altLang="ru-RU" sz="3400" b="0" dirty="0" smtClean="0">
                <a:solidFill>
                  <a:srgbClr val="0000CC"/>
                </a:solidFill>
              </a:rPr>
              <a:t>.</a:t>
            </a:r>
            <a:endParaRPr lang="ru-RU" sz="3400" b="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655731" y="2582062"/>
          <a:ext cx="8890696" cy="359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348"/>
                <a:gridCol w="4445348"/>
              </a:tblGrid>
              <a:tr h="25136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Простые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состоят из атомов одного вида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altLang="ru-RU" sz="2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altLang="ru-RU" sz="2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2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2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2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altLang="ru-RU" sz="2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altLang="ru-RU" sz="2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Сложные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состоят из разного вида атомов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altLang="ru-RU" sz="2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alt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98673" y="3867946"/>
            <a:ext cx="709904" cy="6241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727301" y="4225136"/>
            <a:ext cx="709904" cy="6241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9156721" y="5082392"/>
            <a:ext cx="1115563" cy="93620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8799531" y="4868078"/>
            <a:ext cx="709904" cy="6241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9799663" y="4725202"/>
            <a:ext cx="709904" cy="6241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4298937" y="4439450"/>
            <a:ext cx="1115563" cy="93620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4727565" y="4868078"/>
            <a:ext cx="1115563" cy="93620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9664" tIns="54832" rIns="109664" bIns="54832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0111" y="367484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2789" y="2939252"/>
            <a:ext cx="3853762" cy="726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Металлы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2209" y="2939252"/>
            <a:ext cx="3154324" cy="726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Неметаллы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2789" y="4868078"/>
            <a:ext cx="3853762" cy="1588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 K  Au  Fe  Cu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6457" y="4939516"/>
            <a:ext cx="3853762" cy="1588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</a:t>
            </a:r>
            <a:r>
              <a:rPr lang="en-US" sz="4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4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4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  S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752591" y="842392"/>
            <a:ext cx="523363" cy="3431200"/>
          </a:xfrm>
          <a:prstGeom prst="straightConnector1">
            <a:avLst/>
          </a:prstGeom>
          <a:ln w="412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861128" y="1234317"/>
            <a:ext cx="523363" cy="2647349"/>
          </a:xfrm>
          <a:prstGeom prst="straightConnector1">
            <a:avLst/>
          </a:prstGeom>
          <a:ln w="412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336737" y="4258510"/>
            <a:ext cx="1071106" cy="4226"/>
          </a:xfrm>
          <a:prstGeom prst="straightConnector1">
            <a:avLst/>
          </a:prstGeom>
          <a:ln w="412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8553712" y="4256641"/>
            <a:ext cx="1069480" cy="6338"/>
          </a:xfrm>
          <a:prstGeom prst="straightConnector1">
            <a:avLst/>
          </a:prstGeom>
          <a:ln w="412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41681" y="1653368"/>
            <a:ext cx="5048432" cy="726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Простые вещества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2789" y="0"/>
            <a:ext cx="11156986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ПРОСТЫЕ И СЛОЖНЫЕ ВЕЩЕСТВА</a:t>
            </a:r>
            <a:endParaRPr lang="ru-RU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296178"/>
            <a:ext cx="114300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797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Group 61"/>
          <p:cNvGraphicFramePr>
            <a:graphicFrameLocks noGrp="1"/>
          </p:cNvGraphicFramePr>
          <p:nvPr>
            <p:ph/>
          </p:nvPr>
        </p:nvGraphicFramePr>
        <p:xfrm>
          <a:off x="226971" y="1224740"/>
          <a:ext cx="11787270" cy="5796773"/>
        </p:xfrm>
        <a:graphic>
          <a:graphicData uri="http://schemas.openxmlformats.org/drawingml/2006/table">
            <a:tbl>
              <a:tblPr/>
              <a:tblGrid>
                <a:gridCol w="5898938"/>
                <a:gridCol w="5888332"/>
              </a:tblGrid>
              <a:tr h="743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Неметаллы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3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Немолекулярное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строение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Молекулярное строение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29" descr="ser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2" y="2510624"/>
            <a:ext cx="2071702" cy="107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10013977" y="2510624"/>
            <a:ext cx="1221203" cy="468101"/>
            <a:chOff x="3061" y="2931"/>
            <a:chExt cx="578" cy="288"/>
          </a:xfrm>
        </p:grpSpPr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3061" y="2931"/>
              <a:ext cx="296" cy="288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343" y="2931"/>
              <a:ext cx="296" cy="288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013449" y="4725202"/>
            <a:ext cx="588205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Немолекулярное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строение</a:t>
            </a:r>
          </a:p>
        </p:txBody>
      </p:sp>
      <p:pic>
        <p:nvPicPr>
          <p:cNvPr id="33" name="Picture 39" descr="U22S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0639" y="5725334"/>
            <a:ext cx="2072665" cy="97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9656787" y="6225400"/>
            <a:ext cx="2203658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Графит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9656787" y="3082128"/>
            <a:ext cx="197125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Кислород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0085415" y="4225136"/>
            <a:ext cx="1274024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Сера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 flipV="1">
            <a:off x="8870969" y="3296442"/>
            <a:ext cx="1216978" cy="10922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2512987" y="6153962"/>
            <a:ext cx="133952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Медь</a:t>
            </a:r>
          </a:p>
        </p:txBody>
      </p:sp>
      <p:pic>
        <p:nvPicPr>
          <p:cNvPr id="39" name="Picture 52" descr="желез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395" y="3153566"/>
            <a:ext cx="16673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2227235" y="3867946"/>
            <a:ext cx="2011393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Железо</a:t>
            </a:r>
          </a:p>
        </p:txBody>
      </p:sp>
      <p:pic>
        <p:nvPicPr>
          <p:cNvPr id="41" name="Picture 57" descr="медь"/>
          <p:cNvPicPr>
            <a:picLocks noChangeAspect="1" noChangeArrowheads="1"/>
          </p:cNvPicPr>
          <p:nvPr/>
        </p:nvPicPr>
        <p:blipFill>
          <a:blip r:embed="rId7"/>
          <a:srcRect l="22166" t="4388" r="23250" b="17500"/>
          <a:stretch>
            <a:fillRect/>
          </a:stretch>
        </p:blipFill>
        <p:spPr bwMode="auto">
          <a:xfrm>
            <a:off x="4298937" y="4510888"/>
            <a:ext cx="1498651" cy="108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54"/>
          <p:cNvSpPr>
            <a:spLocks noChangeShapeType="1"/>
          </p:cNvSpPr>
          <p:nvPr/>
        </p:nvSpPr>
        <p:spPr bwMode="auto">
          <a:xfrm rot="620814" flipV="1">
            <a:off x="3433314" y="5474180"/>
            <a:ext cx="840898" cy="798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rot="3077757" flipH="1">
            <a:off x="1979813" y="3306063"/>
            <a:ext cx="1045101" cy="60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pic>
        <p:nvPicPr>
          <p:cNvPr id="44" name="Picture 66" descr="Сер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4953" y="3653632"/>
            <a:ext cx="1622637" cy="11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48"/>
          <p:cNvSpPr>
            <a:spLocks noChangeShapeType="1"/>
          </p:cNvSpPr>
          <p:nvPr/>
        </p:nvSpPr>
        <p:spPr bwMode="auto">
          <a:xfrm rot="3077757" flipV="1">
            <a:off x="3627006" y="2695841"/>
            <a:ext cx="56888" cy="14176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rot="620814" flipH="1" flipV="1">
            <a:off x="1331481" y="5771350"/>
            <a:ext cx="1352197" cy="4892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47" name="Line 54"/>
          <p:cNvSpPr>
            <a:spLocks noChangeShapeType="1"/>
          </p:cNvSpPr>
          <p:nvPr/>
        </p:nvSpPr>
        <p:spPr bwMode="auto">
          <a:xfrm rot="620814" flipH="1" flipV="1">
            <a:off x="8391093" y="6179304"/>
            <a:ext cx="1107111" cy="325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rot="620814" flipV="1">
            <a:off x="9494039" y="6039537"/>
            <a:ext cx="371854" cy="607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>
            <a:off x="8299465" y="4368012"/>
            <a:ext cx="1825466" cy="1560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pic>
        <p:nvPicPr>
          <p:cNvPr id="50" name="Picture 5" descr="81 Графит00 Ахлебинин 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56787" y="5225268"/>
            <a:ext cx="1928826" cy="8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 descr="решетка Летнего сада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56061" y="2582062"/>
            <a:ext cx="1712567" cy="10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9913" y="4582326"/>
            <a:ext cx="2214578" cy="127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921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53"/>
          <p:cNvGraphicFramePr>
            <a:graphicFrameLocks noGrp="1"/>
          </p:cNvGraphicFramePr>
          <p:nvPr>
            <p:ph idx="4294967295"/>
          </p:nvPr>
        </p:nvGraphicFramePr>
        <p:xfrm>
          <a:off x="155533" y="1177017"/>
          <a:ext cx="11745915" cy="56198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55597"/>
                <a:gridCol w="6490318"/>
              </a:tblGrid>
              <a:tr h="548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2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21698" marR="121698" marT="46810" marB="4681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156457" y="1867682"/>
            <a:ext cx="3067797" cy="5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Кислород О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727829" y="3225004"/>
            <a:ext cx="4210827" cy="878985"/>
            <a:chOff x="3152" y="1710"/>
            <a:chExt cx="1993" cy="524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152" y="1711"/>
              <a:ext cx="578" cy="288"/>
              <a:chOff x="3061" y="2931"/>
              <a:chExt cx="578" cy="288"/>
            </a:xfrm>
          </p:grpSpPr>
          <p:sp>
            <p:nvSpPr>
              <p:cNvPr id="16" name="Oval 22"/>
              <p:cNvSpPr>
                <a:spLocks noChangeArrowheads="1"/>
              </p:cNvSpPr>
              <p:nvPr/>
            </p:nvSpPr>
            <p:spPr bwMode="auto">
              <a:xfrm>
                <a:off x="3061" y="2931"/>
                <a:ext cx="296" cy="28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" name="Oval 23"/>
              <p:cNvSpPr>
                <a:spLocks noChangeArrowheads="1"/>
              </p:cNvSpPr>
              <p:nvPr/>
            </p:nvSpPr>
            <p:spPr bwMode="auto">
              <a:xfrm>
                <a:off x="3343" y="2931"/>
                <a:ext cx="296" cy="28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558" y="1710"/>
              <a:ext cx="587" cy="524"/>
              <a:chOff x="3560" y="3158"/>
              <a:chExt cx="587" cy="524"/>
            </a:xfrm>
          </p:grpSpPr>
          <p:sp>
            <p:nvSpPr>
              <p:cNvPr id="13" name="Oval 25"/>
              <p:cNvSpPr>
                <a:spLocks noChangeArrowheads="1"/>
              </p:cNvSpPr>
              <p:nvPr/>
            </p:nvSpPr>
            <p:spPr bwMode="auto">
              <a:xfrm>
                <a:off x="3560" y="3158"/>
                <a:ext cx="296" cy="28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" name="Oval 26"/>
              <p:cNvSpPr>
                <a:spLocks noChangeArrowheads="1"/>
              </p:cNvSpPr>
              <p:nvPr/>
            </p:nvSpPr>
            <p:spPr bwMode="auto">
              <a:xfrm>
                <a:off x="3851" y="3158"/>
                <a:ext cx="296" cy="28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" name="Oval 27"/>
              <p:cNvSpPr>
                <a:spLocks noChangeArrowheads="1"/>
              </p:cNvSpPr>
              <p:nvPr/>
            </p:nvSpPr>
            <p:spPr bwMode="auto">
              <a:xfrm>
                <a:off x="3706" y="3394"/>
                <a:ext cx="296" cy="288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585085" y="3939384"/>
            <a:ext cx="2231127" cy="574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Углерод С</a:t>
            </a:r>
          </a:p>
        </p:txBody>
      </p:sp>
      <p:pic>
        <p:nvPicPr>
          <p:cNvPr id="19" name="Picture 35" descr="U22S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821" y="5368144"/>
            <a:ext cx="1345858" cy="93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8" descr="Углерод аллотропы"/>
          <p:cNvPicPr>
            <a:picLocks noChangeAspect="1" noChangeArrowheads="1"/>
          </p:cNvPicPr>
          <p:nvPr/>
        </p:nvPicPr>
        <p:blipFill>
          <a:blip r:embed="rId5"/>
          <a:srcRect l="633" t="4803" r="64568" b="39186"/>
          <a:stretch>
            <a:fillRect/>
          </a:stretch>
        </p:blipFill>
        <p:spPr bwMode="auto">
          <a:xfrm>
            <a:off x="10514043" y="5296706"/>
            <a:ext cx="1379664" cy="9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6084888" y="2587102"/>
            <a:ext cx="5199621" cy="590465"/>
            <a:chOff x="2844" y="1619"/>
            <a:chExt cx="2461" cy="352"/>
          </a:xfrm>
        </p:grpSpPr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844" y="1619"/>
              <a:ext cx="13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- кислород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399" y="1659"/>
              <a:ext cx="9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aseline="-25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800" dirty="0">
                  <a:latin typeface="Arial" pitchFamily="34" charset="0"/>
                  <a:cs typeface="Arial" pitchFamily="34" charset="0"/>
                </a:rPr>
                <a:t> - озон</a:t>
              </a:r>
            </a:p>
          </p:txBody>
        </p:sp>
      </p:grpSp>
      <p:grpSp>
        <p:nvGrpSpPr>
          <p:cNvPr id="28" name="Group 75"/>
          <p:cNvGrpSpPr>
            <a:grpSpLocks/>
          </p:cNvGrpSpPr>
          <p:nvPr/>
        </p:nvGrpSpPr>
        <p:grpSpPr bwMode="auto">
          <a:xfrm>
            <a:off x="298409" y="1939120"/>
            <a:ext cx="3192454" cy="956148"/>
            <a:chOff x="657" y="3203"/>
            <a:chExt cx="1794" cy="771"/>
          </a:xfrm>
        </p:grpSpPr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657" y="3203"/>
              <a:ext cx="1794" cy="7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30" name="Picture 77" descr="1"/>
            <p:cNvPicPr>
              <a:picLocks noChangeAspect="1" noChangeArrowheads="1"/>
            </p:cNvPicPr>
            <p:nvPr/>
          </p:nvPicPr>
          <p:blipFill>
            <a:blip r:embed="rId6"/>
            <a:srcRect l="5267" t="3070" r="3900" b="59822"/>
            <a:stretch>
              <a:fillRect/>
            </a:stretch>
          </p:blipFill>
          <p:spPr bwMode="auto">
            <a:xfrm>
              <a:off x="676" y="3206"/>
              <a:ext cx="173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369847" y="3367880"/>
            <a:ext cx="1958574" cy="1214446"/>
            <a:chOff x="2845" y="2952"/>
            <a:chExt cx="1312" cy="1173"/>
          </a:xfrm>
        </p:grpSpPr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2847" y="2976"/>
              <a:ext cx="1303" cy="11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33" name="Picture 80" descr="2"/>
            <p:cNvPicPr>
              <a:picLocks noChangeAspect="1" noChangeArrowheads="1"/>
            </p:cNvPicPr>
            <p:nvPr/>
          </p:nvPicPr>
          <p:blipFill>
            <a:blip r:embed="rId7"/>
            <a:srcRect l="1466" t="3932" r="54800" b="59644"/>
            <a:stretch>
              <a:fillRect/>
            </a:stretch>
          </p:blipFill>
          <p:spPr bwMode="auto">
            <a:xfrm>
              <a:off x="2845" y="2952"/>
              <a:ext cx="1312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 Box 81"/>
          <p:cNvSpPr txBox="1">
            <a:spLocks noChangeArrowheads="1"/>
          </p:cNvSpPr>
          <p:nvPr/>
        </p:nvSpPr>
        <p:spPr bwMode="auto">
          <a:xfrm>
            <a:off x="0" y="4725202"/>
            <a:ext cx="2685380" cy="5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Олово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Sn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2655863" y="4653764"/>
            <a:ext cx="2902998" cy="4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Серое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-форма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1298541" y="3010690"/>
            <a:ext cx="3268515" cy="4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Белое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форма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86" descr="olov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0309" y="1867682"/>
            <a:ext cx="1447274" cy="10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7" descr="pc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4491" y="3439318"/>
            <a:ext cx="1789549" cy="10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8" descr="алмаз sleepexpert"/>
          <p:cNvPicPr>
            <a:picLocks noChangeAspect="1" noChangeArrowheads="1"/>
          </p:cNvPicPr>
          <p:nvPr/>
        </p:nvPicPr>
        <p:blipFill>
          <a:blip r:embed="rId10"/>
          <a:srcRect l="21042" t="20792" r="20334" b="25833"/>
          <a:stretch>
            <a:fillRect/>
          </a:stretch>
        </p:blipFill>
        <p:spPr bwMode="auto">
          <a:xfrm>
            <a:off x="9013845" y="5296706"/>
            <a:ext cx="1407130" cy="10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9" descr="графит krugosv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2143" y="5296706"/>
            <a:ext cx="1624750" cy="10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6156325" y="4582329"/>
            <a:ext cx="5197508" cy="1149058"/>
            <a:chOff x="2828" y="2748"/>
            <a:chExt cx="2460" cy="685"/>
          </a:xfrm>
        </p:grpSpPr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2828" y="2791"/>
              <a:ext cx="720" cy="6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Графит</a:t>
              </a: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4586" y="2748"/>
              <a:ext cx="702" cy="2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Алмаз</a:t>
              </a:r>
            </a:p>
          </p:txBody>
        </p:sp>
      </p:grp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226971" y="5296706"/>
            <a:ext cx="52149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Аллотропия –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явление, когда один элемент  образует несколько простых веществ.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26971" y="1796244"/>
            <a:ext cx="117158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921" y="296046"/>
            <a:ext cx="9526258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 СЛОЖНЫЕ ВЕЩЕСТВА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Group 70"/>
          <p:cNvGraphicFramePr>
            <a:graphicFrameLocks noGrp="1"/>
          </p:cNvGraphicFramePr>
          <p:nvPr>
            <p:ph/>
          </p:nvPr>
        </p:nvGraphicFramePr>
        <p:xfrm>
          <a:off x="202830" y="1153302"/>
          <a:ext cx="11810597" cy="5643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61857"/>
                <a:gridCol w="268796"/>
                <a:gridCol w="5879944"/>
              </a:tblGrid>
              <a:tr h="724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Неметаллы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horzOverflow="overflow"/>
                </a:tc>
              </a:tr>
              <a:tr h="491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21698" marR="121698" marT="46810" marB="4681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121698" marR="121698" marT="46810" marB="46810" horzOverflow="overflow"/>
                </a:tc>
              </a:tr>
            </a:tbl>
          </a:graphicData>
        </a:graphic>
      </p:graphicFrame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3013053" y="2010558"/>
            <a:ext cx="5772192" cy="5570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1. Агрегатное состояние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298409" y="2724938"/>
            <a:ext cx="5572164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Твердые 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жидкий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металл)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7299333" y="2867814"/>
            <a:ext cx="2360007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N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7227895" y="3225004"/>
            <a:ext cx="2087454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C, Si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7513647" y="3653632"/>
            <a:ext cx="1223317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Br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155532" y="4153698"/>
            <a:ext cx="6030769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 серебристо-белого до темно-серого.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Au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(желтый) 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(красно-коричневый).</a:t>
            </a:r>
          </a:p>
        </p:txBody>
      </p:sp>
      <p:grpSp>
        <p:nvGrpSpPr>
          <p:cNvPr id="55" name="Group 59"/>
          <p:cNvGrpSpPr>
            <a:grpSpLocks/>
          </p:cNvGrpSpPr>
          <p:nvPr/>
        </p:nvGrpSpPr>
        <p:grpSpPr bwMode="auto">
          <a:xfrm>
            <a:off x="6227763" y="4225136"/>
            <a:ext cx="5537671" cy="773667"/>
            <a:chOff x="2935" y="2341"/>
            <a:chExt cx="2621" cy="476"/>
          </a:xfrm>
        </p:grpSpPr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2935" y="2533"/>
              <a:ext cx="158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- бесцветный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49"/>
            <p:cNvSpPr txBox="1">
              <a:spLocks noChangeArrowheads="1"/>
            </p:cNvSpPr>
            <p:nvPr/>
          </p:nvSpPr>
          <p:spPr bwMode="auto">
            <a:xfrm>
              <a:off x="4433" y="2350"/>
              <a:ext cx="112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ru-RU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- желтый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2935" y="2341"/>
              <a:ext cx="168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С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(сажа)</a:t>
              </a:r>
              <a:r>
                <a:rPr lang="ru-RU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черный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4471" y="2533"/>
              <a:ext cx="99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Р</a:t>
              </a:r>
              <a:r>
                <a:rPr lang="ru-RU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- белый</a:t>
              </a:r>
              <a:endParaRPr lang="en-US" sz="2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 Box 55"/>
          <p:cNvSpPr txBox="1">
            <a:spLocks noChangeArrowheads="1"/>
          </p:cNvSpPr>
          <p:nvPr/>
        </p:nvSpPr>
        <p:spPr bwMode="auto">
          <a:xfrm>
            <a:off x="3584557" y="5225268"/>
            <a:ext cx="5152993" cy="5570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3. Электропроводность</a:t>
            </a: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5727697" y="2796376"/>
            <a:ext cx="955513" cy="9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газы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5799135" y="3225004"/>
            <a:ext cx="1785950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твердые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5799135" y="3653632"/>
            <a:ext cx="157163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жидкие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2584425" y="5939648"/>
            <a:ext cx="3560082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Электропроводны</a:t>
            </a:r>
          </a:p>
        </p:txBody>
      </p:sp>
      <p:pic>
        <p:nvPicPr>
          <p:cNvPr id="65" name="Picture 63" descr="U22S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5511020"/>
            <a:ext cx="1766308" cy="12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6442077" y="6011086"/>
            <a:ext cx="2683266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Диэлектрики</a:t>
            </a:r>
          </a:p>
        </p:txBody>
      </p:sp>
      <p:pic>
        <p:nvPicPr>
          <p:cNvPr id="67" name="Picture 74" descr="U22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9663" y="5725334"/>
            <a:ext cx="1983928" cy="92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9" descr="Ртуть Horoscop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5797" y="3296442"/>
            <a:ext cx="1624749" cy="8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26971" y="1653368"/>
            <a:ext cx="1171583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1114</Words>
  <PresentationFormat>Произвольный</PresentationFormat>
  <Paragraphs>268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Химические элементы существуют в виде химических соединений.</vt:lpstr>
      <vt:lpstr>Слайд 5</vt:lpstr>
      <vt:lpstr>ПРОСТЫЕ И СЛОЖНЫЕ ВЕЩЕСТВА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 моделям молекул определите простое вещество.</vt:lpstr>
      <vt:lpstr>Слайд 20</vt:lpstr>
      <vt:lpstr>По моделям молекул определите простое вещество.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140</cp:revision>
  <dcterms:created xsi:type="dcterms:W3CDTF">2020-05-06T17:43:33Z</dcterms:created>
  <dcterms:modified xsi:type="dcterms:W3CDTF">2020-09-23T11:46:47Z</dcterms:modified>
</cp:coreProperties>
</file>