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57" r:id="rId2"/>
    <p:sldId id="294" r:id="rId3"/>
    <p:sldId id="458" r:id="rId4"/>
    <p:sldId id="460" r:id="rId5"/>
    <p:sldId id="461" r:id="rId6"/>
    <p:sldId id="462" r:id="rId7"/>
    <p:sldId id="463" r:id="rId8"/>
    <p:sldId id="464" r:id="rId9"/>
    <p:sldId id="465" r:id="rId10"/>
    <p:sldId id="466" r:id="rId11"/>
    <p:sldId id="467" r:id="rId12"/>
    <p:sldId id="327" r:id="rId13"/>
  </p:sldIdLst>
  <p:sldSz cx="12169775" cy="7021513"/>
  <p:notesSz cx="6858000" cy="9144000"/>
  <p:defaultTextStyle>
    <a:defPPr>
      <a:defRPr lang="ru-RU"/>
    </a:defPPr>
    <a:lvl1pPr marL="0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307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6614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4922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3228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1535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89842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38150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6457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906" y="-96"/>
      </p:cViewPr>
      <p:guideLst>
        <p:guide orient="horz" pos="2212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88813-52B9-43E3-8D26-487D677443D8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685800"/>
            <a:ext cx="59404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C7D7E-D05D-41A6-BE46-D5DFA5AE9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9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7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6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6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5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5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14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81222"/>
            <a:ext cx="10344309" cy="150507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978857"/>
            <a:ext cx="8518843" cy="1794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4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3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1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8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6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81188"/>
            <a:ext cx="2738199" cy="599104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90" y="281188"/>
            <a:ext cx="8011769" cy="599104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9" y="286638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12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6" y="1430312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6" y="1430312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7" y="5099321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09" indent="-153509">
              <a:buFont typeface="Arial" panose="020B0604020202020204" pitchFamily="34" charset="0"/>
              <a:buChar char="•"/>
              <a:defRPr sz="1400"/>
            </a:lvl2pPr>
            <a:lvl3pPr marL="307016" indent="-153509">
              <a:defRPr sz="1400"/>
            </a:lvl3pPr>
            <a:lvl4pPr marL="537279" indent="-230262">
              <a:defRPr sz="1400"/>
            </a:lvl4pPr>
            <a:lvl5pPr marL="767542" indent="-230262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6" y="5099321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09" indent="-153509">
              <a:buFont typeface="Arial" panose="020B0604020202020204" pitchFamily="34" charset="0"/>
              <a:buChar char="•"/>
              <a:defRPr sz="1400"/>
            </a:lvl2pPr>
            <a:lvl3pPr marL="307016" indent="-153509">
              <a:defRPr sz="1400"/>
            </a:lvl3pPr>
            <a:lvl4pPr marL="537279" indent="-230262">
              <a:defRPr sz="1400"/>
            </a:lvl4pPr>
            <a:lvl5pPr marL="767542" indent="-230262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6" y="5099321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09" indent="-153509">
              <a:buFont typeface="Arial" panose="020B0604020202020204" pitchFamily="34" charset="0"/>
              <a:buChar char="•"/>
              <a:defRPr sz="1400"/>
            </a:lvl2pPr>
            <a:lvl3pPr marL="307016" indent="-153509">
              <a:defRPr sz="1400"/>
            </a:lvl3pPr>
            <a:lvl4pPr marL="537279" indent="-230262">
              <a:defRPr sz="1400"/>
            </a:lvl4pPr>
            <a:lvl5pPr marL="767542" indent="-230262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9" y="955712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234869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80" y="1160211"/>
            <a:ext cx="11927185" cy="57326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g object 17"/>
          <p:cNvSpPr/>
          <p:nvPr/>
        </p:nvSpPr>
        <p:spPr>
          <a:xfrm>
            <a:off x="141100" y="153988"/>
            <a:ext cx="11927185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3688" y="1559662"/>
            <a:ext cx="3850634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46" y="1614948"/>
            <a:ext cx="5293853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073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8" y="4511973"/>
            <a:ext cx="10344309" cy="139455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8" y="2976019"/>
            <a:ext cx="10344309" cy="153595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30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66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492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32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15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8984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381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64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38355"/>
            <a:ext cx="5374984" cy="463387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38355"/>
            <a:ext cx="5374984" cy="463387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71714"/>
            <a:ext cx="5377097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307" indent="0">
              <a:buNone/>
              <a:defRPr sz="2400" b="1"/>
            </a:lvl2pPr>
            <a:lvl3pPr marL="1096614" indent="0">
              <a:buNone/>
              <a:defRPr sz="2200" b="1"/>
            </a:lvl3pPr>
            <a:lvl4pPr marL="1644922" indent="0">
              <a:buNone/>
              <a:defRPr sz="1900" b="1"/>
            </a:lvl4pPr>
            <a:lvl5pPr marL="2193228" indent="0">
              <a:buNone/>
              <a:defRPr sz="1900" b="1"/>
            </a:lvl5pPr>
            <a:lvl6pPr marL="2741535" indent="0">
              <a:buNone/>
              <a:defRPr sz="1900" b="1"/>
            </a:lvl6pPr>
            <a:lvl7pPr marL="3289842" indent="0">
              <a:buNone/>
              <a:defRPr sz="1900" b="1"/>
            </a:lvl7pPr>
            <a:lvl8pPr marL="3838150" indent="0">
              <a:buNone/>
              <a:defRPr sz="1900" b="1"/>
            </a:lvl8pPr>
            <a:lvl9pPr marL="438645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226731"/>
            <a:ext cx="5377097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71714"/>
            <a:ext cx="5379210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307" indent="0">
              <a:buNone/>
              <a:defRPr sz="2400" b="1"/>
            </a:lvl2pPr>
            <a:lvl3pPr marL="1096614" indent="0">
              <a:buNone/>
              <a:defRPr sz="2200" b="1"/>
            </a:lvl3pPr>
            <a:lvl4pPr marL="1644922" indent="0">
              <a:buNone/>
              <a:defRPr sz="1900" b="1"/>
            </a:lvl4pPr>
            <a:lvl5pPr marL="2193228" indent="0">
              <a:buNone/>
              <a:defRPr sz="1900" b="1"/>
            </a:lvl5pPr>
            <a:lvl6pPr marL="2741535" indent="0">
              <a:buNone/>
              <a:defRPr sz="1900" b="1"/>
            </a:lvl6pPr>
            <a:lvl7pPr marL="3289842" indent="0">
              <a:buNone/>
              <a:defRPr sz="1900" b="1"/>
            </a:lvl7pPr>
            <a:lvl8pPr marL="3838150" indent="0">
              <a:buNone/>
              <a:defRPr sz="1900" b="1"/>
            </a:lvl8pPr>
            <a:lvl9pPr marL="438645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226731"/>
            <a:ext cx="5379210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9560"/>
            <a:ext cx="4003772" cy="118975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9562"/>
            <a:ext cx="6803242" cy="5992667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69317"/>
            <a:ext cx="4003772" cy="4802910"/>
          </a:xfrm>
        </p:spPr>
        <p:txBody>
          <a:bodyPr/>
          <a:lstStyle>
            <a:lvl1pPr marL="0" indent="0">
              <a:buNone/>
              <a:defRPr sz="1700"/>
            </a:lvl1pPr>
            <a:lvl2pPr marL="548307" indent="0">
              <a:buNone/>
              <a:defRPr sz="1400"/>
            </a:lvl2pPr>
            <a:lvl3pPr marL="1096614" indent="0">
              <a:buNone/>
              <a:defRPr sz="1200"/>
            </a:lvl3pPr>
            <a:lvl4pPr marL="1644922" indent="0">
              <a:buNone/>
              <a:defRPr sz="1100"/>
            </a:lvl4pPr>
            <a:lvl5pPr marL="2193228" indent="0">
              <a:buNone/>
              <a:defRPr sz="1100"/>
            </a:lvl5pPr>
            <a:lvl6pPr marL="2741535" indent="0">
              <a:buNone/>
              <a:defRPr sz="1100"/>
            </a:lvl6pPr>
            <a:lvl7pPr marL="3289842" indent="0">
              <a:buNone/>
              <a:defRPr sz="1100"/>
            </a:lvl7pPr>
            <a:lvl8pPr marL="3838150" indent="0">
              <a:buNone/>
              <a:defRPr sz="1100"/>
            </a:lvl8pPr>
            <a:lvl9pPr marL="438645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915060"/>
            <a:ext cx="7301865" cy="5802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27385"/>
            <a:ext cx="7301865" cy="4212908"/>
          </a:xfrm>
        </p:spPr>
        <p:txBody>
          <a:bodyPr/>
          <a:lstStyle>
            <a:lvl1pPr marL="0" indent="0">
              <a:buNone/>
              <a:defRPr sz="3800"/>
            </a:lvl1pPr>
            <a:lvl2pPr marL="548307" indent="0">
              <a:buNone/>
              <a:defRPr sz="3400"/>
            </a:lvl2pPr>
            <a:lvl3pPr marL="1096614" indent="0">
              <a:buNone/>
              <a:defRPr sz="2900"/>
            </a:lvl3pPr>
            <a:lvl4pPr marL="1644922" indent="0">
              <a:buNone/>
              <a:defRPr sz="2400"/>
            </a:lvl4pPr>
            <a:lvl5pPr marL="2193228" indent="0">
              <a:buNone/>
              <a:defRPr sz="2400"/>
            </a:lvl5pPr>
            <a:lvl6pPr marL="2741535" indent="0">
              <a:buNone/>
              <a:defRPr sz="2400"/>
            </a:lvl6pPr>
            <a:lvl7pPr marL="3289842" indent="0">
              <a:buNone/>
              <a:defRPr sz="2400"/>
            </a:lvl7pPr>
            <a:lvl8pPr marL="3838150" indent="0">
              <a:buNone/>
              <a:defRPr sz="2400"/>
            </a:lvl8pPr>
            <a:lvl9pPr marL="4386457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495310"/>
            <a:ext cx="7301865" cy="824052"/>
          </a:xfrm>
        </p:spPr>
        <p:txBody>
          <a:bodyPr/>
          <a:lstStyle>
            <a:lvl1pPr marL="0" indent="0">
              <a:buNone/>
              <a:defRPr sz="1700"/>
            </a:lvl1pPr>
            <a:lvl2pPr marL="548307" indent="0">
              <a:buNone/>
              <a:defRPr sz="1400"/>
            </a:lvl2pPr>
            <a:lvl3pPr marL="1096614" indent="0">
              <a:buNone/>
              <a:defRPr sz="1200"/>
            </a:lvl3pPr>
            <a:lvl4pPr marL="1644922" indent="0">
              <a:buNone/>
              <a:defRPr sz="1100"/>
            </a:lvl4pPr>
            <a:lvl5pPr marL="2193228" indent="0">
              <a:buNone/>
              <a:defRPr sz="1100"/>
            </a:lvl5pPr>
            <a:lvl6pPr marL="2741535" indent="0">
              <a:buNone/>
              <a:defRPr sz="1100"/>
            </a:lvl6pPr>
            <a:lvl7pPr marL="3289842" indent="0">
              <a:buNone/>
              <a:defRPr sz="1100"/>
            </a:lvl7pPr>
            <a:lvl8pPr marL="3838150" indent="0">
              <a:buNone/>
              <a:defRPr sz="1100"/>
            </a:lvl8pPr>
            <a:lvl9pPr marL="438645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81186"/>
            <a:ext cx="10952798" cy="1170252"/>
          </a:xfrm>
          <a:prstGeom prst="rect">
            <a:avLst/>
          </a:prstGeom>
        </p:spPr>
        <p:txBody>
          <a:bodyPr vert="horz" lIns="109662" tIns="54831" rIns="109662" bIns="5483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38355"/>
            <a:ext cx="10952798" cy="4633874"/>
          </a:xfrm>
          <a:prstGeom prst="rect">
            <a:avLst/>
          </a:prstGeom>
        </p:spPr>
        <p:txBody>
          <a:bodyPr vert="horz" lIns="109662" tIns="54831" rIns="109662" bIns="5483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507904"/>
            <a:ext cx="2839614" cy="373831"/>
          </a:xfrm>
          <a:prstGeom prst="rect">
            <a:avLst/>
          </a:prstGeom>
        </p:spPr>
        <p:txBody>
          <a:bodyPr vert="horz" lIns="109662" tIns="54831" rIns="109662" bIns="54831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507904"/>
            <a:ext cx="3853762" cy="373831"/>
          </a:xfrm>
          <a:prstGeom prst="rect">
            <a:avLst/>
          </a:prstGeom>
        </p:spPr>
        <p:txBody>
          <a:bodyPr vert="horz" lIns="109662" tIns="54831" rIns="109662" bIns="54831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2" y="6507904"/>
            <a:ext cx="2839614" cy="373831"/>
          </a:xfrm>
          <a:prstGeom prst="rect">
            <a:avLst/>
          </a:prstGeom>
        </p:spPr>
        <p:txBody>
          <a:bodyPr vert="horz" lIns="109662" tIns="54831" rIns="109662" bIns="54831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1096614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230" indent="-411230" algn="l" defTabSz="109661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0998" indent="-342692" algn="l" defTabSz="1096614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768" indent="-274154" algn="l" defTabSz="1096614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074" indent="-274154" algn="l" defTabSz="1096614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7381" indent="-274154" algn="l" defTabSz="1096614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5689" indent="-274154" algn="l" defTabSz="109661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3996" indent="-274154" algn="l" defTabSz="109661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2303" indent="-274154" algn="l" defTabSz="109661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0609" indent="-274154" algn="l" defTabSz="109661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307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614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922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3228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1535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9842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8150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6457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Рисунок 11" descr="http://www.currentreports.info/wp-content/uploads/2009/02/atomic_structur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13780" y="3439318"/>
            <a:ext cx="3655996" cy="302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bject 2">
            <a:extLst>
              <a:ext uri="{FF2B5EF4-FFF2-40B4-BE49-F238E27FC236}"/>
            </a:extLst>
          </p:cNvPr>
          <p:cNvSpPr/>
          <p:nvPr/>
        </p:nvSpPr>
        <p:spPr>
          <a:xfrm>
            <a:off x="3169" y="3251"/>
            <a:ext cx="12152345" cy="220885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5" name="object 4">
            <a:extLst>
              <a:ext uri="{FF2B5EF4-FFF2-40B4-BE49-F238E27FC236}"/>
            </a:extLst>
          </p:cNvPr>
          <p:cNvSpPr txBox="1"/>
          <p:nvPr/>
        </p:nvSpPr>
        <p:spPr>
          <a:xfrm>
            <a:off x="1084227" y="2764721"/>
            <a:ext cx="8072494" cy="4749054"/>
          </a:xfrm>
          <a:prstGeom prst="rect">
            <a:avLst/>
          </a:prstGeom>
        </p:spPr>
        <p:txBody>
          <a:bodyPr wrap="square" lIns="0" tIns="29525" rIns="0" bIns="0">
            <a:spAutoFit/>
          </a:bodyPr>
          <a:lstStyle/>
          <a:p>
            <a:pPr marL="38918">
              <a:lnSpc>
                <a:spcPts val="4132"/>
              </a:lnSpc>
              <a:spcBef>
                <a:spcPts val="233"/>
              </a:spcBef>
              <a:defRPr/>
            </a:pPr>
            <a:endParaRPr lang="uz-Cyrl-UZ" sz="40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  <a:defRPr/>
            </a:pPr>
            <a:endParaRPr lang="uz-Cyrl-UZ" sz="40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  <a:defRPr/>
            </a:pPr>
            <a:r>
              <a:rPr lang="uz-Cyrl-UZ" sz="36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 </a:t>
            </a:r>
            <a:r>
              <a:rPr lang="uz-Cyrl-UZ" sz="3600" b="1" dirty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36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Практическая работа №3</a:t>
            </a:r>
          </a:p>
          <a:p>
            <a:pPr marL="38918">
              <a:lnSpc>
                <a:spcPts val="4132"/>
              </a:lnSpc>
              <a:spcBef>
                <a:spcPts val="233"/>
              </a:spcBef>
              <a:defRPr/>
            </a:pPr>
            <a:r>
              <a:rPr lang="ru-RU" sz="3600" b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3600" b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«Очистка </a:t>
            </a:r>
            <a:r>
              <a:rPr lang="ru-RU" sz="3600" b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поваренной </a:t>
            </a:r>
            <a:r>
              <a:rPr lang="ru-RU" sz="3600" b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соли»</a:t>
            </a:r>
            <a:endParaRPr lang="ru-RU" sz="36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  <a:defRPr/>
            </a:pPr>
            <a:endParaRPr lang="ru-RU" sz="36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 algn="ctr">
              <a:lnSpc>
                <a:spcPts val="4132"/>
              </a:lnSpc>
              <a:spcBef>
                <a:spcPts val="233"/>
              </a:spcBef>
              <a:defRPr/>
            </a:pPr>
            <a:endParaRPr lang="uz-Cyrl-UZ" sz="2450" b="1" dirty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18" algn="ctr">
              <a:lnSpc>
                <a:spcPts val="4132"/>
              </a:lnSpc>
              <a:spcBef>
                <a:spcPts val="233"/>
              </a:spcBef>
              <a:defRPr/>
            </a:pPr>
            <a:endParaRPr lang="ru-RU" altLang="ru-RU" sz="245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40" algn="ctr">
              <a:lnSpc>
                <a:spcPts val="4290"/>
              </a:lnSpc>
              <a:spcBef>
                <a:spcPts val="2599"/>
              </a:spcBef>
              <a:defRPr/>
            </a:pPr>
            <a:endParaRPr lang="uz-Cyrl-UZ" sz="2400" dirty="0">
              <a:solidFill>
                <a:srgbClr val="3734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5">
            <a:extLst>
              <a:ext uri="{FF2B5EF4-FFF2-40B4-BE49-F238E27FC236}"/>
            </a:extLst>
          </p:cNvPr>
          <p:cNvSpPr/>
          <p:nvPr/>
        </p:nvSpPr>
        <p:spPr>
          <a:xfrm>
            <a:off x="298409" y="3796508"/>
            <a:ext cx="725750" cy="147419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5" name="object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847651" y="487606"/>
            <a:ext cx="3795132" cy="1292154"/>
          </a:xfrm>
          <a:prstGeom prst="rect">
            <a:avLst/>
          </a:prstGeom>
        </p:spPr>
        <p:txBody>
          <a:bodyPr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 eaLnBrk="1" fontAlgn="auto" hangingPunct="1">
              <a:spcBef>
                <a:spcPts val="241"/>
              </a:spcBef>
              <a:spcAft>
                <a:spcPts val="0"/>
              </a:spcAft>
              <a:defRPr/>
            </a:pPr>
            <a:r>
              <a:rPr lang="uz-Cyrl-UZ" sz="8000" kern="0" spc="21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 </a:t>
            </a:r>
            <a:endParaRPr lang="uz-Cyrl-UZ" sz="8000" kern="0" spc="21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11">
            <a:extLst>
              <a:ext uri="{FF2B5EF4-FFF2-40B4-BE49-F238E27FC236}"/>
            </a:extLst>
          </p:cNvPr>
          <p:cNvSpPr/>
          <p:nvPr/>
        </p:nvSpPr>
        <p:spPr>
          <a:xfrm>
            <a:off x="1041087" y="598129"/>
            <a:ext cx="240860" cy="5087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/>
            </a:extLst>
          </p:cNvPr>
          <p:cNvSpPr/>
          <p:nvPr/>
        </p:nvSpPr>
        <p:spPr>
          <a:xfrm>
            <a:off x="1163101" y="918324"/>
            <a:ext cx="451613" cy="616007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/>
            </a:extLst>
          </p:cNvPr>
          <p:cNvSpPr/>
          <p:nvPr/>
        </p:nvSpPr>
        <p:spPr>
          <a:xfrm>
            <a:off x="1218563" y="1285653"/>
            <a:ext cx="339106" cy="1934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/>
            </a:extLst>
          </p:cNvPr>
          <p:cNvSpPr/>
          <p:nvPr/>
        </p:nvSpPr>
        <p:spPr>
          <a:xfrm>
            <a:off x="700396" y="918323"/>
            <a:ext cx="473798" cy="617633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/>
            </a:extLst>
          </p:cNvPr>
          <p:cNvSpPr/>
          <p:nvPr/>
        </p:nvSpPr>
        <p:spPr>
          <a:xfrm>
            <a:off x="754273" y="1207636"/>
            <a:ext cx="364459" cy="2714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23028" y="493595"/>
            <a:ext cx="1274143" cy="130674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391864" y="538863"/>
            <a:ext cx="365764" cy="772989"/>
          </a:xfrm>
          <a:prstGeom prst="rect">
            <a:avLst/>
          </a:prstGeom>
        </p:spPr>
        <p:txBody>
          <a:bodyPr vert="horz" wrap="square" lIns="0" tIns="33993" rIns="0" bIns="0" rtlCol="0">
            <a:spAutoFit/>
          </a:bodyPr>
          <a:lstStyle/>
          <a:p>
            <a:pPr>
              <a:spcBef>
                <a:spcPts val="268"/>
              </a:spcBef>
            </a:pPr>
            <a:r>
              <a:rPr lang="en-US" sz="4800" b="1" spc="21" dirty="0" smtClean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19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085415" y="1172723"/>
            <a:ext cx="950308" cy="456973"/>
          </a:xfrm>
          <a:prstGeom prst="rect">
            <a:avLst/>
          </a:prstGeom>
        </p:spPr>
        <p:txBody>
          <a:bodyPr vert="horz" wrap="square" lIns="0" tIns="25834" rIns="0" bIns="0" rtlCol="0">
            <a:spAutoFit/>
          </a:bodyPr>
          <a:lstStyle/>
          <a:p>
            <a:pPr>
              <a:spcBef>
                <a:spcPts val="204"/>
              </a:spcBef>
            </a:pPr>
            <a:r>
              <a:rPr lang="ru-RU" sz="2800" spc="-11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27303" y="438922"/>
            <a:ext cx="6449262" cy="64632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Практическая работа № 3 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41285" y="1796244"/>
            <a:ext cx="11430080" cy="17145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marL="0" marR="0" lvl="0" indent="0" algn="ctr" defTabSz="109661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Проведите выпаривание: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А) полученный фильтрат вылейте в фарфоровую чашечку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Б) нагрейте чашку в пламени спиртовки, после появления кристаллов соли в чашке, нагревание прекратите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8" name="Содержимое 3" descr="Пропедевтический курс по химии для 7-ых классов"/>
          <p:cNvPicPr>
            <a:picLocks noGrp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584161" y="3653632"/>
            <a:ext cx="5011762" cy="28709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27303" y="438922"/>
            <a:ext cx="6449262" cy="64632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Практическая работа № 3 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98409" y="1867682"/>
            <a:ext cx="115729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4. Сравните полученную соль с выданной в начале работы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5. Оформите выводы  о работе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27367" y="3296442"/>
            <a:ext cx="521497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2"/>
          <p:cNvSpPr>
            <a:spLocks noGrp="1"/>
          </p:cNvSpPr>
          <p:nvPr>
            <p:ph idx="4294967295"/>
          </p:nvPr>
        </p:nvSpPr>
        <p:spPr>
          <a:xfrm>
            <a:off x="5656260" y="1224741"/>
            <a:ext cx="8229600" cy="321471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altLang="ru-RU" dirty="0" smtClean="0"/>
          </a:p>
          <a:p>
            <a:endParaRPr lang="ru-RU" altLang="ru-RU" dirty="0" smtClean="0"/>
          </a:p>
          <a:p>
            <a:pPr>
              <a:buNone/>
            </a:pPr>
            <a:endParaRPr lang="ru-RU" alt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altLang="ru-RU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alt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alt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altLang="ru-RU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971" y="296046"/>
            <a:ext cx="11787270" cy="70788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Задание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27104" y="1653369"/>
            <a:ext cx="10501386" cy="120032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1. Прочитать практическую работу. (стр. 26)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2. Оформить практическую работу. ( стр. 26)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972" y="224609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27303" y="438922"/>
            <a:ext cx="6449262" cy="64632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Практическая работа № 3 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4161" y="1510492"/>
            <a:ext cx="60833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Если льёт слеза из глаза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Вкус припомните вы сразу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Я, конечно, всем нужна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Без меня не сваришь ужин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Не засолишь огурца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Не заправишь холодца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Но не только лишь в еде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Я живу в морской воде. 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3317" y="3582194"/>
            <a:ext cx="427509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99399" y="1510492"/>
            <a:ext cx="3581408" cy="2385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27303" y="438922"/>
            <a:ext cx="6449262" cy="64632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Практическая работа № 3 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одержимое 2"/>
          <p:cNvSpPr>
            <a:spLocks noGrp="1"/>
          </p:cNvSpPr>
          <p:nvPr>
            <p:ph idx="4294967295"/>
          </p:nvPr>
        </p:nvSpPr>
        <p:spPr>
          <a:xfrm>
            <a:off x="298409" y="1581931"/>
            <a:ext cx="11572956" cy="4690298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ru-RU" sz="3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Цель работы:</a:t>
            </a:r>
          </a:p>
          <a:p>
            <a:pPr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1. Познакомится со способами разделения смесей</a:t>
            </a:r>
          </a:p>
          <a:p>
            <a:pPr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2. Освоить простейшие способы очистки веществ:</a:t>
            </a:r>
          </a:p>
          <a:p>
            <a:pPr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фильтрование и выпаривание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27303" y="438922"/>
            <a:ext cx="6449262" cy="64632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Практическая работа № 3 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&quot;Химия&quot;. Издательский дом &quot;Первое сентября&quot;"/>
          <p:cNvPicPr>
            <a:picLocks noGrp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727037" y="1224740"/>
            <a:ext cx="10830255" cy="51696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27303" y="438922"/>
            <a:ext cx="6449262" cy="64632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Практическая работа № 3 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4161" y="1581930"/>
            <a:ext cx="1100145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Приборы и реактивы: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Спиртовка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Воронка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Химический стакан 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Держатель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Фильтровальная бумага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Колба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Загрязненная соль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Вода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27303" y="438922"/>
            <a:ext cx="6449262" cy="64632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Практическая работа № 3 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98739" y="1296178"/>
            <a:ext cx="5715040" cy="7143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Загрязненная поваренная соль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727301" y="3367880"/>
            <a:ext cx="5715040" cy="7143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Фильтрование соли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27301" y="4510888"/>
            <a:ext cx="5715040" cy="7143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Выпаривание фильтрата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727301" y="5582458"/>
            <a:ext cx="5715040" cy="7143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Чистая соль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798739" y="2224872"/>
            <a:ext cx="5715040" cy="7143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Растворение соли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27303" y="438922"/>
            <a:ext cx="6449262" cy="64632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Практическая работа № 3 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98607" y="1224740"/>
            <a:ext cx="8261350" cy="8604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1.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Растворение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4294967295"/>
          </p:nvPr>
        </p:nvSpPr>
        <p:spPr>
          <a:xfrm>
            <a:off x="0" y="2224871"/>
            <a:ext cx="11871365" cy="4256891"/>
          </a:xfrm>
          <a:prstGeom prst="rect">
            <a:avLst/>
          </a:prstGeo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Получите загрязненную</a:t>
            </a:r>
            <a:r>
              <a:rPr lang="ru-RU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соль. Поместите её в стакан и растворите  в 20 мл воды (при растворении перемешивайте стеклянной палочкой).</a:t>
            </a:r>
          </a:p>
          <a:p>
            <a:pPr algn="just"/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70771" y="4296574"/>
            <a:ext cx="4370376" cy="231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27303" y="438922"/>
            <a:ext cx="6449262" cy="64632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Практическая работа № 3 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69847" y="1367616"/>
            <a:ext cx="11501518" cy="3214710"/>
          </a:xfrm>
          <a:prstGeom prst="rect">
            <a:avLst/>
          </a:prstGeom>
        </p:spPr>
        <p:txBody>
          <a:bodyPr vert="horz" lIns="0" tIns="0" rIns="0" bIns="0" rtlCol="0" anchor="ctr">
            <a:normAutofit fontScale="67500" lnSpcReduction="20000"/>
          </a:bodyPr>
          <a:lstStyle/>
          <a:p>
            <a:pPr marL="0" marR="0" lvl="0" indent="0" algn="ctr" defTabSz="109661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2. Разделите получившуюся смесь фильтрованием: </a:t>
            </a:r>
          </a:p>
          <a:p>
            <a:pPr marL="0" marR="0" lvl="0" indent="0" algn="ctr" defTabSz="109661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ru-RU" sz="5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А) приготовьте бумажный фильтр, вложите его в воронку и смочите водой, используя стеклянную палочку</a:t>
            </a:r>
            <a:r>
              <a:rPr kumimoji="0" lang="ru-RU" sz="5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ru-RU" sz="5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ru-RU" sz="5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ru-RU" sz="5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endParaRPr kumimoji="0" lang="ru-RU" sz="5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13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6656391" y="3725070"/>
            <a:ext cx="5151475" cy="2968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27303" y="438922"/>
            <a:ext cx="6449262" cy="64632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Практическая работа № 3 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98409" y="3082128"/>
            <a:ext cx="7467600" cy="16414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marL="0" marR="0" lvl="0" indent="0" algn="just" defTabSz="109661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   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Б)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проведите фильтрование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.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Помните, что жидкости надо наливать столько в воронку, чтобы она не доходила до краев 0,5 см, иначе смесь может протекать между фильтром и стенками воронки, не очищаясь от примесей.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В) отфильтрованный раствор сохраните.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8156589" y="1510492"/>
            <a:ext cx="3744912" cy="4357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2670</TotalTime>
  <Words>255</Words>
  <PresentationFormat>Произвольный</PresentationFormat>
  <Paragraphs>76</Paragraphs>
  <Slides>12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1. Растворение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Windows 7</cp:lastModifiedBy>
  <cp:revision>112</cp:revision>
  <dcterms:created xsi:type="dcterms:W3CDTF">2020-05-06T17:43:33Z</dcterms:created>
  <dcterms:modified xsi:type="dcterms:W3CDTF">2020-09-20T18:49:44Z</dcterms:modified>
</cp:coreProperties>
</file>