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94" r:id="rId3"/>
    <p:sldId id="420" r:id="rId4"/>
    <p:sldId id="422" r:id="rId5"/>
    <p:sldId id="423" r:id="rId6"/>
    <p:sldId id="424" r:id="rId7"/>
    <p:sldId id="425" r:id="rId8"/>
    <p:sldId id="434" r:id="rId9"/>
    <p:sldId id="426" r:id="rId10"/>
    <p:sldId id="427" r:id="rId11"/>
    <p:sldId id="428" r:id="rId12"/>
    <p:sldId id="430" r:id="rId13"/>
    <p:sldId id="429" r:id="rId14"/>
    <p:sldId id="432" r:id="rId15"/>
    <p:sldId id="433" r:id="rId16"/>
    <p:sldId id="435" r:id="rId17"/>
    <p:sldId id="327" r:id="rId18"/>
  </p:sldIdLst>
  <p:sldSz cx="12169775" cy="7021513"/>
  <p:notesSz cx="6858000" cy="9144000"/>
  <p:defaultTextStyle>
    <a:defPPr>
      <a:defRPr lang="ru-RU"/>
    </a:defPPr>
    <a:lvl1pPr marL="0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307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614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922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228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535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842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8150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457" algn="l" defTabSz="109661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82" y="-108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9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7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6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6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5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5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14" algn="l" defTabSz="91437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2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2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8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88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81188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9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7" y="1430312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6" y="1430312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6" y="1430312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7" y="5099321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9" indent="-153509">
              <a:buFont typeface="Arial" panose="020B0604020202020204" pitchFamily="34" charset="0"/>
              <a:buChar char="•"/>
              <a:defRPr sz="1400"/>
            </a:lvl2pPr>
            <a:lvl3pPr marL="307016" indent="-153509">
              <a:defRPr sz="1400"/>
            </a:lvl3pPr>
            <a:lvl4pPr marL="537279" indent="-230262">
              <a:defRPr sz="1400"/>
            </a:lvl4pPr>
            <a:lvl5pPr marL="767542" indent="-230262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6" y="5099321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9" indent="-153509">
              <a:buFont typeface="Arial" panose="020B0604020202020204" pitchFamily="34" charset="0"/>
              <a:buChar char="•"/>
              <a:defRPr sz="1400"/>
            </a:lvl2pPr>
            <a:lvl3pPr marL="307016" indent="-153509">
              <a:defRPr sz="1400"/>
            </a:lvl3pPr>
            <a:lvl4pPr marL="537279" indent="-230262">
              <a:defRPr sz="1400"/>
            </a:lvl4pPr>
            <a:lvl5pPr marL="767542" indent="-230262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6" y="5099321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9" indent="-153509">
              <a:buFont typeface="Arial" panose="020B0604020202020204" pitchFamily="34" charset="0"/>
              <a:buChar char="•"/>
              <a:defRPr sz="1400"/>
            </a:lvl2pPr>
            <a:lvl3pPr marL="307016" indent="-153509">
              <a:defRPr sz="1400"/>
            </a:lvl3pPr>
            <a:lvl4pPr marL="537279" indent="-230262">
              <a:defRPr sz="1400"/>
            </a:lvl4pPr>
            <a:lvl5pPr marL="767542" indent="-230262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9" y="955712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80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100" y="153988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8" y="1559662"/>
            <a:ext cx="3850634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46" y="1614948"/>
            <a:ext cx="5293853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19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30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61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92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2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5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84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81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4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5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5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07" indent="0">
              <a:buNone/>
              <a:defRPr sz="2400" b="1"/>
            </a:lvl2pPr>
            <a:lvl3pPr marL="1096614" indent="0">
              <a:buNone/>
              <a:defRPr sz="2200" b="1"/>
            </a:lvl3pPr>
            <a:lvl4pPr marL="1644922" indent="0">
              <a:buNone/>
              <a:defRPr sz="1900" b="1"/>
            </a:lvl4pPr>
            <a:lvl5pPr marL="2193228" indent="0">
              <a:buNone/>
              <a:defRPr sz="1900" b="1"/>
            </a:lvl5pPr>
            <a:lvl6pPr marL="2741535" indent="0">
              <a:buNone/>
              <a:defRPr sz="1900" b="1"/>
            </a:lvl6pPr>
            <a:lvl7pPr marL="3289842" indent="0">
              <a:buNone/>
              <a:defRPr sz="1900" b="1"/>
            </a:lvl7pPr>
            <a:lvl8pPr marL="3838150" indent="0">
              <a:buNone/>
              <a:defRPr sz="1900" b="1"/>
            </a:lvl8pPr>
            <a:lvl9pPr marL="4386457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1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07" indent="0">
              <a:buNone/>
              <a:defRPr sz="2400" b="1"/>
            </a:lvl2pPr>
            <a:lvl3pPr marL="1096614" indent="0">
              <a:buNone/>
              <a:defRPr sz="2200" b="1"/>
            </a:lvl3pPr>
            <a:lvl4pPr marL="1644922" indent="0">
              <a:buNone/>
              <a:defRPr sz="1900" b="1"/>
            </a:lvl4pPr>
            <a:lvl5pPr marL="2193228" indent="0">
              <a:buNone/>
              <a:defRPr sz="1900" b="1"/>
            </a:lvl5pPr>
            <a:lvl6pPr marL="2741535" indent="0">
              <a:buNone/>
              <a:defRPr sz="1900" b="1"/>
            </a:lvl6pPr>
            <a:lvl7pPr marL="3289842" indent="0">
              <a:buNone/>
              <a:defRPr sz="1900" b="1"/>
            </a:lvl7pPr>
            <a:lvl8pPr marL="3838150" indent="0">
              <a:buNone/>
              <a:defRPr sz="1900" b="1"/>
            </a:lvl8pPr>
            <a:lvl9pPr marL="4386457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1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2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307" indent="0">
              <a:buNone/>
              <a:defRPr sz="1400"/>
            </a:lvl2pPr>
            <a:lvl3pPr marL="1096614" indent="0">
              <a:buNone/>
              <a:defRPr sz="1200"/>
            </a:lvl3pPr>
            <a:lvl4pPr marL="1644922" indent="0">
              <a:buNone/>
              <a:defRPr sz="1100"/>
            </a:lvl4pPr>
            <a:lvl5pPr marL="2193228" indent="0">
              <a:buNone/>
              <a:defRPr sz="1100"/>
            </a:lvl5pPr>
            <a:lvl6pPr marL="2741535" indent="0">
              <a:buNone/>
              <a:defRPr sz="1100"/>
            </a:lvl6pPr>
            <a:lvl7pPr marL="3289842" indent="0">
              <a:buNone/>
              <a:defRPr sz="1100"/>
            </a:lvl7pPr>
            <a:lvl8pPr marL="3838150" indent="0">
              <a:buNone/>
              <a:defRPr sz="1100"/>
            </a:lvl8pPr>
            <a:lvl9pPr marL="438645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60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307" indent="0">
              <a:buNone/>
              <a:defRPr sz="3400"/>
            </a:lvl2pPr>
            <a:lvl3pPr marL="1096614" indent="0">
              <a:buNone/>
              <a:defRPr sz="2900"/>
            </a:lvl3pPr>
            <a:lvl4pPr marL="1644922" indent="0">
              <a:buNone/>
              <a:defRPr sz="2400"/>
            </a:lvl4pPr>
            <a:lvl5pPr marL="2193228" indent="0">
              <a:buNone/>
              <a:defRPr sz="2400"/>
            </a:lvl5pPr>
            <a:lvl6pPr marL="2741535" indent="0">
              <a:buNone/>
              <a:defRPr sz="2400"/>
            </a:lvl6pPr>
            <a:lvl7pPr marL="3289842" indent="0">
              <a:buNone/>
              <a:defRPr sz="2400"/>
            </a:lvl7pPr>
            <a:lvl8pPr marL="3838150" indent="0">
              <a:buNone/>
              <a:defRPr sz="2400"/>
            </a:lvl8pPr>
            <a:lvl9pPr marL="4386457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307" indent="0">
              <a:buNone/>
              <a:defRPr sz="1400"/>
            </a:lvl2pPr>
            <a:lvl3pPr marL="1096614" indent="0">
              <a:buNone/>
              <a:defRPr sz="1200"/>
            </a:lvl3pPr>
            <a:lvl4pPr marL="1644922" indent="0">
              <a:buNone/>
              <a:defRPr sz="1100"/>
            </a:lvl4pPr>
            <a:lvl5pPr marL="2193228" indent="0">
              <a:buNone/>
              <a:defRPr sz="1100"/>
            </a:lvl5pPr>
            <a:lvl6pPr marL="2741535" indent="0">
              <a:buNone/>
              <a:defRPr sz="1100"/>
            </a:lvl6pPr>
            <a:lvl7pPr marL="3289842" indent="0">
              <a:buNone/>
              <a:defRPr sz="1100"/>
            </a:lvl7pPr>
            <a:lvl8pPr marL="3838150" indent="0">
              <a:buNone/>
              <a:defRPr sz="1100"/>
            </a:lvl8pPr>
            <a:lvl9pPr marL="438645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62" tIns="54831" rIns="109662" bIns="5483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5"/>
            <a:ext cx="10952798" cy="4633874"/>
          </a:xfrm>
          <a:prstGeom prst="rect">
            <a:avLst/>
          </a:prstGeom>
        </p:spPr>
        <p:txBody>
          <a:bodyPr vert="horz" lIns="109662" tIns="54831" rIns="109662" bIns="5483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4"/>
            <a:ext cx="2839614" cy="373831"/>
          </a:xfrm>
          <a:prstGeom prst="rect">
            <a:avLst/>
          </a:prstGeom>
        </p:spPr>
        <p:txBody>
          <a:bodyPr vert="horz" lIns="109662" tIns="54831" rIns="109662" bIns="54831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4"/>
            <a:ext cx="3853762" cy="373831"/>
          </a:xfrm>
          <a:prstGeom prst="rect">
            <a:avLst/>
          </a:prstGeom>
        </p:spPr>
        <p:txBody>
          <a:bodyPr vert="horz" lIns="109662" tIns="54831" rIns="109662" bIns="54831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4"/>
            <a:ext cx="2839614" cy="373831"/>
          </a:xfrm>
          <a:prstGeom prst="rect">
            <a:avLst/>
          </a:prstGeom>
        </p:spPr>
        <p:txBody>
          <a:bodyPr vert="horz" lIns="109662" tIns="54831" rIns="109662" bIns="54831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614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30" indent="-411230" algn="l" defTabSz="109661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998" indent="-342692" algn="l" defTabSz="1096614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768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074" indent="-274154" algn="l" defTabSz="1096614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381" indent="-274154" algn="l" defTabSz="1096614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689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3996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303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609" indent="-274154" algn="l" defTabSz="109661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307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614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922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228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535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842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8150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457" algn="l" defTabSz="109661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239" y="10295"/>
            <a:ext cx="12153253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dirty="0" smtClean="0"/>
              <a:t>  </a:t>
            </a:r>
            <a:endParaRPr sz="24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923029" y="493596"/>
            <a:ext cx="1274142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923029" y="493596"/>
            <a:ext cx="1274142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391865" y="538864"/>
            <a:ext cx="365764" cy="772988"/>
          </a:xfrm>
          <a:prstGeom prst="rect">
            <a:avLst/>
          </a:prstGeom>
        </p:spPr>
        <p:txBody>
          <a:bodyPr vert="horz" wrap="square" lIns="0" tIns="33992" rIns="0" bIns="0" rtlCol="0">
            <a:spAutoFit/>
          </a:bodyPr>
          <a:lstStyle/>
          <a:p>
            <a:pPr>
              <a:spcBef>
                <a:spcPts val="267"/>
              </a:spcBef>
            </a:pPr>
            <a:r>
              <a:rPr lang="en-US" sz="4800" b="1" spc="22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85415" y="1172724"/>
            <a:ext cx="950309" cy="456972"/>
          </a:xfrm>
          <a:prstGeom prst="rect">
            <a:avLst/>
          </a:prstGeom>
        </p:spPr>
        <p:txBody>
          <a:bodyPr vert="horz" wrap="square" lIns="0" tIns="25833" rIns="0" bIns="0" rtlCol="0">
            <a:spAutoFit/>
          </a:bodyPr>
          <a:lstStyle/>
          <a:p>
            <a:pPr>
              <a:spcBef>
                <a:spcPts val="204"/>
              </a:spcBef>
            </a:pPr>
            <a:r>
              <a:rPr lang="ru-RU" sz="2800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xmlns="" id="{50CC696B-C45C-4477-8EB6-9C8A17C566AC}"/>
              </a:ext>
            </a:extLst>
          </p:cNvPr>
          <p:cNvSpPr txBox="1">
            <a:spLocks/>
          </p:cNvSpPr>
          <p:nvPr/>
        </p:nvSpPr>
        <p:spPr>
          <a:xfrm>
            <a:off x="3227367" y="488129"/>
            <a:ext cx="4166607" cy="1155006"/>
          </a:xfrm>
          <a:prstGeom prst="rect">
            <a:avLst/>
          </a:prstGeom>
        </p:spPr>
        <p:txBody>
          <a:bodyPr vert="horz" wrap="square" lIns="0" tIns="3131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7234" defTabSz="1960793">
              <a:spcBef>
                <a:spcPts val="243"/>
              </a:spcBef>
              <a:defRPr/>
            </a:pPr>
            <a:r>
              <a:rPr lang="ru-RU" sz="7300" kern="0" spc="22" dirty="0" smtClean="0">
                <a:solidFill>
                  <a:sysClr val="window" lastClr="FFFFFF"/>
                </a:solidFill>
              </a:rPr>
              <a:t>Химия</a:t>
            </a:r>
            <a:endParaRPr lang="en-US" sz="7300" kern="0" spc="22" dirty="0">
              <a:solidFill>
                <a:sysClr val="window" lastClr="FFFFFF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162" y="367485"/>
            <a:ext cx="1868458" cy="1437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85085" y="3510756"/>
            <a:ext cx="4584690" cy="3009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26971" y="3296442"/>
          <a:ext cx="7215238" cy="1838325"/>
        </p:xfrm>
        <a:graphic>
          <a:graphicData uri="http://schemas.openxmlformats.org/drawingml/2006/table">
            <a:tbl>
              <a:tblPr/>
              <a:tblGrid>
                <a:gridCol w="721523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Атомы</a:t>
                      </a:r>
                      <a:r>
                        <a:rPr lang="ru-RU" sz="4000" b="1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и молекулы составные частицы химических веществ</a:t>
                      </a:r>
                      <a:endParaRPr lang="ru-RU" sz="4000" b="1" i="0" u="none" strike="noStrike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9124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ъект 4"/>
          <p:cNvSpPr>
            <a:spLocks noGrp="1"/>
          </p:cNvSpPr>
          <p:nvPr>
            <p:ph sz="quarter" idx="4294967295"/>
          </p:nvPr>
        </p:nvSpPr>
        <p:spPr>
          <a:xfrm>
            <a:off x="298409" y="1341438"/>
            <a:ext cx="5000660" cy="25527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Вещества 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бывают молекулярного и немолекулярного строения.</a:t>
            </a:r>
            <a:endParaRPr lang="ru-RU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Это 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зависит от пространственного расположения атомов в </a:t>
            </a:r>
            <a:r>
              <a:rPr lang="ru-RU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них.</a:t>
            </a:r>
            <a:endParaRPr lang="ru-RU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sz="3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13713" y="1296178"/>
            <a:ext cx="3671887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27763" y="2939252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013317" y="4939516"/>
            <a:ext cx="6511925" cy="1143000"/>
          </a:xfrm>
          <a:prstGeom prst="rect">
            <a:avLst/>
          </a:prstGeom>
        </p:spPr>
        <p:txBody>
          <a:bodyPr vert="horz" lIns="0" tIns="0" rIns="0" bIns="0" rtlCol="0" anchor="ctr">
            <a:normAutofit fontScale="62500" lnSpcReduction="20000"/>
          </a:bodyPr>
          <a:lstStyle/>
          <a:p>
            <a:pPr marL="320040" marR="0" lvl="0" indent="-320040" algn="ctr" defTabSz="109661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Tx/>
              <a:buNone/>
              <a:tabLst/>
              <a:defRPr/>
            </a:pPr>
            <a:r>
              <a:rPr kumimoji="0" lang="ru-RU" sz="5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Вещества молекулярного строения</a:t>
            </a:r>
            <a:endParaRPr kumimoji="0" lang="ru-RU" sz="5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8" name="Объект 3"/>
          <p:cNvPicPr>
            <a:picLocks noGrp="1" noChangeAspect="1"/>
          </p:cNvPicPr>
          <p:nvPr>
            <p:ph sz="quarter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1155665" y="1653368"/>
            <a:ext cx="3419475" cy="2303462"/>
          </a:xfrm>
          <a:prstGeom prst="rect">
            <a:avLst/>
          </a:prstGeom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27169" y="4510888"/>
            <a:ext cx="24955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27829" y="1367616"/>
            <a:ext cx="4124325" cy="309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Текст 5"/>
          <p:cNvSpPr txBox="1">
            <a:spLocks/>
          </p:cNvSpPr>
          <p:nvPr/>
        </p:nvSpPr>
        <p:spPr>
          <a:xfrm>
            <a:off x="869913" y="1439054"/>
            <a:ext cx="5929354" cy="21064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18948" marR="0" lvl="0" indent="-218948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    Вещества твердые или газообразные являются веществами молекулярного строения. </a:t>
            </a:r>
          </a:p>
          <a:p>
            <a:pPr marL="218948" marR="0" lvl="0" indent="-218948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    Одним из таких веществ является вода.</a:t>
            </a:r>
          </a:p>
          <a:p>
            <a:pPr marL="218948" marR="0" lvl="0" indent="-218948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    Вода имеет кристаллическую структуру, поэтому лед и снег могут быть очень красивы.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995" r="12995"/>
          <a:stretch>
            <a:fillRect/>
          </a:stretch>
        </p:blipFill>
        <p:spPr>
          <a:xfrm>
            <a:off x="7442209" y="1439054"/>
            <a:ext cx="4275820" cy="2500330"/>
          </a:xfrm>
          <a:prstGeom prst="rect">
            <a:avLst/>
          </a:prstGeom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56523" y="4082260"/>
            <a:ext cx="2915675" cy="239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084359" y="1010426"/>
            <a:ext cx="7880077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320040" marR="0" lvl="0" indent="-320040" algn="ctr" defTabSz="109661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Вещества немолекулярного строения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" name="Объект 2"/>
          <p:cNvSpPr>
            <a:spLocks noGrp="1"/>
          </p:cNvSpPr>
          <p:nvPr>
            <p:ph sz="quarter" idx="4294967295"/>
          </p:nvPr>
        </p:nvSpPr>
        <p:spPr>
          <a:xfrm>
            <a:off x="298409" y="4888697"/>
            <a:ext cx="11644394" cy="1184275"/>
          </a:xfrm>
          <a:prstGeom prst="rect">
            <a:avLst/>
          </a:prstGeom>
        </p:spPr>
        <p:txBody>
          <a:bodyPr/>
          <a:lstStyle/>
          <a:p>
            <a:pPr eaLnBrk="1" hangingPunct="1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В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узлах кристаллической решетки этих веществ находятся не молекулы, а атомы.</a:t>
            </a:r>
          </a:p>
          <a:p>
            <a:pPr eaLnBrk="1" hangingPunct="1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К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таким веществам относятся, например, алмаз, графит, сульфид кремния.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2077" y="2010558"/>
            <a:ext cx="345757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55731" y="2010558"/>
            <a:ext cx="414972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4"/>
          <p:cNvSpPr>
            <a:spLocks noGrp="1"/>
          </p:cNvSpPr>
          <p:nvPr>
            <p:ph sz="half" idx="2"/>
          </p:nvPr>
        </p:nvSpPr>
        <p:spPr>
          <a:xfrm>
            <a:off x="441285" y="2510624"/>
            <a:ext cx="5545137" cy="1935962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1. Имеют </a:t>
            </a:r>
            <a:r>
              <a:rPr lang="ru-RU" sz="2400" dirty="0" smtClean="0">
                <a:solidFill>
                  <a:schemeClr val="tx1"/>
                </a:solidFill>
              </a:rPr>
              <a:t>низкую температуру плавления.</a:t>
            </a:r>
            <a:endParaRPr lang="ru-RU" sz="2400" dirty="0" smtClean="0">
              <a:solidFill>
                <a:schemeClr val="tx1"/>
              </a:solidFill>
            </a:endParaRPr>
          </a:p>
          <a:p>
            <a:pPr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2. При </a:t>
            </a:r>
            <a:r>
              <a:rPr lang="ru-RU" sz="2400" dirty="0" smtClean="0">
                <a:solidFill>
                  <a:schemeClr val="tx1"/>
                </a:solidFill>
              </a:rPr>
              <a:t>обычных условиях – это </a:t>
            </a:r>
            <a:r>
              <a:rPr lang="ru-RU" sz="2400" dirty="0" smtClean="0">
                <a:solidFill>
                  <a:schemeClr val="tx1"/>
                </a:solidFill>
              </a:rPr>
              <a:t>газы,</a:t>
            </a:r>
          </a:p>
          <a:p>
            <a:pPr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жидкости </a:t>
            </a:r>
            <a:r>
              <a:rPr lang="ru-RU" sz="2400" dirty="0" smtClean="0">
                <a:solidFill>
                  <a:schemeClr val="tx1"/>
                </a:solidFill>
              </a:rPr>
              <a:t>или легкоплавкие </a:t>
            </a:r>
            <a:r>
              <a:rPr lang="ru-RU" sz="2400" dirty="0" smtClean="0">
                <a:solidFill>
                  <a:schemeClr val="tx1"/>
                </a:solidFill>
              </a:rPr>
              <a:t>твердые</a:t>
            </a:r>
          </a:p>
          <a:p>
            <a:pPr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вещества </a:t>
            </a:r>
            <a:r>
              <a:rPr lang="ru-RU" sz="2400" dirty="0" smtClean="0">
                <a:solidFill>
                  <a:schemeClr val="tx1"/>
                </a:solidFill>
              </a:rPr>
              <a:t>(сера, белый фосфор)</a:t>
            </a:r>
          </a:p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бъект 6"/>
          <p:cNvSpPr>
            <a:spLocks noGrp="1"/>
          </p:cNvSpPr>
          <p:nvPr>
            <p:ph sz="quarter" idx="4294967295"/>
          </p:nvPr>
        </p:nvSpPr>
        <p:spPr>
          <a:xfrm>
            <a:off x="6370639" y="2439186"/>
            <a:ext cx="5316549" cy="1889117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1. Имеют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высокую температуру плавления (тугоплавкие).</a:t>
            </a: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2. При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обычных условиях – это твердые вещества (алмаз).</a:t>
            </a: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369848" y="5085184"/>
            <a:ext cx="1107289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ctr" defTabSz="109661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226971" y="1296178"/>
            <a:ext cx="5786478" cy="711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11230" marR="0" lvl="0" indent="-411230" algn="ctr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Вещества молекулярного строения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2"/>
          <p:cNvSpPr txBox="1">
            <a:spLocks/>
          </p:cNvSpPr>
          <p:nvPr/>
        </p:nvSpPr>
        <p:spPr>
          <a:xfrm>
            <a:off x="5727697" y="1367616"/>
            <a:ext cx="6000792" cy="98488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/>
          <a:p>
            <a:pPr marL="411230" marR="0" lvl="0" indent="-411230" algn="ctr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Вещества немолекулярного строения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361406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584161" y="1367616"/>
          <a:ext cx="11358642" cy="5429287"/>
        </p:xfrm>
        <a:graphic>
          <a:graphicData uri="http://schemas.openxmlformats.org/drawingml/2006/table">
            <a:tbl>
              <a:tblPr/>
              <a:tblGrid>
                <a:gridCol w="7133574"/>
                <a:gridCol w="1591945"/>
                <a:gridCol w="2633123"/>
              </a:tblGrid>
              <a:tr h="501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Утверждение</a:t>
                      </a:r>
                      <a:endParaRPr lang="ru-RU" sz="280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Атом</a:t>
                      </a:r>
                      <a:endParaRPr lang="ru-RU" sz="280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Молекула</a:t>
                      </a:r>
                      <a:endParaRPr lang="ru-RU" sz="280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951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обладает составом и свойствами тех веществ, в состав которых входит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75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Химически делим(а)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75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Химически неделим(а)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951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обязательно входит в состав молекулы.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427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Мельчайшая частица вещества, обладающая его составом и химическими свойствами.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361406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298409" y="1367616"/>
          <a:ext cx="11644394" cy="5286412"/>
        </p:xfrm>
        <a:graphic>
          <a:graphicData uri="http://schemas.openxmlformats.org/drawingml/2006/table">
            <a:tbl>
              <a:tblPr/>
              <a:tblGrid>
                <a:gridCol w="7313035"/>
                <a:gridCol w="1631994"/>
                <a:gridCol w="2699365"/>
              </a:tblGrid>
              <a:tr h="509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Утверждение</a:t>
                      </a:r>
                      <a:endParaRPr lang="ru-RU" sz="280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Атом</a:t>
                      </a:r>
                      <a:endParaRPr lang="ru-RU" sz="280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Молекула</a:t>
                      </a:r>
                      <a:endParaRPr lang="ru-RU" sz="280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667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обладает составом и свойствами тех веществ, в состав которых входит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+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96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Химически делим(а)</a:t>
                      </a:r>
                      <a:endParaRPr lang="ru-RU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+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96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Химически неделим(а)</a:t>
                      </a:r>
                      <a:endParaRPr lang="ru-RU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+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667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обязательно входит в состав молекулы.</a:t>
                      </a:r>
                      <a:endParaRPr lang="ru-RU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+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238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Мельчайшая частица вещества, обладающая его составом и химическими свойствами.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21212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+</a:t>
                      </a:r>
                      <a:endParaRPr lang="ru-RU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2"/>
          <p:cNvSpPr>
            <a:spLocks noGrp="1"/>
          </p:cNvSpPr>
          <p:nvPr>
            <p:ph idx="4294967295"/>
          </p:nvPr>
        </p:nvSpPr>
        <p:spPr>
          <a:xfrm>
            <a:off x="5656260" y="1224741"/>
            <a:ext cx="8229600" cy="321471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ru-RU" altLang="ru-RU" dirty="0" smtClean="0"/>
          </a:p>
          <a:p>
            <a:endParaRPr lang="ru-RU" altLang="ru-RU" dirty="0" smtClean="0"/>
          </a:p>
          <a:p>
            <a:pPr>
              <a:buNone/>
            </a:pPr>
            <a:endParaRPr lang="ru-RU" alt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altLang="ru-RU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altLang="ru-RU" b="1" dirty="0" smtClean="0">
              <a:latin typeface="Arial" pitchFamily="34" charset="0"/>
              <a:cs typeface="Arial" pitchFamily="34" charset="0"/>
            </a:endParaRPr>
          </a:p>
          <a:p>
            <a:endParaRPr lang="ru-RU" alt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altLang="ru-RU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6971" y="296046"/>
            <a:ext cx="11787270" cy="70788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27104" y="1653369"/>
            <a:ext cx="10501386" cy="12003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1. Прочитать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§5.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2. Ответить письменно на вопросы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1-8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 стр. </a:t>
            </a:r>
            <a:r>
              <a:rPr lang="ru-RU" sz="3600" smtClean="0">
                <a:latin typeface="Arial" pitchFamily="34" charset="0"/>
                <a:cs typeface="Arial" pitchFamily="34" charset="0"/>
              </a:rPr>
              <a:t>22</a:t>
            </a:r>
            <a:r>
              <a:rPr lang="ru-RU" sz="3600" smtClean="0">
                <a:latin typeface="Arial" pitchFamily="34" charset="0"/>
                <a:cs typeface="Arial" pitchFamily="34" charset="0"/>
              </a:rPr>
              <a:t>)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972" y="224609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727303" y="438922"/>
            <a:ext cx="7676393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Повторение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пройденной темы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69847" y="2010558"/>
            <a:ext cx="115729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   Определите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относительные атомные массы у элементов с порядковым номером </a:t>
            </a:r>
            <a:r>
              <a:rPr lang="ru-RU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5, 12, 15, 17, 47, 53.</a:t>
            </a:r>
            <a:endParaRPr lang="ru-RU" sz="4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6299201" y="1296178"/>
            <a:ext cx="5286412" cy="1170252"/>
          </a:xfrm>
        </p:spPr>
        <p:txBody>
          <a:bodyPr/>
          <a:lstStyle/>
          <a:p>
            <a:r>
              <a:rPr lang="ru-RU" sz="4800" b="1" dirty="0">
                <a:solidFill>
                  <a:schemeClr val="tx1"/>
                </a:solidFill>
              </a:rPr>
              <a:t>М.В.Ломоносов 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6186302" y="2653500"/>
            <a:ext cx="5374984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1230" marR="0" lvl="0" indent="-411230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    В середине 18 века разработал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учение о молекулах и атомах.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9" name="Picture 8" descr="&amp;Vcy;&amp;icy;&amp;kcy;&amp;tcy;&amp;ocy;&amp;rcy;&amp;icy;&amp;ncy;&amp;acy; - &amp;Icy;&amp;gcy;&amp;rcy;&amp;ycy; &amp;pcy;&amp;ocy; &amp;khcy;&amp;icy;&amp;mcy;&amp;icy;&amp;icy; - &amp;Kcy;&amp;acy;&amp;rcy;&amp;tcy;&amp;icy;&amp;ncy;&amp;kcy;&amp;icy; &amp;pcy;&amp;ocy; &amp;khcy;&amp;icy;&amp;mcy;&amp;icy;&amp;icy;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8355" y="1667610"/>
            <a:ext cx="5144689" cy="47248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4870441" y="1581930"/>
            <a:ext cx="7000924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ctr" defTabSz="109661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Ломоносов утверждал, что: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Rectangle 6"/>
          <p:cNvSpPr txBox="1">
            <a:spLocks noChangeArrowheads="1"/>
          </p:cNvSpPr>
          <p:nvPr/>
        </p:nvSpPr>
        <p:spPr>
          <a:xfrm>
            <a:off x="5013317" y="2867814"/>
            <a:ext cx="6715172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1230" marR="0" lvl="0" indent="-411230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     Тела в природе состоят из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корпускул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(молекул),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 в состав которых входят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элементы (атомы).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4" name="Picture 8" descr="1.3 &amp;Acy;&amp;tcy;&amp;ocy;&amp;mcy;&amp;ycy; &amp;icy; &amp;mcy;&amp;ocy;&amp;lcy;&amp;iecy;&amp;kcy;&amp;ucy;&amp;lcy;&amp;ycy;. &amp;CHcy;&amp;icy;&amp;scy;&amp;tcy;&amp;ycy;&amp;iecy; &amp;vcy;&amp;iecy;&amp;shchcy;&amp;iecy;&amp;scy;&amp;tcy;&amp;vcy;&amp;acy; &amp;icy; &amp;scy;&amp;mcy;&amp;iecy;&amp;scy;&amp;icy;. &amp;Pcy;&amp;rcy;&amp;ocy;&amp;scy;&amp;tcy;&amp;ycy;&amp;iecy; &amp;icy; &amp;scy;&amp;lcy;&amp;ocy;&amp;zhcy;&amp;ncy;&amp;ycy;&amp;iecy; &amp;vcy;&amp;iecy;&amp;shchcy;&amp;iecy;&amp;scy;&amp;tcy;&amp;vcy;&amp;acy;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1628775"/>
            <a:ext cx="4248150" cy="46085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>
          <a:xfrm>
            <a:off x="5013318" y="1296178"/>
            <a:ext cx="685804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ctr" defTabSz="109661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>Ломоносов утверждал, что: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>
          <a:xfrm>
            <a:off x="5584822" y="2510624"/>
            <a:ext cx="6215106" cy="28561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1230" marR="0" lvl="0" indent="-411230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Некоторые молекулы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состоят</a:t>
            </a:r>
          </a:p>
          <a:p>
            <a:pPr marL="411230" marR="0" lvl="0" indent="-411230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 smtClean="0">
                <a:solidFill>
                  <a:srgbClr val="0070C0"/>
                </a:solidFill>
                <a:latin typeface="Arial"/>
                <a:cs typeface="Arial"/>
              </a:rPr>
              <a:t>и</a:t>
            </a:r>
            <a:r>
              <a:rPr kumimoji="0" lang="ru-RU" sz="32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одинаковых атомов, а другие</a:t>
            </a:r>
            <a:endParaRPr lang="ru-RU" sz="3200" baseline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411230" marR="0" lvl="0" indent="-411230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могут состоять из разных</a:t>
            </a:r>
          </a:p>
          <a:p>
            <a:pPr marL="411230" marR="0" lvl="0" indent="-411230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атомов.</a:t>
            </a:r>
          </a:p>
          <a:p>
            <a:pPr marL="411230" marR="0" lvl="0" indent="-411230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9" name="Picture 5" descr="4104f1f7f862826e56cb49b046bcc904?url=https%3A%2F%2Ffs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1700213"/>
            <a:ext cx="4832344" cy="42973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6971" y="938988"/>
            <a:ext cx="11644394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ctr" defTabSz="109661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98409" y="1296178"/>
            <a:ext cx="11644394" cy="1889148"/>
          </a:xfrm>
          <a:prstGeom prst="rect">
            <a:avLst/>
          </a:prstGeom>
        </p:spPr>
        <p:txBody>
          <a:bodyPr/>
          <a:lstStyle/>
          <a:p>
            <a:pPr marL="411230" marR="0" lvl="0" indent="-411230" algn="just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Молекулы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-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это мельчайшие частицы многих веществ, состав и химические свойства которых такие же как у данного вещества.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26971" y="2724938"/>
            <a:ext cx="11715832" cy="3401225"/>
          </a:xfrm>
          <a:prstGeom prst="rect">
            <a:avLst/>
          </a:prstGeom>
        </p:spPr>
        <p:txBody>
          <a:bodyPr/>
          <a:lstStyle/>
          <a:p>
            <a:pPr marL="411230" marR="0" lvl="0" indent="-411230" algn="l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Атомы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это мельчайшие химически неделимые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частицы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вещества.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999" r="8999"/>
          <a:stretch>
            <a:fillRect/>
          </a:stretch>
        </p:blipFill>
        <p:spPr>
          <a:xfrm>
            <a:off x="655599" y="3867946"/>
            <a:ext cx="4114800" cy="2627740"/>
          </a:xfrm>
          <a:prstGeom prst="roundRect">
            <a:avLst>
              <a:gd name="adj" fmla="val 4230"/>
            </a:avLst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0" r="660"/>
          <a:stretch>
            <a:fillRect/>
          </a:stretch>
        </p:blipFill>
        <p:spPr>
          <a:xfrm>
            <a:off x="6227763" y="3796508"/>
            <a:ext cx="4114800" cy="2842054"/>
          </a:xfrm>
          <a:prstGeom prst="roundRect">
            <a:avLst>
              <a:gd name="adj" fmla="val 4230"/>
            </a:avLst>
          </a:prstGeom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2798739" y="5772410"/>
            <a:ext cx="6512511" cy="95304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320040" marR="0" lvl="0" indent="-320040" algn="ctr" defTabSz="109661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Примеры некоторых молекул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9" name="Объект 6"/>
          <p:cNvPicPr>
            <a:picLocks noGrp="1" noChangeAspect="1"/>
          </p:cNvPicPr>
          <p:nvPr>
            <p:ph sz="quarter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1934841" y="1367616"/>
            <a:ext cx="7920038" cy="3783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941351" y="1439055"/>
          <a:ext cx="10644262" cy="5141413"/>
        </p:xfrm>
        <a:graphic>
          <a:graphicData uri="http://schemas.openxmlformats.org/drawingml/2006/table">
            <a:tbl>
              <a:tblPr/>
              <a:tblGrid>
                <a:gridCol w="633570"/>
                <a:gridCol w="4308557"/>
                <a:gridCol w="1834020"/>
                <a:gridCol w="1920163"/>
                <a:gridCol w="1947952"/>
              </a:tblGrid>
              <a:tr h="906995">
                <a:tc>
                  <a:txBody>
                    <a:bodyPr/>
                    <a:lstStyle/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b="1" spc="0" dirty="0" smtClean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Свойство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b="1" spc="0" dirty="0" smtClean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Вода</a:t>
                      </a: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</a:t>
                      </a:r>
                      <a:r>
                        <a:rPr lang="ru-RU" sz="20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r>
                        <a:rPr lang="ru-RU" sz="28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b="1" spc="0" dirty="0" smtClean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Водород</a:t>
                      </a: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</a:t>
                      </a:r>
                      <a:r>
                        <a:rPr lang="ru-RU" sz="20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b="1" spc="0" dirty="0" smtClean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Кислород</a:t>
                      </a: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  <a:r>
                        <a:rPr lang="ru-RU" sz="2000" b="1" spc="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30462">
                <a:tc>
                  <a:txBody>
                    <a:bodyPr/>
                    <a:lstStyle/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08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Агрегатное 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состояние </a:t>
                      </a: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08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20°С, 1 атм.)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Жидкость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Газ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Газ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5564">
                <a:tc>
                  <a:txBody>
                    <a:bodyPr/>
                    <a:lstStyle/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08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Температура 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кипения, °С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252,8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-183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08523">
                <a:tc>
                  <a:txBody>
                    <a:bodyPr/>
                    <a:lstStyle/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08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Плотность 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(20°С, 1 атм.)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1,00 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г/мл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0,090 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г/л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1,43 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г/л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4801">
                <a:tc>
                  <a:txBody>
                    <a:bodyPr/>
                    <a:lstStyle/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1143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50800" indent="-1117600" algn="l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Горение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горит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Горит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indent="-1117600" algn="ctr">
                        <a:lnSpc>
                          <a:spcPts val="1200"/>
                        </a:lnSpc>
                        <a:spcBef>
                          <a:spcPts val="3000"/>
                        </a:spcBef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 </a:t>
                      </a:r>
                      <a:r>
                        <a:rPr lang="ru-RU" sz="2800" spc="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горит</a:t>
                      </a:r>
                      <a:endParaRPr lang="ru-RU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84557" y="367484"/>
            <a:ext cx="5245022" cy="707884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Атомы и молекулы</a:t>
            </a:r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9" y="224610"/>
            <a:ext cx="1511268" cy="785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26972" y="1439054"/>
            <a:ext cx="11715832" cy="46166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998" b="11998"/>
          <a:stretch>
            <a:fillRect/>
          </a:stretch>
        </p:blipFill>
        <p:spPr>
          <a:xfrm>
            <a:off x="7799399" y="1296178"/>
            <a:ext cx="4114800" cy="2808312"/>
          </a:xfrm>
          <a:prstGeom prst="roundRect">
            <a:avLst>
              <a:gd name="adj" fmla="val 4230"/>
            </a:avLst>
          </a:prstGeom>
        </p:spPr>
      </p:pic>
      <p:sp>
        <p:nvSpPr>
          <p:cNvPr id="9" name="Текст 5"/>
          <p:cNvSpPr txBox="1">
            <a:spLocks/>
          </p:cNvSpPr>
          <p:nvPr/>
        </p:nvSpPr>
        <p:spPr>
          <a:xfrm>
            <a:off x="512723" y="1724806"/>
            <a:ext cx="7143800" cy="1982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2563" marR="0" lvl="0" indent="-182563" algn="ctr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Атомы неделимы только химически.</a:t>
            </a:r>
          </a:p>
          <a:p>
            <a:pPr marL="182563" marR="0" lvl="0" indent="-182563" algn="ctr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При ядерных процессах в физике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lang="ru-RU" sz="2800" dirty="0" smtClean="0">
                <a:latin typeface="Arial"/>
                <a:cs typeface="Arial"/>
              </a:rPr>
              <a:t>а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томы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82563" marR="0" lvl="0" indent="-182563" algn="ctr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распадаются и при этом выделяется</a:t>
            </a:r>
          </a:p>
          <a:p>
            <a:pPr marL="182563" marR="0" lvl="0" indent="-182563" algn="ctr" defTabSz="109661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атомная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энергия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8475" y="4439450"/>
            <a:ext cx="6408737" cy="2306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537</Words>
  <PresentationFormat>Произвольный</PresentationFormat>
  <Paragraphs>183</Paragraphs>
  <Slides>17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М.В.Ломоносов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85</cp:revision>
  <dcterms:created xsi:type="dcterms:W3CDTF">2020-05-06T17:43:33Z</dcterms:created>
  <dcterms:modified xsi:type="dcterms:W3CDTF">2020-09-15T15:07:42Z</dcterms:modified>
</cp:coreProperties>
</file>