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94" r:id="rId3"/>
    <p:sldId id="439" r:id="rId4"/>
    <p:sldId id="420" r:id="rId5"/>
    <p:sldId id="423" r:id="rId6"/>
    <p:sldId id="425" r:id="rId7"/>
    <p:sldId id="427" r:id="rId8"/>
    <p:sldId id="429" r:id="rId9"/>
    <p:sldId id="430" r:id="rId10"/>
    <p:sldId id="434" r:id="rId11"/>
    <p:sldId id="414" r:id="rId12"/>
    <p:sldId id="436" r:id="rId13"/>
    <p:sldId id="438" r:id="rId14"/>
    <p:sldId id="440" r:id="rId15"/>
    <p:sldId id="441" r:id="rId16"/>
    <p:sldId id="327" r:id="rId17"/>
  </p:sldIdLst>
  <p:sldSz cx="12169775" cy="7021513"/>
  <p:notesSz cx="6858000" cy="9144000"/>
  <p:defaultTextStyle>
    <a:defPPr>
      <a:defRPr lang="ru-RU"/>
    </a:defPPr>
    <a:lvl1pPr marL="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0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14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2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28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535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84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15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45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882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4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84FD97-AAA8-4AA9-9AB6-88C887A7E92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2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8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88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2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0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0" y="153988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2"/>
            <a:ext cx="385063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6" y="1614948"/>
            <a:ext cx="529385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9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5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8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1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4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2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60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07" indent="0">
              <a:buNone/>
              <a:defRPr sz="3400"/>
            </a:lvl2pPr>
            <a:lvl3pPr marL="1096614" indent="0">
              <a:buNone/>
              <a:defRPr sz="2900"/>
            </a:lvl3pPr>
            <a:lvl4pPr marL="1644922" indent="0">
              <a:buNone/>
              <a:defRPr sz="2400"/>
            </a:lvl4pPr>
            <a:lvl5pPr marL="2193228" indent="0">
              <a:buNone/>
              <a:defRPr sz="2400"/>
            </a:lvl5pPr>
            <a:lvl6pPr marL="2741535" indent="0">
              <a:buNone/>
              <a:defRPr sz="2400"/>
            </a:lvl6pPr>
            <a:lvl7pPr marL="3289842" indent="0">
              <a:buNone/>
              <a:defRPr sz="2400"/>
            </a:lvl7pPr>
            <a:lvl8pPr marL="3838150" indent="0">
              <a:buNone/>
              <a:defRPr sz="2400"/>
            </a:lvl8pPr>
            <a:lvl9pPr marL="438645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2" tIns="54831" rIns="109662" bIns="5483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5"/>
            <a:ext cx="10952798" cy="4633874"/>
          </a:xfrm>
          <a:prstGeom prst="rect">
            <a:avLst/>
          </a:prstGeom>
        </p:spPr>
        <p:txBody>
          <a:bodyPr vert="horz" lIns="109662" tIns="54831" rIns="109662" bIns="548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2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14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30" indent="-411230" algn="l" defTabSz="109661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998" indent="-342692" algn="l" defTabSz="109661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68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074" indent="-274154" algn="l" defTabSz="109661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381" indent="-274154" algn="l" defTabSz="109661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68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96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303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60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0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14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2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28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535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84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15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45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39" y="10295"/>
            <a:ext cx="12153253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r>
              <a:rPr lang="ru-RU" sz="2400" dirty="0" smtClean="0"/>
              <a:t>  </a:t>
            </a:r>
            <a:endParaRPr sz="24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23029" y="493596"/>
            <a:ext cx="1274142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23029" y="493596"/>
            <a:ext cx="1274142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391865" y="538864"/>
            <a:ext cx="365764" cy="772988"/>
          </a:xfrm>
          <a:prstGeom prst="rect">
            <a:avLst/>
          </a:prstGeom>
        </p:spPr>
        <p:txBody>
          <a:bodyPr vert="horz" wrap="square" lIns="0" tIns="33992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800" b="1" spc="22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85415" y="1172724"/>
            <a:ext cx="950309" cy="456972"/>
          </a:xfrm>
          <a:prstGeom prst="rect">
            <a:avLst/>
          </a:prstGeom>
        </p:spPr>
        <p:txBody>
          <a:bodyPr vert="horz" wrap="square" lIns="0" tIns="25833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xmlns="" id="{50CC696B-C45C-4477-8EB6-9C8A17C566AC}"/>
              </a:ext>
            </a:extLst>
          </p:cNvPr>
          <p:cNvSpPr txBox="1">
            <a:spLocks/>
          </p:cNvSpPr>
          <p:nvPr/>
        </p:nvSpPr>
        <p:spPr>
          <a:xfrm>
            <a:off x="3227367" y="488129"/>
            <a:ext cx="4166607" cy="1155006"/>
          </a:xfrm>
          <a:prstGeom prst="rect">
            <a:avLst/>
          </a:prstGeom>
        </p:spPr>
        <p:txBody>
          <a:bodyPr vert="horz" wrap="square" lIns="0" tIns="3131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7234" defTabSz="1960793">
              <a:spcBef>
                <a:spcPts val="243"/>
              </a:spcBef>
              <a:defRPr/>
            </a:pPr>
            <a:r>
              <a:rPr lang="ru-RU" sz="7300" kern="0" spc="22" dirty="0" smtClean="0">
                <a:solidFill>
                  <a:sysClr val="window" lastClr="FFFFFF"/>
                </a:solidFill>
              </a:rPr>
              <a:t>Химия</a:t>
            </a:r>
            <a:endParaRPr lang="en-US" sz="7300" kern="0" spc="22" dirty="0">
              <a:solidFill>
                <a:sysClr val="window" lastClr="FFFF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162" y="367485"/>
            <a:ext cx="1868458" cy="143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5085" y="3510756"/>
            <a:ext cx="4584690" cy="300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26971" y="3296442"/>
          <a:ext cx="7215238" cy="2021205"/>
        </p:xfrm>
        <a:graphic>
          <a:graphicData uri="http://schemas.openxmlformats.org/drawingml/2006/table">
            <a:tbl>
              <a:tblPr/>
              <a:tblGrid>
                <a:gridCol w="721523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4400" b="1" i="0" u="none" strike="noStrike" dirty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Размеры атомов. Их относительная и абсолютная масса.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9124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7554" y="1783010"/>
            <a:ext cx="3365703" cy="361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964" y="1783010"/>
            <a:ext cx="3365704" cy="361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182" y="1796013"/>
            <a:ext cx="3367816" cy="361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Содержимое 8" descr="img033 коррекция коррекция.jpg"/>
          <p:cNvPicPr>
            <a:picLocks noGrp="1" noChangeAspect="1"/>
          </p:cNvPicPr>
          <p:nvPr>
            <p:ph idx="1"/>
          </p:nvPr>
        </p:nvPicPr>
        <p:blipFill>
          <a:blip r:embed="rId4"/>
          <a:srcRect t="52161" r="81451"/>
          <a:stretch>
            <a:fillRect/>
          </a:stretch>
        </p:blipFill>
        <p:spPr>
          <a:xfrm>
            <a:off x="1605734" y="4981699"/>
            <a:ext cx="1436710" cy="994714"/>
          </a:xfrm>
        </p:spPr>
      </p:pic>
      <p:sp>
        <p:nvSpPr>
          <p:cNvPr id="11271" name="TextBox 14"/>
          <p:cNvSpPr txBox="1">
            <a:spLocks noChangeArrowheads="1"/>
          </p:cNvSpPr>
          <p:nvPr/>
        </p:nvSpPr>
        <p:spPr bwMode="auto">
          <a:xfrm>
            <a:off x="813432" y="2989020"/>
            <a:ext cx="1726164" cy="4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r>
              <a:rPr lang="ru-RU" altLang="ru-RU" sz="2400" b="1" dirty="0">
                <a:latin typeface="Times New Roman" pitchFamily="18" charset="0"/>
              </a:rPr>
              <a:t>водород</a:t>
            </a:r>
          </a:p>
        </p:txBody>
      </p:sp>
      <p:sp>
        <p:nvSpPr>
          <p:cNvPr id="11272" name="TextBox 15"/>
          <p:cNvSpPr txBox="1">
            <a:spLocks noChangeArrowheads="1"/>
          </p:cNvSpPr>
          <p:nvPr/>
        </p:nvSpPr>
        <p:spPr bwMode="auto">
          <a:xfrm>
            <a:off x="3209357" y="1815517"/>
            <a:ext cx="587361" cy="7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r>
              <a:rPr lang="ru-RU" altLang="ru-RU" sz="4300" dirty="0">
                <a:latin typeface="Times New Roman" pitchFamily="18" charset="0"/>
              </a:rPr>
              <a:t>1</a:t>
            </a:r>
          </a:p>
        </p:txBody>
      </p:sp>
      <p:sp>
        <p:nvSpPr>
          <p:cNvPr id="11273" name="TextBox 16"/>
          <p:cNvSpPr txBox="1">
            <a:spLocks noChangeArrowheads="1"/>
          </p:cNvSpPr>
          <p:nvPr/>
        </p:nvSpPr>
        <p:spPr bwMode="auto">
          <a:xfrm>
            <a:off x="1964912" y="2405519"/>
            <a:ext cx="1916318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r>
              <a:rPr lang="ru-RU" altLang="ru-RU" sz="3400" b="1" dirty="0">
                <a:solidFill>
                  <a:srgbClr val="C00000"/>
                </a:solidFill>
                <a:latin typeface="Times New Roman" pitchFamily="18" charset="0"/>
              </a:rPr>
              <a:t>1,00797</a:t>
            </a:r>
          </a:p>
        </p:txBody>
      </p:sp>
      <p:pic>
        <p:nvPicPr>
          <p:cNvPr id="11274" name="Содержимое 8" descr="img033 коррекция коррекция.jpg"/>
          <p:cNvPicPr>
            <a:picLocks noChangeAspect="1"/>
          </p:cNvPicPr>
          <p:nvPr/>
        </p:nvPicPr>
        <p:blipFill>
          <a:blip r:embed="rId4"/>
          <a:srcRect l="36539" r="38461" b="3537"/>
          <a:stretch>
            <a:fillRect/>
          </a:stretch>
        </p:blipFill>
        <p:spPr bwMode="auto">
          <a:xfrm>
            <a:off x="8706883" y="3743182"/>
            <a:ext cx="2203658" cy="2281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Содержимое 8" descr="img033 коррекция коррекция.jpg"/>
          <p:cNvPicPr>
            <a:picLocks noChangeAspect="1"/>
          </p:cNvPicPr>
          <p:nvPr/>
        </p:nvPicPr>
        <p:blipFill>
          <a:blip r:embed="rId4"/>
          <a:srcRect l="76923" t="8269"/>
          <a:stretch>
            <a:fillRect/>
          </a:stretch>
        </p:blipFill>
        <p:spPr bwMode="auto">
          <a:xfrm>
            <a:off x="5127787" y="3999988"/>
            <a:ext cx="1914204" cy="204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TextBox 21"/>
          <p:cNvSpPr txBox="1">
            <a:spLocks noChangeArrowheads="1"/>
          </p:cNvSpPr>
          <p:nvPr/>
        </p:nvSpPr>
        <p:spPr bwMode="auto">
          <a:xfrm>
            <a:off x="8288548" y="3002023"/>
            <a:ext cx="1726164" cy="4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r>
              <a:rPr lang="ru-RU" altLang="ru-RU" sz="2400" b="1" dirty="0">
                <a:latin typeface="Times New Roman" pitchFamily="18" charset="0"/>
              </a:rPr>
              <a:t>кислород</a:t>
            </a:r>
          </a:p>
        </p:txBody>
      </p:sp>
      <p:sp>
        <p:nvSpPr>
          <p:cNvPr id="11277" name="TextBox 22"/>
          <p:cNvSpPr txBox="1">
            <a:spLocks noChangeArrowheads="1"/>
          </p:cNvSpPr>
          <p:nvPr/>
        </p:nvSpPr>
        <p:spPr bwMode="auto">
          <a:xfrm>
            <a:off x="4550989" y="2989020"/>
            <a:ext cx="1726165" cy="48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r>
              <a:rPr lang="ru-RU" altLang="ru-RU" sz="2400" b="1" dirty="0">
                <a:latin typeface="Times New Roman" pitchFamily="18" charset="0"/>
              </a:rPr>
              <a:t>углерод</a:t>
            </a:r>
          </a:p>
        </p:txBody>
      </p:sp>
      <p:sp>
        <p:nvSpPr>
          <p:cNvPr id="11278" name="TextBox 24"/>
          <p:cNvSpPr txBox="1">
            <a:spLocks noChangeArrowheads="1"/>
          </p:cNvSpPr>
          <p:nvPr/>
        </p:nvSpPr>
        <p:spPr bwMode="auto">
          <a:xfrm>
            <a:off x="9440027" y="2405519"/>
            <a:ext cx="1916318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r>
              <a:rPr lang="ru-RU" altLang="ru-RU" sz="3400" b="1" dirty="0">
                <a:solidFill>
                  <a:srgbClr val="C00000"/>
                </a:solidFill>
                <a:latin typeface="Times New Roman" pitchFamily="18" charset="0"/>
              </a:rPr>
              <a:t>15,9994</a:t>
            </a:r>
          </a:p>
        </p:txBody>
      </p:sp>
      <p:sp>
        <p:nvSpPr>
          <p:cNvPr id="11279" name="TextBox 25"/>
          <p:cNvSpPr txBox="1">
            <a:spLocks noChangeArrowheads="1"/>
          </p:cNvSpPr>
          <p:nvPr/>
        </p:nvSpPr>
        <p:spPr bwMode="auto">
          <a:xfrm>
            <a:off x="5510204" y="2405519"/>
            <a:ext cx="2203660" cy="63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r>
              <a:rPr lang="ru-RU" altLang="ru-RU" sz="3400" b="1" dirty="0">
                <a:solidFill>
                  <a:srgbClr val="C00000"/>
                </a:solidFill>
                <a:latin typeface="Times New Roman" pitchFamily="18" charset="0"/>
              </a:rPr>
              <a:t>12,01115</a:t>
            </a:r>
          </a:p>
        </p:txBody>
      </p:sp>
      <p:sp>
        <p:nvSpPr>
          <p:cNvPr id="11280" name="TextBox 26"/>
          <p:cNvSpPr txBox="1">
            <a:spLocks noChangeArrowheads="1"/>
          </p:cNvSpPr>
          <p:nvPr/>
        </p:nvSpPr>
        <p:spPr bwMode="auto">
          <a:xfrm>
            <a:off x="10204864" y="1815517"/>
            <a:ext cx="1341634" cy="7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r>
              <a:rPr lang="ru-RU" altLang="ru-RU" sz="4300" dirty="0">
                <a:latin typeface="Times New Roman" pitchFamily="18" charset="0"/>
              </a:rPr>
              <a:t>  8</a:t>
            </a:r>
          </a:p>
        </p:txBody>
      </p:sp>
      <p:sp>
        <p:nvSpPr>
          <p:cNvPr id="11281" name="TextBox 27"/>
          <p:cNvSpPr txBox="1">
            <a:spLocks noChangeArrowheads="1"/>
          </p:cNvSpPr>
          <p:nvPr/>
        </p:nvSpPr>
        <p:spPr bwMode="auto">
          <a:xfrm>
            <a:off x="6277155" y="1815517"/>
            <a:ext cx="1244443" cy="7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r>
              <a:rPr lang="ru-RU" altLang="ru-RU" sz="4300" dirty="0">
                <a:latin typeface="Times New Roman" pitchFamily="18" charset="0"/>
              </a:rPr>
              <a:t>    6</a:t>
            </a: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1388116" y="6017047"/>
            <a:ext cx="2203658" cy="633955"/>
          </a:xfrm>
          <a:prstGeom prst="rect">
            <a:avLst/>
          </a:prstGeom>
          <a:solidFill>
            <a:srgbClr val="990099"/>
          </a:solidFill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r>
              <a:rPr lang="ru-RU" altLang="ru-RU" sz="3400" b="1" dirty="0">
                <a:solidFill>
                  <a:schemeClr val="bg1"/>
                </a:solidFill>
                <a:latin typeface="Times New Roman" pitchFamily="18" charset="0"/>
              </a:rPr>
              <a:t>А</a:t>
            </a:r>
            <a:r>
              <a:rPr lang="en-US" altLang="ru-RU" sz="3400" b="1" dirty="0">
                <a:solidFill>
                  <a:schemeClr val="bg1"/>
                </a:solidFill>
                <a:latin typeface="Times New Roman" pitchFamily="18" charset="0"/>
              </a:rPr>
              <a:t>r</a:t>
            </a:r>
            <a:r>
              <a:rPr lang="ru-RU" altLang="ru-RU" sz="3400" b="1" dirty="0">
                <a:solidFill>
                  <a:schemeClr val="bg1"/>
                </a:solidFill>
                <a:latin typeface="Times New Roman" pitchFamily="18" charset="0"/>
              </a:rPr>
              <a:t>(Н)</a:t>
            </a:r>
            <a:r>
              <a:rPr lang="en-US" altLang="ru-RU" sz="3400" b="1" dirty="0">
                <a:solidFill>
                  <a:schemeClr val="bg1"/>
                </a:solidFill>
                <a:latin typeface="Times New Roman" pitchFamily="18" charset="0"/>
              </a:rPr>
              <a:t> =1</a:t>
            </a:r>
            <a:endParaRPr lang="ru-RU" altLang="ru-RU" sz="3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838332" y="6007295"/>
            <a:ext cx="2683266" cy="633955"/>
          </a:xfrm>
          <a:prstGeom prst="rect">
            <a:avLst/>
          </a:prstGeom>
          <a:solidFill>
            <a:srgbClr val="990099"/>
          </a:solidFill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r>
              <a:rPr lang="ru-RU" altLang="ru-RU" sz="34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ru-RU" altLang="ru-RU" sz="3400" b="1" dirty="0">
                <a:solidFill>
                  <a:schemeClr val="bg1"/>
                </a:solidFill>
                <a:latin typeface="Times New Roman" pitchFamily="18" charset="0"/>
              </a:rPr>
              <a:t>А</a:t>
            </a:r>
            <a:r>
              <a:rPr lang="en-US" altLang="ru-RU" sz="3400" b="1" dirty="0">
                <a:solidFill>
                  <a:schemeClr val="bg1"/>
                </a:solidFill>
                <a:latin typeface="Times New Roman" pitchFamily="18" charset="0"/>
              </a:rPr>
              <a:t>r</a:t>
            </a:r>
            <a:r>
              <a:rPr lang="ru-RU" altLang="ru-RU" sz="3400" b="1" dirty="0">
                <a:solidFill>
                  <a:schemeClr val="bg1"/>
                </a:solidFill>
                <a:latin typeface="Times New Roman" pitchFamily="18" charset="0"/>
              </a:rPr>
              <a:t>(С)</a:t>
            </a:r>
            <a:r>
              <a:rPr lang="en-US" altLang="ru-RU" sz="3400" b="1" dirty="0">
                <a:solidFill>
                  <a:schemeClr val="bg1"/>
                </a:solidFill>
                <a:latin typeface="Times New Roman" pitchFamily="18" charset="0"/>
              </a:rPr>
              <a:t> =12</a:t>
            </a:r>
            <a:endParaRPr lang="ru-RU" altLang="ru-RU" sz="3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8434330" y="6091813"/>
            <a:ext cx="2681154" cy="633955"/>
          </a:xfrm>
          <a:prstGeom prst="rect">
            <a:avLst/>
          </a:prstGeom>
          <a:solidFill>
            <a:srgbClr val="990099"/>
          </a:solidFill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r>
              <a:rPr lang="ru-RU" altLang="ru-RU" sz="34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ru-RU" altLang="ru-RU" sz="3400" b="1" dirty="0">
                <a:solidFill>
                  <a:schemeClr val="bg1"/>
                </a:solidFill>
                <a:latin typeface="Times New Roman" pitchFamily="18" charset="0"/>
              </a:rPr>
              <a:t>А</a:t>
            </a:r>
            <a:r>
              <a:rPr lang="en-US" altLang="ru-RU" sz="3400" b="1" dirty="0">
                <a:solidFill>
                  <a:schemeClr val="bg1"/>
                </a:solidFill>
                <a:latin typeface="Times New Roman" pitchFamily="18" charset="0"/>
              </a:rPr>
              <a:t>r</a:t>
            </a:r>
            <a:r>
              <a:rPr lang="ru-RU" altLang="ru-RU" sz="3400" b="1" dirty="0">
                <a:solidFill>
                  <a:schemeClr val="bg1"/>
                </a:solidFill>
                <a:latin typeface="Times New Roman" pitchFamily="18" charset="0"/>
              </a:rPr>
              <a:t>(О)</a:t>
            </a:r>
            <a:r>
              <a:rPr lang="en-US" altLang="ru-RU" sz="3400" b="1" dirty="0">
                <a:solidFill>
                  <a:schemeClr val="bg1"/>
                </a:solidFill>
                <a:latin typeface="Times New Roman" pitchFamily="18" charset="0"/>
              </a:rPr>
              <a:t> =16</a:t>
            </a:r>
            <a:endParaRPr lang="ru-RU" altLang="ru-RU" sz="3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128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111" y="1948795"/>
            <a:ext cx="2125485" cy="177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0263" y="1948795"/>
            <a:ext cx="2076891" cy="177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78663" y="1948795"/>
            <a:ext cx="2125485" cy="177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0" y="0"/>
            <a:ext cx="12169775" cy="1010426"/>
          </a:xfrm>
          <a:solidFill>
            <a:srgbClr val="0033CC"/>
          </a:solidFill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Относительная атомная масса 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nimBg="1"/>
      <p:bldP spid="30" grpId="0" build="p" animBg="1"/>
      <p:bldP spid="31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533" y="438922"/>
            <a:ext cx="1201424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Относительная атомная масса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724807"/>
            <a:ext cx="1143008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288" y="2704584"/>
            <a:ext cx="4876361" cy="222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Объект 5"/>
          <p:cNvSpPr txBox="1">
            <a:spLocks/>
          </p:cNvSpPr>
          <p:nvPr/>
        </p:nvSpPr>
        <p:spPr>
          <a:xfrm>
            <a:off x="5797546" y="1446562"/>
            <a:ext cx="5966570" cy="4750899"/>
          </a:xfrm>
          <a:prstGeom prst="rect">
            <a:avLst/>
          </a:prstGeom>
        </p:spPr>
        <p:txBody>
          <a:bodyPr lIns="109664" tIns="54832" rIns="109664" bIns="54832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None/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В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расчётах используют значения относительных атомных масс , округлённые до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целых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чисел, но в случае с хлором для более точных вычислений пользуются </a:t>
            </a:r>
            <a:r>
              <a:rPr lang="ru-RU" sz="32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дробной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величиной.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6442077" y="5653896"/>
            <a:ext cx="5224974" cy="849399"/>
          </a:xfrm>
          <a:prstGeom prst="rect">
            <a:avLst/>
          </a:prstGeom>
          <a:solidFill>
            <a:srgbClr val="990099"/>
          </a:solidFill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pPr algn="ctr"/>
            <a:r>
              <a:rPr lang="ru-RU" altLang="ru-RU" sz="4800" b="1" dirty="0">
                <a:solidFill>
                  <a:schemeClr val="bg1"/>
                </a:solidFill>
                <a:latin typeface="Times New Roman" pitchFamily="18" charset="0"/>
              </a:rPr>
              <a:t>А</a:t>
            </a:r>
            <a:r>
              <a:rPr lang="en-US" altLang="ru-RU" sz="4800" b="1" dirty="0">
                <a:solidFill>
                  <a:schemeClr val="bg1"/>
                </a:solidFill>
                <a:latin typeface="Times New Roman" pitchFamily="18" charset="0"/>
              </a:rPr>
              <a:t>r </a:t>
            </a:r>
            <a:r>
              <a:rPr lang="ru-RU" altLang="ru-RU" sz="4800" b="1" dirty="0">
                <a:solidFill>
                  <a:schemeClr val="bg1"/>
                </a:solidFill>
                <a:latin typeface="Times New Roman" pitchFamily="18" charset="0"/>
              </a:rPr>
              <a:t>(С</a:t>
            </a:r>
            <a:r>
              <a:rPr lang="en-US" altLang="ru-RU" sz="4800" b="1" dirty="0">
                <a:solidFill>
                  <a:schemeClr val="bg1"/>
                </a:solidFill>
                <a:latin typeface="Times New Roman" pitchFamily="18" charset="0"/>
              </a:rPr>
              <a:t>l )=35</a:t>
            </a:r>
            <a:r>
              <a:rPr lang="ru-RU" altLang="ru-RU" sz="4800" b="1" dirty="0">
                <a:solidFill>
                  <a:schemeClr val="bg1"/>
                </a:solidFill>
                <a:latin typeface="Times New Roman" pitchFamily="18" charset="0"/>
              </a:rPr>
              <a:t>,5</a:t>
            </a:r>
            <a:endParaRPr lang="ru-RU" altLang="ru-RU" sz="4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288" y="2704584"/>
            <a:ext cx="4876361" cy="222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1485305" y="4113762"/>
            <a:ext cx="1726164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r>
              <a:rPr lang="ru-RU" altLang="ru-RU" sz="3800" b="1" dirty="0">
                <a:latin typeface="Times New Roman" pitchFamily="18" charset="0"/>
              </a:rPr>
              <a:t>хлор</a:t>
            </a: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4360837" y="2847614"/>
            <a:ext cx="1341634" cy="77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r>
              <a:rPr lang="ru-RU" altLang="ru-RU" sz="4300" dirty="0">
                <a:latin typeface="Times New Roman" pitchFamily="18" charset="0"/>
              </a:rPr>
              <a:t>  17</a:t>
            </a:r>
          </a:p>
        </p:txBody>
      </p:sp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3401621" y="3515633"/>
            <a:ext cx="1918430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>
            <a:spAutoFit/>
          </a:bodyPr>
          <a:lstStyle/>
          <a:p>
            <a:r>
              <a:rPr lang="ru-RU" altLang="ru-RU" sz="3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altLang="ru-RU" sz="3800" b="1" dirty="0">
                <a:solidFill>
                  <a:srgbClr val="C00000"/>
                </a:solidFill>
                <a:latin typeface="Times New Roman" pitchFamily="18" charset="0"/>
              </a:rPr>
              <a:t>35,454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533" y="438922"/>
            <a:ext cx="1201424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Относительная атомная масса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724807"/>
            <a:ext cx="1143008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409" y="1439054"/>
            <a:ext cx="10234596" cy="5570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109664" tIns="54832" rIns="109664" bIns="54832">
            <a:spAutoFit/>
          </a:bodyPr>
          <a:lstStyle/>
          <a:p>
            <a:pPr>
              <a:defRPr/>
            </a:pPr>
            <a:r>
              <a:rPr lang="en-US" sz="29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sz="29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</a:t>
            </a:r>
            <a:r>
              <a:rPr lang="ru-RU" sz="29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(Н) = 0,000 000 000 000 000 000 000 001674 г = 0,1674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∙</a:t>
            </a:r>
            <a:r>
              <a:rPr 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10</a:t>
            </a:r>
            <a:r>
              <a:rPr lang="ru-RU" sz="29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-27</a:t>
            </a:r>
            <a:r>
              <a:rPr 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г</a:t>
            </a:r>
            <a:endParaRPr lang="ru-RU" sz="2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9847" y="2224872"/>
            <a:ext cx="10252229" cy="5570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09664" tIns="54832" rIns="109664" bIns="54832">
            <a:spAutoFit/>
          </a:bodyPr>
          <a:lstStyle/>
          <a:p>
            <a:pPr>
              <a:defRPr/>
            </a:pPr>
            <a:r>
              <a:rPr lang="en-US" sz="29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sz="29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</a:t>
            </a:r>
            <a:r>
              <a:rPr lang="ru-RU" sz="29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(О) = 0,000 000 000 000 000 000 000 026667 г = 2,6667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∙</a:t>
            </a:r>
            <a:r>
              <a:rPr 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10</a:t>
            </a:r>
            <a:r>
              <a:rPr lang="ru-RU" sz="29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-27</a:t>
            </a:r>
            <a:r>
              <a:rPr 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г</a:t>
            </a:r>
            <a:endParaRPr lang="ru-RU" sz="2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409" y="2867814"/>
            <a:ext cx="9819418" cy="5570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109664" tIns="54832" rIns="109664" bIns="54832">
            <a:spAutoFit/>
          </a:bodyPr>
          <a:lstStyle/>
          <a:p>
            <a:pPr>
              <a:defRPr/>
            </a:pPr>
            <a:r>
              <a:rPr lang="en-US" sz="29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ru-RU" sz="29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</a:t>
            </a:r>
            <a:r>
              <a:rPr lang="ru-RU" sz="29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= 0,000 000 000 000 000 000 000 01993 г = 1,993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∙</a:t>
            </a:r>
            <a:r>
              <a:rPr 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10</a:t>
            </a:r>
            <a:r>
              <a:rPr lang="ru-RU" sz="29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-27</a:t>
            </a:r>
            <a:r>
              <a:rPr lang="ru-RU" sz="2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г</a:t>
            </a:r>
            <a:endParaRPr lang="ru-RU" sz="29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611" y="3822824"/>
            <a:ext cx="1918430" cy="633955"/>
          </a:xfrm>
          <a:prstGeom prst="rect">
            <a:avLst/>
          </a:prstGeom>
          <a:noFill/>
        </p:spPr>
        <p:txBody>
          <a:bodyPr lIns="109664" tIns="54832" rIns="109664" bIns="54832">
            <a:spAutoFit/>
          </a:bodyPr>
          <a:lstStyle/>
          <a:p>
            <a:pPr>
              <a:defRPr/>
            </a:pP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3400" b="1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(О) =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5688" y="5266135"/>
            <a:ext cx="1503872" cy="633955"/>
          </a:xfrm>
          <a:prstGeom prst="rect">
            <a:avLst/>
          </a:prstGeom>
          <a:noFill/>
        </p:spPr>
        <p:txBody>
          <a:bodyPr wrap="none" lIns="109664" tIns="54832" rIns="109664" bIns="54832">
            <a:spAutoFit/>
          </a:bodyPr>
          <a:lstStyle/>
          <a:p>
            <a:pPr>
              <a:defRPr/>
            </a:pPr>
            <a:r>
              <a:rPr lang="ru-RU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3400" b="1" baseline="-25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3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(C) = </a:t>
            </a:r>
            <a:endParaRPr lang="ru-RU" sz="3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2714625" y="3686175"/>
          <a:ext cx="3078163" cy="871538"/>
        </p:xfrm>
        <a:graphic>
          <a:graphicData uri="http://schemas.openxmlformats.org/presentationml/2006/ole">
            <p:oleObj spid="_x0000_s2050" name="Формула" r:id="rId4" imgW="1206360" imgH="444240" progId="Equation.3">
              <p:embed/>
            </p:oleObj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/>
        </p:nvGraphicFramePr>
        <p:xfrm>
          <a:off x="2995613" y="5168900"/>
          <a:ext cx="2536825" cy="784225"/>
        </p:xfrm>
        <a:graphic>
          <a:graphicData uri="http://schemas.openxmlformats.org/presentationml/2006/ole">
            <p:oleObj spid="_x0000_s2051" name="Формула" r:id="rId5" imgW="1104840" imgH="4442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533" y="438922"/>
            <a:ext cx="1201424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Абсолютная атомная масса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724807"/>
            <a:ext cx="1143008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98410" y="1581930"/>
            <a:ext cx="114300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Найти абсолютную атомную массу серы и магний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(S)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=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32,066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</a:t>
            </a: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3600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lang="en-US" sz="3600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lang="en-US" sz="3600" baseline="-30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g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24,305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26971" y="3796508"/>
            <a:ext cx="115015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 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(S)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32,066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·1,66·10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-27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53,22956·10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-27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m(</a:t>
            </a:r>
            <a:r>
              <a:rPr kumimoji="0" lang="en-US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Mg)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 24,305·1,66·10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-27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=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32,32565·10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-27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  <p:bldP spid="307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533" y="438922"/>
            <a:ext cx="1201424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724807"/>
            <a:ext cx="1143008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323849" y="1581930"/>
            <a:ext cx="11618953" cy="3215495"/>
          </a:xfrm>
          <a:prstGeom prst="rect">
            <a:avLst/>
          </a:prstGeom>
        </p:spPr>
        <p:txBody>
          <a:bodyPr/>
          <a:lstStyle/>
          <a:p>
            <a:pPr algn="just"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Напишите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округлённые значения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относительных атомных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масс элементов  №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, 9, 17, 26 , 29</a:t>
            </a:r>
            <a:endParaRPr lang="ru-RU" dirty="0" smtClean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 2" pitchFamily="18" charset="2"/>
              <a:buNone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533" y="438922"/>
            <a:ext cx="1201424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724807"/>
            <a:ext cx="1143008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971" y="1224740"/>
            <a:ext cx="11501518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/>
          <p:cNvSpPr>
            <a:spLocks noGrp="1"/>
          </p:cNvSpPr>
          <p:nvPr>
            <p:ph idx="4294967295"/>
          </p:nvPr>
        </p:nvSpPr>
        <p:spPr>
          <a:xfrm>
            <a:off x="5656260" y="1224741"/>
            <a:ext cx="8229600" cy="321471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altLang="ru-RU" dirty="0" smtClean="0"/>
          </a:p>
          <a:p>
            <a:endParaRPr lang="ru-RU" altLang="ru-RU" dirty="0" smtClean="0"/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alt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971" y="296046"/>
            <a:ext cx="11787270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1285" y="1653369"/>
            <a:ext cx="11287205" cy="120032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§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19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Ответить письменно на вопросы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1-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 стр.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20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972" y="224609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7303" y="438922"/>
            <a:ext cx="7676393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пройденной темы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09" y="1510492"/>
            <a:ext cx="1143008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798476" y="708653"/>
            <a:ext cx="9358378" cy="614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 anchor="ctr">
            <a:spAutoFit/>
          </a:bodyPr>
          <a:lstStyle/>
          <a:p>
            <a:r>
              <a:rPr lang="ru-RU" sz="2800" b="1" i="1" dirty="0">
                <a:latin typeface="Arial" pitchFamily="34" charset="0"/>
                <a:cs typeface="Arial" pitchFamily="34" charset="0"/>
              </a:rPr>
              <a:t>                        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800" b="1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: подбери соответствие.</a:t>
            </a:r>
            <a:endParaRPr lang="ru-RU" sz="2800" b="1" i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ru-RU" sz="2800" u="sng" dirty="0"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ru-RU" sz="2800" dirty="0">
                <a:latin typeface="Arial" pitchFamily="34" charset="0"/>
                <a:cs typeface="Arial" pitchFamily="34" charset="0"/>
              </a:rPr>
              <a:t>1.Аргентум</a:t>
            </a:r>
          </a:p>
          <a:p>
            <a:pPr eaLnBrk="0" hangingPunct="0"/>
            <a:r>
              <a:rPr lang="ru-RU" sz="2800" dirty="0">
                <a:latin typeface="Arial" pitchFamily="34" charset="0"/>
                <a:cs typeface="Arial" pitchFamily="34" charset="0"/>
              </a:rPr>
              <a:t>2.Аурум</a:t>
            </a:r>
          </a:p>
          <a:p>
            <a:pPr eaLnBrk="0" hangingPunct="0"/>
            <a:r>
              <a:rPr lang="ru-RU" sz="2800" dirty="0">
                <a:latin typeface="Arial" pitchFamily="34" charset="0"/>
                <a:cs typeface="Arial" pitchFamily="34" charset="0"/>
              </a:rPr>
              <a:t>3.Гидраргирум</a:t>
            </a:r>
          </a:p>
          <a:p>
            <a:pPr eaLnBrk="0" hangingPunct="0"/>
            <a:r>
              <a:rPr lang="ru-RU" sz="2800" dirty="0">
                <a:latin typeface="Arial" pitchFamily="34" charset="0"/>
                <a:cs typeface="Arial" pitchFamily="34" charset="0"/>
              </a:rPr>
              <a:t>4.Силициум</a:t>
            </a:r>
          </a:p>
          <a:p>
            <a:pPr eaLnBrk="0" hangingPunct="0"/>
            <a:r>
              <a:rPr lang="ru-RU" sz="2800" dirty="0">
                <a:latin typeface="Arial" pitchFamily="34" charset="0"/>
                <a:cs typeface="Arial" pitchFamily="34" charset="0"/>
              </a:rPr>
              <a:t>5.Натрий</a:t>
            </a:r>
          </a:p>
          <a:p>
            <a:pPr eaLnBrk="0" hangingPunct="0"/>
            <a:r>
              <a:rPr lang="ru-RU" sz="2800" dirty="0">
                <a:latin typeface="Arial" pitchFamily="34" charset="0"/>
                <a:cs typeface="Arial" pitchFamily="34" charset="0"/>
              </a:rPr>
              <a:t>6.Плюмбум </a:t>
            </a:r>
          </a:p>
          <a:p>
            <a:pPr eaLnBrk="0" hangingPunct="0"/>
            <a:r>
              <a:rPr lang="ru-RU" sz="2800" dirty="0">
                <a:latin typeface="Arial" pitchFamily="34" charset="0"/>
                <a:cs typeface="Arial" pitchFamily="34" charset="0"/>
              </a:rPr>
              <a:t>7.Фосфор </a:t>
            </a:r>
          </a:p>
          <a:p>
            <a:pPr eaLnBrk="0" hangingPunct="0"/>
            <a:r>
              <a:rPr lang="ru-RU" sz="2800" dirty="0">
                <a:latin typeface="Arial" pitchFamily="34" charset="0"/>
                <a:cs typeface="Arial" pitchFamily="34" charset="0"/>
              </a:rPr>
              <a:t>8.Кальций</a:t>
            </a:r>
          </a:p>
          <a:p>
            <a:pPr eaLnBrk="0" hangingPunct="0"/>
            <a:r>
              <a:rPr lang="ru-RU" sz="2800" dirty="0">
                <a:latin typeface="Arial" pitchFamily="34" charset="0"/>
                <a:cs typeface="Arial" pitchFamily="34" charset="0"/>
              </a:rPr>
              <a:t>9.Купрум </a:t>
            </a:r>
          </a:p>
          <a:p>
            <a:pPr eaLnBrk="0" hangingPunct="0"/>
            <a:r>
              <a:rPr lang="ru-RU" sz="2800" dirty="0">
                <a:latin typeface="Arial" pitchFamily="34" charset="0"/>
                <a:cs typeface="Arial" pitchFamily="34" charset="0"/>
              </a:rPr>
              <a:t>10.Феррум </a:t>
            </a:r>
          </a:p>
        </p:txBody>
      </p:sp>
      <p:sp>
        <p:nvSpPr>
          <p:cNvPr id="26" name="Прямоугольник 2"/>
          <p:cNvSpPr>
            <a:spLocks noChangeArrowheads="1"/>
          </p:cNvSpPr>
          <p:nvPr/>
        </p:nvSpPr>
        <p:spPr bwMode="auto">
          <a:xfrm>
            <a:off x="7227895" y="2367748"/>
            <a:ext cx="3160761" cy="441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eaLnBrk="0" hangingPunct="0"/>
            <a:r>
              <a:rPr lang="ru-RU" sz="2800" dirty="0">
                <a:latin typeface="Arial" pitchFamily="34" charset="0"/>
                <a:cs typeface="Arial" pitchFamily="34" charset="0"/>
              </a:rPr>
              <a:t>а)   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Ag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                                                                        б)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Cu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                                                       в) 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Fe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 </a:t>
            </a:r>
          </a:p>
          <a:p>
            <a:pPr eaLnBrk="0" hangingPunct="0"/>
            <a:r>
              <a:rPr lang="ru-RU" sz="2800" dirty="0">
                <a:latin typeface="Arial" pitchFamily="34" charset="0"/>
                <a:cs typeface="Arial" pitchFamily="34" charset="0"/>
              </a:rPr>
              <a:t>г) 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C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а                                                      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Na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                                                              е)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Hg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  </a:t>
            </a:r>
          </a:p>
          <a:p>
            <a:pPr eaLnBrk="0" hangingPunct="0"/>
            <a:r>
              <a:rPr lang="ru-RU" sz="2800" dirty="0">
                <a:latin typeface="Arial" pitchFamily="34" charset="0"/>
                <a:cs typeface="Arial" pitchFamily="34" charset="0"/>
              </a:rPr>
              <a:t>ж)  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Pb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                                                      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    Р                                                        и)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Si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  </a:t>
            </a:r>
          </a:p>
          <a:p>
            <a:pPr eaLnBrk="0" hangingPunct="0"/>
            <a:r>
              <a:rPr lang="ru-RU" sz="2800" dirty="0">
                <a:latin typeface="Arial" pitchFamily="34" charset="0"/>
                <a:cs typeface="Arial" pitchFamily="34" charset="0"/>
              </a:rPr>
              <a:t>к)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Au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7303" y="438922"/>
            <a:ext cx="7676393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Повторение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пройденной темы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09" y="1510492"/>
            <a:ext cx="1143008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798475" y="708653"/>
            <a:ext cx="11072889" cy="614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 anchor="ctr">
            <a:spAutoFit/>
          </a:bodyPr>
          <a:lstStyle/>
          <a:p>
            <a:pPr algn="ctr"/>
            <a:r>
              <a:rPr lang="ru-RU" sz="2800" b="1" i="1" dirty="0">
                <a:latin typeface="Arial" pitchFamily="34" charset="0"/>
                <a:cs typeface="Arial" pitchFamily="34" charset="0"/>
              </a:rPr>
              <a:t>                        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800" b="1" i="1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Задание : подбери соответствие.</a:t>
            </a:r>
            <a:endParaRPr lang="ru-RU" sz="2800" b="1" i="1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/>
            <a:endParaRPr lang="ru-RU" sz="2800" u="sng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800" dirty="0" smtClean="0">
                <a:latin typeface="Arial" pitchFamily="34" charset="0"/>
                <a:cs typeface="Arial" pitchFamily="34" charset="0"/>
              </a:rPr>
              <a:t>1.Аргентум - 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800" dirty="0" smtClean="0">
                <a:latin typeface="Arial" pitchFamily="34" charset="0"/>
                <a:cs typeface="Arial" pitchFamily="34" charset="0"/>
              </a:rPr>
              <a:t>2.Аурум - к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800" dirty="0" smtClean="0">
                <a:latin typeface="Arial" pitchFamily="34" charset="0"/>
                <a:cs typeface="Arial" pitchFamily="34" charset="0"/>
              </a:rPr>
              <a:t>3.Гидраргирум – 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800" dirty="0" smtClean="0">
                <a:latin typeface="Arial" pitchFamily="34" charset="0"/>
                <a:cs typeface="Arial" pitchFamily="34" charset="0"/>
              </a:rPr>
              <a:t>4.Силициум - 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800" dirty="0" smtClean="0">
                <a:latin typeface="Arial" pitchFamily="34" charset="0"/>
                <a:cs typeface="Arial" pitchFamily="34" charset="0"/>
              </a:rPr>
              <a:t>5.Натрий -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д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800" dirty="0">
                <a:latin typeface="Arial" pitchFamily="34" charset="0"/>
                <a:cs typeface="Arial" pitchFamily="34" charset="0"/>
              </a:rPr>
              <a:t>6.Плюмбум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ж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800" dirty="0">
                <a:latin typeface="Arial" pitchFamily="34" charset="0"/>
                <a:cs typeface="Arial" pitchFamily="34" charset="0"/>
              </a:rPr>
              <a:t>7.Фосфор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з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800" dirty="0" smtClean="0">
                <a:latin typeface="Arial" pitchFamily="34" charset="0"/>
                <a:cs typeface="Arial" pitchFamily="34" charset="0"/>
              </a:rPr>
              <a:t>8.Кальций - г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800" dirty="0">
                <a:latin typeface="Arial" pitchFamily="34" charset="0"/>
                <a:cs typeface="Arial" pitchFamily="34" charset="0"/>
              </a:rPr>
              <a:t>9.Купрум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- б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ru-RU" sz="2800" dirty="0">
                <a:latin typeface="Arial" pitchFamily="34" charset="0"/>
                <a:cs typeface="Arial" pitchFamily="34" charset="0"/>
              </a:rPr>
              <a:t>10.Феррум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– в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41681" y="367484"/>
            <a:ext cx="459830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Размеры атомов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724807"/>
            <a:ext cx="1143008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t="3212" r="11320"/>
          <a:stretch>
            <a:fillRect/>
          </a:stretch>
        </p:blipFill>
        <p:spPr>
          <a:xfrm>
            <a:off x="430585" y="2183709"/>
            <a:ext cx="4011228" cy="4443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/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55533" y="1296178"/>
            <a:ext cx="4122088" cy="1080231"/>
          </a:xfrm>
          <a:prstGeom prst="rect">
            <a:avLst/>
          </a:prstGeom>
          <a:solidFill>
            <a:srgbClr val="990099"/>
          </a:solidFill>
        </p:spPr>
        <p:txBody>
          <a:bodyPr lIns="109664" tIns="54832" rIns="109664" bIns="54832">
            <a:spAutoFit/>
          </a:bodyPr>
          <a:lstStyle/>
          <a:p>
            <a:pPr algn="ctr">
              <a:defRPr/>
            </a:pPr>
            <a:r>
              <a:rPr lang="ru-RU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Джон Дальтон </a:t>
            </a:r>
          </a:p>
          <a:p>
            <a:pPr algn="ctr">
              <a:defRPr/>
            </a:pPr>
            <a:r>
              <a:rPr lang="ru-RU" sz="2900" dirty="0">
                <a:solidFill>
                  <a:schemeClr val="bg1"/>
                </a:solidFill>
                <a:latin typeface="Impact" pitchFamily="34" charset="0"/>
              </a:rPr>
              <a:t>(1766-1844</a:t>
            </a:r>
            <a:r>
              <a:rPr lang="ru-RU" sz="2900" dirty="0">
                <a:solidFill>
                  <a:schemeClr val="bg1"/>
                </a:solidFill>
                <a:latin typeface="Arial" charset="0"/>
              </a:rPr>
              <a:t>) </a:t>
            </a:r>
          </a:p>
        </p:txBody>
      </p:sp>
      <p:sp>
        <p:nvSpPr>
          <p:cNvPr id="9" name="Объект 5"/>
          <p:cNvSpPr txBox="1">
            <a:spLocks/>
          </p:cNvSpPr>
          <p:nvPr/>
        </p:nvSpPr>
        <p:spPr bwMode="auto">
          <a:xfrm>
            <a:off x="4743256" y="1298656"/>
            <a:ext cx="7213127" cy="485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/>
          <a:lstStyle/>
          <a:p>
            <a:pPr algn="just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нглийский 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физик и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химик, 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изучая газы в составе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воздуха, </a:t>
            </a:r>
            <a:r>
              <a:rPr lang="ru-RU" sz="2800" b="1" i="1" dirty="0">
                <a:latin typeface="Arial" pitchFamily="34" charset="0"/>
                <a:cs typeface="Arial" pitchFamily="34" charset="0"/>
              </a:rPr>
              <a:t>сделал вывод:</a:t>
            </a:r>
          </a:p>
          <a:p>
            <a:pPr algn="just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«Я </a:t>
            </a:r>
            <a:r>
              <a:rPr lang="ru-RU" sz="28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считаю, </a:t>
            </a:r>
            <a:r>
              <a:rPr lang="ru-RU" sz="28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что атомы одного элемента одинаковы между собой , но отличаются от атомов других </a:t>
            </a:r>
            <a:r>
              <a:rPr lang="ru-RU" sz="28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элементов. </a:t>
            </a:r>
            <a:r>
              <a:rPr lang="ru-RU" sz="28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Если об их размерах нельзя сказать ничего определённого , то об основном их физическом свойстве говорить </a:t>
            </a:r>
            <a:r>
              <a:rPr lang="ru-RU" sz="2800" b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можно: </a:t>
            </a:r>
            <a:r>
              <a:rPr lang="ru-RU" sz="28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атомы имеют вес».</a:t>
            </a:r>
          </a:p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ru-RU" sz="2800" b="1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41681" y="367484"/>
            <a:ext cx="4598306" cy="707884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Размеры атомов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724807"/>
            <a:ext cx="1143008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4294967295"/>
          </p:nvPr>
        </p:nvSpPr>
        <p:spPr>
          <a:xfrm>
            <a:off x="226971" y="2224872"/>
            <a:ext cx="11787270" cy="278608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ru-RU" altLang="ru-RU" sz="3200" dirty="0" smtClean="0">
                <a:latin typeface="Impact" pitchFamily="34" charset="0"/>
              </a:rPr>
              <a:t>     Масса самого лёгкого атома </a:t>
            </a:r>
            <a:r>
              <a:rPr lang="ru-RU" altLang="ru-RU" sz="3200" dirty="0" smtClean="0">
                <a:latin typeface="Impact" pitchFamily="34" charset="0"/>
              </a:rPr>
              <a:t>водорода</a:t>
            </a:r>
          </a:p>
          <a:p>
            <a:pPr>
              <a:buFont typeface="Wingdings 2" pitchFamily="18" charset="2"/>
              <a:buNone/>
            </a:pPr>
            <a:r>
              <a:rPr lang="ru-RU" altLang="ru-RU" sz="3200" dirty="0" smtClean="0">
                <a:solidFill>
                  <a:srgbClr val="990099"/>
                </a:solidFill>
                <a:latin typeface="Impact" pitchFamily="34" charset="0"/>
              </a:rPr>
              <a:t>0,000 </a:t>
            </a:r>
            <a:r>
              <a:rPr lang="ru-RU" altLang="ru-RU" sz="3200" dirty="0" smtClean="0">
                <a:solidFill>
                  <a:srgbClr val="990099"/>
                </a:solidFill>
                <a:latin typeface="Impact" pitchFamily="34" charset="0"/>
              </a:rPr>
              <a:t>000 000 000 000 000 000 001 674 </a:t>
            </a:r>
            <a:r>
              <a:rPr lang="ru-RU" altLang="ru-RU" sz="3200" dirty="0" smtClean="0">
                <a:solidFill>
                  <a:srgbClr val="990099"/>
                </a:solidFill>
                <a:latin typeface="Impact" pitchFamily="34" charset="0"/>
              </a:rPr>
              <a:t>г        </a:t>
            </a:r>
            <a:r>
              <a:rPr lang="ru-RU" altLang="ru-RU" sz="3200" dirty="0" smtClean="0">
                <a:latin typeface="Impact" pitchFamily="34" charset="0"/>
              </a:rPr>
              <a:t>или </a:t>
            </a:r>
            <a:r>
              <a:rPr lang="ru-RU" altLang="ru-RU" sz="3200" dirty="0" smtClean="0">
                <a:solidFill>
                  <a:srgbClr val="990099"/>
                </a:solidFill>
                <a:latin typeface="Impact" pitchFamily="34" charset="0"/>
              </a:rPr>
              <a:t>1,674 * 10</a:t>
            </a:r>
            <a:r>
              <a:rPr lang="ru-RU" altLang="ru-RU" sz="3200" baseline="30000" dirty="0" smtClean="0">
                <a:solidFill>
                  <a:srgbClr val="990099"/>
                </a:solidFill>
                <a:latin typeface="Impact" pitchFamily="34" charset="0"/>
              </a:rPr>
              <a:t>-24 </a:t>
            </a:r>
            <a:r>
              <a:rPr lang="ru-RU" altLang="ru-RU" sz="3200" dirty="0" smtClean="0">
                <a:solidFill>
                  <a:srgbClr val="990099"/>
                </a:solidFill>
                <a:latin typeface="Impact" pitchFamily="34" charset="0"/>
              </a:rPr>
              <a:t> г</a:t>
            </a:r>
            <a:endParaRPr lang="ru-RU" altLang="ru-RU" sz="3200" baseline="30000" dirty="0" smtClean="0">
              <a:solidFill>
                <a:srgbClr val="990099"/>
              </a:solidFill>
              <a:latin typeface="Impact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ru-RU" altLang="ru-RU" sz="3200" baseline="30000" dirty="0" smtClean="0">
                <a:latin typeface="Impact" pitchFamily="34" charset="0"/>
              </a:rPr>
              <a:t>     </a:t>
            </a:r>
            <a:r>
              <a:rPr lang="ru-RU" altLang="ru-RU" sz="3200" baseline="30000" dirty="0" smtClean="0">
                <a:latin typeface="Impact" pitchFamily="34" charset="0"/>
              </a:rPr>
              <a:t> </a:t>
            </a:r>
            <a:r>
              <a:rPr lang="ru-RU" altLang="ru-RU" sz="3200" dirty="0" smtClean="0">
                <a:latin typeface="Impact" pitchFamily="34" charset="0"/>
              </a:rPr>
              <a:t>Масса самого тяжёлого атома </a:t>
            </a:r>
            <a:r>
              <a:rPr lang="ru-RU" altLang="ru-RU" sz="3200" dirty="0" smtClean="0">
                <a:latin typeface="Impact" pitchFamily="34" charset="0"/>
              </a:rPr>
              <a:t>урана </a:t>
            </a:r>
          </a:p>
          <a:p>
            <a:pPr>
              <a:buFont typeface="Wingdings 2" pitchFamily="18" charset="2"/>
              <a:buNone/>
            </a:pPr>
            <a:r>
              <a:rPr lang="ru-RU" altLang="ru-RU" sz="3200" dirty="0" smtClean="0">
                <a:solidFill>
                  <a:srgbClr val="990099"/>
                </a:solidFill>
                <a:latin typeface="Impact" pitchFamily="34" charset="0"/>
              </a:rPr>
              <a:t>0,000 </a:t>
            </a:r>
            <a:r>
              <a:rPr lang="ru-RU" altLang="ru-RU" sz="3200" dirty="0" smtClean="0">
                <a:solidFill>
                  <a:srgbClr val="990099"/>
                </a:solidFill>
                <a:latin typeface="Impact" pitchFamily="34" charset="0"/>
              </a:rPr>
              <a:t>000 000 000 000 000 000 395 </a:t>
            </a:r>
            <a:r>
              <a:rPr lang="ru-RU" altLang="ru-RU" sz="3200" dirty="0" smtClean="0">
                <a:solidFill>
                  <a:srgbClr val="990099"/>
                </a:solidFill>
                <a:latin typeface="Impact" pitchFamily="34" charset="0"/>
              </a:rPr>
              <a:t>г               </a:t>
            </a:r>
            <a:r>
              <a:rPr lang="ru-RU" altLang="ru-RU" sz="3200" dirty="0" smtClean="0">
                <a:latin typeface="Impact" pitchFamily="34" charset="0"/>
              </a:rPr>
              <a:t> </a:t>
            </a:r>
            <a:r>
              <a:rPr lang="ru-RU" altLang="ru-RU" sz="3200" dirty="0" smtClean="0">
                <a:latin typeface="Impact" pitchFamily="34" charset="0"/>
              </a:rPr>
              <a:t>или </a:t>
            </a:r>
            <a:r>
              <a:rPr lang="ru-RU" altLang="ru-RU" sz="3200" dirty="0" smtClean="0">
                <a:solidFill>
                  <a:srgbClr val="990099"/>
                </a:solidFill>
                <a:latin typeface="Impact" pitchFamily="34" charset="0"/>
              </a:rPr>
              <a:t>3,95 * 10</a:t>
            </a:r>
            <a:r>
              <a:rPr lang="ru-RU" altLang="ru-RU" sz="3200" baseline="30000" dirty="0" smtClean="0">
                <a:solidFill>
                  <a:srgbClr val="990099"/>
                </a:solidFill>
                <a:latin typeface="Impact" pitchFamily="34" charset="0"/>
              </a:rPr>
              <a:t>-22 </a:t>
            </a:r>
            <a:r>
              <a:rPr lang="ru-RU" altLang="ru-RU" sz="3200" dirty="0" smtClean="0">
                <a:solidFill>
                  <a:srgbClr val="990099"/>
                </a:solidFill>
                <a:latin typeface="Impact" pitchFamily="34" charset="0"/>
              </a:rPr>
              <a:t> г</a:t>
            </a:r>
            <a:endParaRPr lang="ru-RU" altLang="ru-RU" sz="3200" baseline="30000" dirty="0" smtClean="0">
              <a:solidFill>
                <a:srgbClr val="990099"/>
              </a:solidFill>
              <a:latin typeface="Impact" pitchFamily="34" charset="0"/>
            </a:endParaRPr>
          </a:p>
          <a:p>
            <a:pPr>
              <a:buFont typeface="Wingdings 2" pitchFamily="18" charset="2"/>
              <a:buNone/>
            </a:pPr>
            <a:endParaRPr lang="ru-RU" altLang="ru-RU" sz="3200" baseline="30000" dirty="0" smtClean="0"/>
          </a:p>
          <a:p>
            <a:pPr>
              <a:buFont typeface="Wingdings 2" pitchFamily="18" charset="2"/>
              <a:buNone/>
            </a:pPr>
            <a:endParaRPr lang="ru-RU" altLang="ru-RU" sz="3200" dirty="0" smtClean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84161" y="1081864"/>
            <a:ext cx="10952798" cy="1170252"/>
          </a:xfrm>
        </p:spPr>
        <p:txBody>
          <a:bodyPr>
            <a:normAutofit/>
          </a:bodyPr>
          <a:lstStyle/>
          <a:p>
            <a:r>
              <a:rPr lang="ru-RU" altLang="ru-RU" sz="3600" i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Массы атомов ничтожно малы</a:t>
            </a: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1012789" y="4939516"/>
            <a:ext cx="10350647" cy="12187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9664" tIns="54832" rIns="109664" bIns="54832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altLang="ru-RU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Пользоваться такими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sz="3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altLang="ru-RU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величинами неудобно!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171583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Относительная и абсолютная атомная масса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724807"/>
            <a:ext cx="1143008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9"/>
          <p:cNvSpPr>
            <a:spLocks noGrp="1"/>
          </p:cNvSpPr>
          <p:nvPr>
            <p:ph type="title"/>
          </p:nvPr>
        </p:nvSpPr>
        <p:spPr>
          <a:xfrm>
            <a:off x="369847" y="1367616"/>
            <a:ext cx="3591774" cy="1214446"/>
          </a:xfrm>
          <a:solidFill>
            <a:srgbClr val="990099"/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2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Абсолютная и относительная   масса</a:t>
            </a:r>
          </a:p>
        </p:txBody>
      </p:sp>
      <p:sp>
        <p:nvSpPr>
          <p:cNvPr id="9" name="Объект 10"/>
          <p:cNvSpPr>
            <a:spLocks noGrp="1"/>
          </p:cNvSpPr>
          <p:nvPr>
            <p:ph idx="4294967295"/>
          </p:nvPr>
        </p:nvSpPr>
        <p:spPr>
          <a:xfrm>
            <a:off x="4058015" y="1296178"/>
            <a:ext cx="7475115" cy="4990676"/>
          </a:xfrm>
          <a:prstGeom prst="rect">
            <a:avLst/>
          </a:prstGeo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   Иногда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используются не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абсолютные,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а относительные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величины;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например,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диетологи,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чтобы определить имеется ли у человека избыток или недостаток веса используют показатель массы тела в килограммах относительно роста человека  в метрах .</a:t>
            </a:r>
          </a:p>
          <a:p>
            <a:pPr algn="just">
              <a:buFont typeface="Wingdings" pitchFamily="2" charset="2"/>
              <a:buChar char="q"/>
            </a:pP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   Посчитайте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во сколько раз вы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сколько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раз вы тяжелее 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стула </a:t>
            </a:r>
            <a:r>
              <a:rPr lang="ru-RU" altLang="ru-RU" sz="2400" dirty="0" smtClean="0">
                <a:latin typeface="Arial" pitchFamily="34" charset="0"/>
                <a:cs typeface="Arial" pitchFamily="34" charset="0"/>
              </a:rPr>
              <a:t>массой 2кг ?</a:t>
            </a:r>
          </a:p>
        </p:txBody>
      </p:sp>
      <p:pic>
        <p:nvPicPr>
          <p:cNvPr id="13" name="Рисунок 1" descr="wag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23" y="2672076"/>
            <a:ext cx="3401621" cy="398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3" descr="stu-007_ic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99531" y="4296574"/>
            <a:ext cx="2298735" cy="199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171583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Относительная и абсолютная атомная масса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724807"/>
            <a:ext cx="1143008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584161" y="1296178"/>
            <a:ext cx="10952798" cy="126618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66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u="none" strike="noStrike" kern="1200" cap="none" spc="0" normalizeH="0" baseline="0" noProof="0" dirty="0" smtClean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Эталон для сравнения атомных масс</a:t>
            </a:r>
          </a:p>
        </p:txBody>
      </p:sp>
      <p:sp>
        <p:nvSpPr>
          <p:cNvPr id="12" name="Объект 4"/>
          <p:cNvSpPr>
            <a:spLocks noGrp="1"/>
          </p:cNvSpPr>
          <p:nvPr>
            <p:ph idx="4294967295"/>
          </p:nvPr>
        </p:nvSpPr>
        <p:spPr>
          <a:xfrm>
            <a:off x="226971" y="2510624"/>
            <a:ext cx="11715832" cy="42862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Учёные пытались сопоставить во сколько раз массы атомов одних элементов тяжелее других. </a:t>
            </a:r>
          </a:p>
          <a:p>
            <a:pPr algn="ctr">
              <a:buNone/>
              <a:defRPr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Джон Дальтон сравнивал атомные массы химических элементов с </a:t>
            </a:r>
            <a:r>
              <a:rPr lang="ru-RU" sz="2400" i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массой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самого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лёгкого </a:t>
            </a:r>
            <a:r>
              <a:rPr lang="ru-RU" sz="2400" i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атома водорода 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и  в 1803 году составил первую таблицу относительных атомных масс элементов по водороду. 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  <a:defRPr/>
            </a:pP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Шведский химик </a:t>
            </a:r>
            <a:r>
              <a:rPr lang="ru-RU" sz="2400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Йёнс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Якоб Берцелиус  в 1818 году предложил для сравнения </a:t>
            </a:r>
            <a:r>
              <a:rPr lang="ru-RU" sz="2400" i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массу атома кислорода.</a:t>
            </a:r>
          </a:p>
          <a:p>
            <a:pPr algn="ctr">
              <a:buNone/>
              <a:defRPr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 1961 году эталоном измерения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или 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атомной  единицей </a:t>
            </a:r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массы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принята  </a:t>
            </a:r>
            <a:r>
              <a:rPr lang="ru-RU" sz="2400" i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1/12 </a:t>
            </a:r>
            <a:r>
              <a:rPr lang="ru-RU" sz="2400" i="1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часть массы атома углерода. </a:t>
            </a:r>
            <a:endParaRPr lang="ru-RU" sz="2400" i="1" dirty="0" smtClean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Font typeface="Wingdings" pitchFamily="2" charset="2"/>
              <a:buChar char="q"/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171583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Относительная и абсолютная атомная масса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724807"/>
            <a:ext cx="11430081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1" descr="atomnaya_massa_2.jpg"/>
          <p:cNvPicPr>
            <a:picLocks noChangeAspect="1"/>
          </p:cNvPicPr>
          <p:nvPr/>
        </p:nvPicPr>
        <p:blipFill rotWithShape="1">
          <a:blip r:embed="rId3"/>
          <a:srcRect l="2051" t="10692" r="8829" b="41793"/>
          <a:stretch/>
        </p:blipFill>
        <p:spPr bwMode="auto">
          <a:xfrm>
            <a:off x="1798607" y="2439186"/>
            <a:ext cx="8310661" cy="260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584161" y="1224740"/>
            <a:ext cx="10952798" cy="11702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pPr marL="0" marR="0" lvl="0" indent="0" algn="ctr" defTabSz="10966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Атомная единица массы </a:t>
            </a:r>
            <a:endParaRPr kumimoji="0" lang="ru-RU" alt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 bwMode="auto">
          <a:xfrm>
            <a:off x="226971" y="5280764"/>
            <a:ext cx="11787270" cy="128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664" tIns="54832" rIns="109664" bIns="54832"/>
          <a:lstStyle/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m(1</a:t>
            </a:r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dirty="0" err="1">
                <a:latin typeface="Arial" pitchFamily="34" charset="0"/>
                <a:cs typeface="Arial" pitchFamily="34" charset="0"/>
              </a:rPr>
              <a:t>а.е.м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.)=</a:t>
            </a:r>
            <a:r>
              <a:rPr lang="en-US" altLang="ru-RU" sz="2900" dirty="0">
                <a:latin typeface="Arial" pitchFamily="34" charset="0"/>
                <a:cs typeface="Arial" pitchFamily="34" charset="0"/>
              </a:rPr>
              <a:t>0,00000000000000000000000000166</a:t>
            </a:r>
            <a:r>
              <a:rPr lang="ru-RU" altLang="ru-RU" sz="3200" dirty="0">
                <a:latin typeface="Arial" pitchFamily="34" charset="0"/>
                <a:cs typeface="Arial" pitchFamily="34" charset="0"/>
              </a:rPr>
              <a:t>кг=</a:t>
            </a:r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1,66 </a:t>
            </a:r>
            <a:r>
              <a:rPr lang="ru-RU" altLang="ru-RU" b="1" dirty="0">
                <a:latin typeface="Arial" pitchFamily="34" charset="0"/>
                <a:cs typeface="Arial" pitchFamily="34" charset="0"/>
              </a:rPr>
              <a:t>×</a:t>
            </a:r>
            <a:r>
              <a:rPr lang="ru-RU" altLang="ru-RU" sz="3400" b="1" dirty="0">
                <a:latin typeface="Arial" pitchFamily="34" charset="0"/>
                <a:cs typeface="Arial" pitchFamily="34" charset="0"/>
              </a:rPr>
              <a:t>10</a:t>
            </a:r>
            <a:r>
              <a:rPr lang="ru-RU" alt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baseline="30000" dirty="0">
                <a:latin typeface="Arial" pitchFamily="34" charset="0"/>
                <a:cs typeface="Arial" pitchFamily="34" charset="0"/>
              </a:rPr>
              <a:t>-27</a:t>
            </a:r>
            <a:r>
              <a:rPr lang="ru-RU" altLang="ru-RU" sz="3200" dirty="0">
                <a:latin typeface="Arial" pitchFamily="34" charset="0"/>
                <a:cs typeface="Arial" pitchFamily="34" charset="0"/>
              </a:rPr>
              <a:t>кг</a:t>
            </a:r>
            <a:r>
              <a:rPr lang="en-US" altLang="ru-RU" sz="3200" b="1" dirty="0">
                <a:latin typeface="Arial" pitchFamily="34" charset="0"/>
                <a:cs typeface="Arial" pitchFamily="34" charset="0"/>
              </a:rPr>
              <a:t> </a:t>
            </a:r>
            <a:endParaRPr lang="ru-RU" altLang="ru-RU" sz="3200" b="1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</a:pPr>
            <a:r>
              <a:rPr lang="ru-RU" altLang="ru-RU" sz="3200" dirty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alt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ru-RU" sz="32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alt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(H)=1</a:t>
            </a:r>
            <a:r>
              <a:rPr lang="ru-RU" alt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а.е.м</a:t>
            </a:r>
            <a:r>
              <a:rPr lang="ru-RU" alt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alt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alt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alt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altLang="ru-RU" sz="32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alt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(He)=4</a:t>
            </a:r>
            <a:r>
              <a:rPr lang="ru-RU" alt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а.е.м</a:t>
            </a:r>
            <a:r>
              <a:rPr lang="ru-RU" altLang="ru-RU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6971" y="367484"/>
            <a:ext cx="11715832" cy="70788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40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Относительная и абсолютная атомная масса </a:t>
            </a:r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 b="3839"/>
          <a:stretch>
            <a:fillRect/>
          </a:stretch>
        </p:blipFill>
        <p:spPr bwMode="auto">
          <a:xfrm>
            <a:off x="226971" y="1296178"/>
            <a:ext cx="11715832" cy="545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1945" y="4082260"/>
            <a:ext cx="6021503" cy="243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683</Words>
  <PresentationFormat>Произвольный</PresentationFormat>
  <Paragraphs>156</Paragraphs>
  <Slides>16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Microsoft Equation 3.0</vt:lpstr>
      <vt:lpstr>Слайд 1</vt:lpstr>
      <vt:lpstr>Слайд 2</vt:lpstr>
      <vt:lpstr>Слайд 3</vt:lpstr>
      <vt:lpstr>Слайд 4</vt:lpstr>
      <vt:lpstr>Массы атомов ничтожно малы</vt:lpstr>
      <vt:lpstr>Абсолютная и относительная   масса</vt:lpstr>
      <vt:lpstr>Слайд 7</vt:lpstr>
      <vt:lpstr>Слайд 8</vt:lpstr>
      <vt:lpstr>Слайд 9</vt:lpstr>
      <vt:lpstr>Относительная атомная масса 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86</cp:revision>
  <dcterms:created xsi:type="dcterms:W3CDTF">2020-05-06T17:43:33Z</dcterms:created>
  <dcterms:modified xsi:type="dcterms:W3CDTF">2020-09-12T19:26:37Z</dcterms:modified>
</cp:coreProperties>
</file>