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94" r:id="rId3"/>
    <p:sldId id="306" r:id="rId4"/>
    <p:sldId id="328" r:id="rId5"/>
    <p:sldId id="359" r:id="rId6"/>
    <p:sldId id="329" r:id="rId7"/>
    <p:sldId id="362" r:id="rId8"/>
    <p:sldId id="363" r:id="rId9"/>
    <p:sldId id="365" r:id="rId10"/>
    <p:sldId id="367" r:id="rId11"/>
    <p:sldId id="368" r:id="rId12"/>
    <p:sldId id="372" r:id="rId13"/>
    <p:sldId id="376" r:id="rId14"/>
    <p:sldId id="377" r:id="rId15"/>
    <p:sldId id="379" r:id="rId16"/>
    <p:sldId id="385" r:id="rId17"/>
    <p:sldId id="386" r:id="rId18"/>
    <p:sldId id="387" r:id="rId19"/>
    <p:sldId id="388" r:id="rId20"/>
    <p:sldId id="389" r:id="rId21"/>
    <p:sldId id="393" r:id="rId22"/>
    <p:sldId id="373" r:id="rId23"/>
    <p:sldId id="399" r:id="rId24"/>
    <p:sldId id="402" r:id="rId25"/>
    <p:sldId id="403" r:id="rId26"/>
    <p:sldId id="404" r:id="rId27"/>
    <p:sldId id="327" r:id="rId28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217" y="4163993"/>
            <a:ext cx="34155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10295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dirty="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6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23029" y="493596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4"/>
            <a:ext cx="950309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6"/>
          </a:xfrm>
          <a:prstGeom prst="rect">
            <a:avLst/>
          </a:prstGeom>
        </p:spPr>
        <p:txBody>
          <a:bodyPr vert="horz" wrap="square" lIns="0" tIns="3131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793">
              <a:spcBef>
                <a:spcPts val="243"/>
              </a:spcBef>
              <a:defRPr/>
            </a:pPr>
            <a:r>
              <a:rPr lang="ru-RU" sz="7300" kern="0" spc="22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2" dirty="0">
              <a:solidFill>
                <a:sysClr val="window" lastClr="FFFFFF"/>
              </a:solidFill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42881" y="2224873"/>
            <a:ext cx="8942402" cy="4646853"/>
          </a:xfrm>
          <a:prstGeom prst="rect">
            <a:avLst/>
          </a:prstGeom>
        </p:spPr>
        <p:txBody>
          <a:bodyPr vert="horz" wrap="square" lIns="0" tIns="29912" rIns="0" bIns="0" rtlCol="0">
            <a:spAutoFit/>
          </a:bodyPr>
          <a:lstStyle/>
          <a:p>
            <a:pPr marL="27193" algn="ctr">
              <a:lnSpc>
                <a:spcPts val="5985"/>
              </a:lnSpc>
            </a:pPr>
            <a:r>
              <a:rPr lang="ru-RU" sz="4000" b="1" spc="11" dirty="0" smtClean="0">
                <a:latin typeface="Arial" pitchFamily="34" charset="0"/>
                <a:cs typeface="Arial" pitchFamily="34" charset="0"/>
              </a:rPr>
              <a:t>ПРАКТИЧЕСКАЯ  РАБОТА №</a:t>
            </a:r>
            <a:r>
              <a:rPr lang="en-US" sz="4000" b="1" spc="11" dirty="0" smtClean="0">
                <a:latin typeface="Arial" pitchFamily="34" charset="0"/>
                <a:cs typeface="Arial" pitchFamily="34" charset="0"/>
              </a:rPr>
              <a:t> 2</a:t>
            </a:r>
            <a:endParaRPr lang="ru-RU" sz="4000" b="1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4000" spc="11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360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работы с лабораторным штативом и спиртовой лампой. Изучение строения пламени</a:t>
            </a:r>
            <a:r>
              <a:rPr lang="ru-RU" sz="4000" spc="1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7193" algn="ctr">
              <a:lnSpc>
                <a:spcPts val="5985"/>
              </a:lnSpc>
            </a:pPr>
            <a:endParaRPr lang="ru-RU" sz="4000" b="1" spc="11" dirty="0" smtClean="0">
              <a:latin typeface="Arial" pitchFamily="34" charset="0"/>
              <a:cs typeface="Arial" pitchFamily="34" charset="0"/>
            </a:endParaRPr>
          </a:p>
          <a:p>
            <a:pPr marL="27193" algn="ctr">
              <a:lnSpc>
                <a:spcPts val="5985"/>
              </a:lnSpc>
            </a:pPr>
            <a:r>
              <a:rPr lang="ru-RU" sz="4000" b="1" spc="11" dirty="0" err="1" smtClean="0">
                <a:latin typeface="Arial" pitchFamily="34" charset="0"/>
                <a:cs typeface="Arial" pitchFamily="34" charset="0"/>
              </a:rPr>
              <a:t>Цой</a:t>
            </a:r>
            <a:r>
              <a:rPr lang="ru-RU" sz="4000" b="1" spc="11" dirty="0" smtClean="0">
                <a:latin typeface="Arial" pitchFamily="34" charset="0"/>
                <a:cs typeface="Arial" pitchFamily="34" charset="0"/>
              </a:rPr>
              <a:t> Мария Сергеевна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62" y="367485"/>
            <a:ext cx="1868458" cy="143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L01p4p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69847" y="1296179"/>
            <a:ext cx="3214710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55995" y="1367616"/>
            <a:ext cx="8143933" cy="129266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200" kern="1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Конические колбы  (</a:t>
            </a:r>
            <a:r>
              <a:rPr lang="ru-RU" sz="3200" kern="10" dirty="0" err="1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Эрленмейра</a:t>
            </a:r>
            <a:r>
              <a:rPr lang="ru-RU" sz="3200" kern="10" dirty="0" smtClean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kern="10" dirty="0" smtClean="0">
                <a:solidFill>
                  <a:srgbClr val="000080"/>
                </a:solidFill>
              </a:rPr>
              <a:t/>
            </a:r>
            <a:br>
              <a:rPr lang="ru-RU" sz="2400" kern="10" dirty="0" smtClean="0">
                <a:solidFill>
                  <a:srgbClr val="000080"/>
                </a:solidFill>
              </a:rPr>
            </a:br>
            <a:r>
              <a:rPr lang="ru-RU" sz="2400" kern="10" dirty="0" smtClean="0">
                <a:solidFill>
                  <a:srgbClr val="000080"/>
                </a:solidFill>
              </a:rPr>
              <a:t/>
            </a:r>
            <a:br>
              <a:rPr lang="ru-RU" sz="2400" kern="10" dirty="0" smtClean="0">
                <a:solidFill>
                  <a:srgbClr val="000080"/>
                </a:solidFill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727434" y="1867682"/>
            <a:ext cx="8001056" cy="1143008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Tx/>
              <a:buNone/>
            </a:pPr>
            <a:endParaRPr lang="ru-RU" altLang="ru-RU" dirty="0" smtClean="0">
              <a:solidFill>
                <a:schemeClr val="tx1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   Применение: для </a:t>
            </a:r>
            <a:r>
              <a:rPr lang="ru-RU" altLang="ru-RU" dirty="0" smtClean="0">
                <a:solidFill>
                  <a:schemeClr val="tx1"/>
                </a:solidFill>
              </a:rPr>
              <a:t>титрования веществ, </a:t>
            </a:r>
            <a:r>
              <a:rPr lang="ru-RU" altLang="ru-RU" dirty="0" smtClean="0">
                <a:solidFill>
                  <a:schemeClr val="tx1"/>
                </a:solidFill>
              </a:rPr>
              <a:t>хранения</a:t>
            </a:r>
          </a:p>
          <a:p>
            <a:pPr algn="just" eaLnBrk="1" hangingPunct="1">
              <a:buFontTx/>
              <a:buNone/>
            </a:pPr>
            <a:r>
              <a:rPr lang="ru-RU" altLang="ru-RU" dirty="0" smtClean="0">
                <a:solidFill>
                  <a:schemeClr val="tx1"/>
                </a:solidFill>
              </a:rPr>
              <a:t>растворов</a:t>
            </a:r>
            <a:r>
              <a:rPr lang="ru-RU" altLang="ru-RU" dirty="0" smtClean="0">
                <a:solidFill>
                  <a:schemeClr val="tx1"/>
                </a:solidFill>
              </a:rPr>
              <a:t>, разделения смеси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" y="4153698"/>
            <a:ext cx="7143800" cy="4286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0" kern="10" dirty="0" smtClean="0">
                <a:solidFill>
                  <a:srgbClr val="000080"/>
                </a:solidFill>
              </a:rPr>
              <a:t>                   </a:t>
            </a:r>
            <a:r>
              <a:rPr lang="ru-RU" sz="3200" b="0" kern="10" dirty="0" smtClean="0">
                <a:solidFill>
                  <a:srgbClr val="C00000"/>
                </a:solidFill>
              </a:rPr>
              <a:t>Плоскодонные колбы</a:t>
            </a:r>
            <a:r>
              <a:rPr lang="ru-RU" sz="3200" b="0" kern="10" dirty="0">
                <a:solidFill>
                  <a:srgbClr val="C00000"/>
                </a:solidFill>
              </a:rPr>
              <a:t/>
            </a:r>
            <a:br>
              <a:rPr lang="ru-RU" sz="3200" b="0" kern="10" dirty="0">
                <a:solidFill>
                  <a:srgbClr val="C00000"/>
                </a:solidFill>
              </a:rPr>
            </a:br>
            <a:endParaRPr lang="ru-RU" sz="3200" b="0" dirty="0">
              <a:solidFill>
                <a:srgbClr val="C00000"/>
              </a:solidFill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half" idx="2"/>
          </p:nvPr>
        </p:nvSpPr>
        <p:spPr>
          <a:xfrm>
            <a:off x="441286" y="4582327"/>
            <a:ext cx="7572428" cy="1982081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   Применение: для хранения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дист</a:t>
            </a:r>
            <a:r>
              <a:rPr lang="ru-RU" altLang="ru-RU" sz="2800" dirty="0" smtClean="0">
                <a:solidFill>
                  <a:schemeClr val="tx1"/>
                </a:solidFill>
              </a:rPr>
              <a:t>. воды и 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растворов (эфирные растворы можно</a:t>
            </a:r>
          </a:p>
          <a:p>
            <a:pPr algn="just" eaLnBrk="1" hangingPunct="1"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</a:rPr>
              <a:t>закрывать только корковыми пробками).</a:t>
            </a:r>
          </a:p>
          <a:p>
            <a:pPr algn="just"/>
            <a:endParaRPr lang="ru-RU" altLang="ru-RU" sz="2800" dirty="0" smtClean="0"/>
          </a:p>
        </p:txBody>
      </p:sp>
      <p:pic>
        <p:nvPicPr>
          <p:cNvPr id="9" name="Picture 4" descr="L17p8p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7644563" y="3725070"/>
            <a:ext cx="3697054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70177" y="1296179"/>
            <a:ext cx="7618181" cy="13573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kern="10" dirty="0" smtClean="0">
                <a:solidFill>
                  <a:srgbClr val="000080"/>
                </a:solidFill>
              </a:rPr>
              <a:t>                  </a:t>
            </a:r>
            <a:r>
              <a:rPr lang="ru-RU" sz="3600" kern="10" dirty="0" err="1" smtClean="0">
                <a:solidFill>
                  <a:srgbClr val="000080"/>
                </a:solidFill>
              </a:rPr>
              <a:t>Круглодонные</a:t>
            </a:r>
            <a:r>
              <a:rPr lang="ru-RU" sz="3600" kern="10" dirty="0" smtClean="0">
                <a:solidFill>
                  <a:srgbClr val="000080"/>
                </a:solidFill>
              </a:rPr>
              <a:t> колбы</a:t>
            </a:r>
            <a:r>
              <a:rPr lang="ru-RU" sz="3600" kern="10" dirty="0">
                <a:solidFill>
                  <a:srgbClr val="000080"/>
                </a:solidFill>
              </a:rPr>
              <a:t/>
            </a:r>
            <a:br>
              <a:rPr lang="ru-RU" sz="3600" kern="10" dirty="0">
                <a:solidFill>
                  <a:srgbClr val="000080"/>
                </a:solidFill>
              </a:rPr>
            </a:br>
            <a:endParaRPr lang="ru-RU" sz="3600" dirty="0"/>
          </a:p>
        </p:txBody>
      </p:sp>
      <p:pic>
        <p:nvPicPr>
          <p:cNvPr id="5" name="Picture 4" descr="L01p4p10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69848" y="1510493"/>
            <a:ext cx="3767891" cy="2173935"/>
          </a:xfrm>
          <a:prstGeom prst="rect">
            <a:avLst/>
          </a:prstGeom>
          <a:noFill/>
        </p:spPr>
      </p:pic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4298938" y="1939121"/>
            <a:ext cx="7870838" cy="16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r>
              <a:rPr lang="ru-RU" altLang="ru-RU" sz="3400" dirty="0" smtClean="0"/>
              <a:t>   Применение</a:t>
            </a:r>
            <a:r>
              <a:rPr lang="ru-RU" altLang="ru-RU" sz="3400" dirty="0"/>
              <a:t>: для нагревания реактивов, органического </a:t>
            </a:r>
            <a:r>
              <a:rPr lang="ru-RU" altLang="ru-RU" sz="3400" dirty="0" smtClean="0"/>
              <a:t>синтеза, перекристаллизации</a:t>
            </a:r>
            <a:r>
              <a:rPr lang="ru-RU" altLang="ru-RU" sz="3400" dirty="0"/>
              <a:t>, перегонки.</a:t>
            </a: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084359" y="3796508"/>
            <a:ext cx="10952798" cy="11702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600" b="1" dirty="0" smtClean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Химические воронки</a:t>
            </a:r>
          </a:p>
        </p:txBody>
      </p:sp>
      <p:pic>
        <p:nvPicPr>
          <p:cNvPr id="8" name="Picture 4" descr="L01p4p12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98409" y="4010822"/>
            <a:ext cx="3857652" cy="2365464"/>
          </a:xfrm>
          <a:prstGeom prst="rect">
            <a:avLst/>
          </a:prstGeom>
          <a:noFill/>
        </p:spPr>
      </p:pic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4513251" y="5010955"/>
            <a:ext cx="6929486" cy="115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r>
              <a:rPr lang="ru-RU" altLang="ru-RU" sz="3400" dirty="0">
                <a:latin typeface="Arial" pitchFamily="34" charset="0"/>
                <a:cs typeface="Arial" pitchFamily="34" charset="0"/>
              </a:rPr>
              <a:t>Применение: для фильтрования и 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переливания жидкостей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1224741"/>
            <a:ext cx="10952798" cy="1000131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Делительные воронки</a:t>
            </a:r>
            <a:endParaRPr lang="en-US" altLang="ru-RU" sz="3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 descr="13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0771" y="1296179"/>
            <a:ext cx="2782569" cy="279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д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28291" y="1153303"/>
            <a:ext cx="2180418" cy="250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207" y="4542854"/>
            <a:ext cx="3384719" cy="195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69847" y="2296311"/>
            <a:ext cx="6572296" cy="220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algn="just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Делительные </a:t>
            </a:r>
            <a:r>
              <a:rPr lang="ru-RU" altLang="ru-RU" sz="3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воронки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 применяют для разделения несмешивающихся жидкостей (например, воды и масла)</a:t>
            </a:r>
          </a:p>
        </p:txBody>
      </p:sp>
      <p:pic>
        <p:nvPicPr>
          <p:cNvPr id="9" name="Picture 19" descr="voronka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8872" y="4653764"/>
            <a:ext cx="3380493" cy="188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69847" y="1224740"/>
            <a:ext cx="10952798" cy="1170252"/>
          </a:xfrm>
        </p:spPr>
        <p:txBody>
          <a:bodyPr>
            <a:normAutofit/>
          </a:bodyPr>
          <a:lstStyle/>
          <a:p>
            <a:r>
              <a:rPr lang="ru-RU" altLang="ru-RU" sz="3600" dirty="0" smtClean="0">
                <a:solidFill>
                  <a:srgbClr val="C00000"/>
                </a:solidFill>
              </a:rPr>
              <a:t>Чашка Петри</a:t>
            </a:r>
          </a:p>
        </p:txBody>
      </p:sp>
      <p:sp>
        <p:nvSpPr>
          <p:cNvPr id="13" name="Объект 2"/>
          <p:cNvSpPr>
            <a:spLocks noGrp="1"/>
          </p:cNvSpPr>
          <p:nvPr>
            <p:ph idx="4294967295"/>
          </p:nvPr>
        </p:nvSpPr>
        <p:spPr>
          <a:xfrm>
            <a:off x="4013184" y="2367749"/>
            <a:ext cx="7786742" cy="4071965"/>
          </a:xfrm>
          <a:prstGeom prst="rect">
            <a:avLst/>
          </a:prstGeom>
        </p:spPr>
        <p:txBody>
          <a:bodyPr lIns="91438" tIns="45719" rIns="91438" bIns="45719"/>
          <a:lstStyle/>
          <a:p>
            <a:pPr algn="just">
              <a:buNone/>
            </a:pPr>
            <a:r>
              <a:rPr lang="ru-RU" altLang="ru-RU" dirty="0" smtClean="0"/>
              <a:t>       Применяется </a:t>
            </a:r>
            <a:r>
              <a:rPr lang="ru-RU" altLang="ru-RU" dirty="0" smtClean="0"/>
              <a:t>для выращивания  биологических культур, для выпаривания </a:t>
            </a:r>
            <a:r>
              <a:rPr lang="ru-RU" altLang="ru-RU" dirty="0" err="1" smtClean="0"/>
              <a:t>биожидкостей</a:t>
            </a:r>
            <a:r>
              <a:rPr lang="ru-RU" altLang="ru-RU" dirty="0" smtClean="0"/>
              <a:t> без температуры</a:t>
            </a:r>
          </a:p>
        </p:txBody>
      </p:sp>
      <p:pic>
        <p:nvPicPr>
          <p:cNvPr id="15" name="Рисунок 3" descr="http://labfabricatorsindia.com/wp-content/uploads/2017/02/Petri-D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73" y="2367749"/>
            <a:ext cx="3571900" cy="328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2723" y="1153302"/>
            <a:ext cx="11264376" cy="947604"/>
          </a:xfrm>
          <a:prstGeom prst="rect">
            <a:avLst/>
          </a:prstGeom>
        </p:spPr>
        <p:txBody>
          <a:bodyPr vert="horz" lIns="0" tIns="0" rIns="0" bIns="0" rtlCol="0" anchor="ctr">
            <a:normAutofit fontScale="75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altLang="ru-RU" sz="4800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altLang="ru-RU" sz="4800" b="1" dirty="0" smtClean="0">
                <a:solidFill>
                  <a:srgbClr val="0000CC"/>
                </a:solidFill>
                <a:latin typeface="Arial" pitchFamily="34" charset="0"/>
                <a:ea typeface="+mj-ea"/>
                <a:cs typeface="Arial" pitchFamily="34" charset="0"/>
              </a:rPr>
              <a:t>Мерные цилиндры</a:t>
            </a:r>
            <a:endParaRPr lang="en-US" altLang="ru-RU" sz="4800" b="1" dirty="0" smtClean="0">
              <a:solidFill>
                <a:srgbClr val="0000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41285" y="2296311"/>
            <a:ext cx="6215106" cy="3752251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Мерные цилиндры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стеклянные толстостенные сосуды с нанесенными на наружной стенке делениями, указывающими объем в миллилитрах.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et-EE" altLang="ru-RU" sz="3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Бывают разной   емкости: 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	от 5-10 мл до 1 л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altLang="ru-RU" sz="3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icon_2301_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93" r="18925"/>
          <a:stretch>
            <a:fillRect/>
          </a:stretch>
        </p:blipFill>
        <p:spPr bwMode="auto">
          <a:xfrm>
            <a:off x="7727961" y="2081997"/>
            <a:ext cx="3962207" cy="336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84161" y="1010426"/>
            <a:ext cx="10952798" cy="1170252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  <a:t/>
            </a:r>
            <a:b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  <a:t>Мерные колбы</a:t>
            </a:r>
            <a:endParaRPr lang="en-US" altLang="ru-RU" sz="4800" b="1" dirty="0" smtClean="0">
              <a:solidFill>
                <a:srgbClr val="0000CC"/>
              </a:solidFill>
              <a:latin typeface="Times New Roman" pitchFamily="18" charset="0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1147" y="2439186"/>
            <a:ext cx="6763872" cy="4388910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/>
          <a:p>
            <a:pPr marL="411230" indent="-411230"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7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900" b="1" i="1" dirty="0" smtClean="0">
                <a:latin typeface="Arial" pitchFamily="34" charset="0"/>
                <a:cs typeface="Arial" pitchFamily="34" charset="0"/>
              </a:rPr>
              <a:t>Мерные колбы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11230" indent="-411230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используют для приготовления</a:t>
            </a:r>
          </a:p>
          <a:p>
            <a:pPr marL="411230" indent="-411230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точных растворов при проведении </a:t>
            </a:r>
          </a:p>
          <a:p>
            <a:pPr marL="411230" indent="-411230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  аналитических работ.</a:t>
            </a:r>
          </a:p>
          <a:p>
            <a:pPr marL="411230" indent="-411230" algn="just">
              <a:lnSpc>
                <a:spcPct val="80000"/>
              </a:lnSpc>
              <a:spcBef>
                <a:spcPct val="20000"/>
              </a:spcBef>
            </a:pPr>
            <a:r>
              <a:rPr lang="et-EE" altLang="ru-RU" sz="29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Бывают:</a:t>
            </a:r>
          </a:p>
          <a:p>
            <a:pPr marL="890998" lvl="1" indent="-342692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со шлифом</a:t>
            </a:r>
          </a:p>
          <a:p>
            <a:pPr marL="890998" lvl="1" indent="-342692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без шлифа</a:t>
            </a:r>
          </a:p>
          <a:p>
            <a:pPr marL="890998" lvl="1" indent="-342692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разных объемов</a:t>
            </a:r>
          </a:p>
          <a:p>
            <a:pPr marL="890998" lvl="1" indent="-342692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 (25-1000 мл)</a:t>
            </a:r>
            <a:endParaRPr lang="en-US" altLang="ru-RU" sz="2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icon_2299_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16" r="5431"/>
          <a:stretch>
            <a:fillRect/>
          </a:stretch>
        </p:blipFill>
        <p:spPr bwMode="auto">
          <a:xfrm>
            <a:off x="6870706" y="2510624"/>
            <a:ext cx="442401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1285" y="867550"/>
            <a:ext cx="10952798" cy="1170252"/>
          </a:xfrm>
          <a:prstGeom prst="rect">
            <a:avLst/>
          </a:prstGeom>
        </p:spPr>
        <p:txBody>
          <a:bodyPr vert="horz" lIns="0" tIns="0" rIns="0" bIns="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  <a:t> </a:t>
            </a:r>
            <a:b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</a:br>
            <a:r>
              <a:rPr lang="ru-RU" altLang="ru-RU" sz="4800" b="1" dirty="0" smtClean="0">
                <a:solidFill>
                  <a:srgbClr val="0000CC"/>
                </a:solidFill>
                <a:latin typeface="Times New Roman" pitchFamily="18" charset="0"/>
                <a:ea typeface="+mj-ea"/>
                <a:cs typeface="Arial"/>
              </a:rPr>
              <a:t>Пипетки</a:t>
            </a:r>
            <a:endParaRPr lang="en-US" altLang="ru-RU" sz="4800" b="1" dirty="0" smtClean="0">
              <a:solidFill>
                <a:srgbClr val="0000CC"/>
              </a:solidFill>
              <a:latin typeface="Times New Roman" pitchFamily="18" charset="0"/>
              <a:ea typeface="+mj-ea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" y="2224873"/>
            <a:ext cx="6976596" cy="3208907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 algn="just">
              <a:spcBef>
                <a:spcPct val="20000"/>
              </a:spcBef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Пипетки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служат для точного отмеривания определенного объема жидкости.</a:t>
            </a:r>
          </a:p>
          <a:p>
            <a:pPr marL="411230" indent="-411230" algn="just">
              <a:spcBef>
                <a:spcPct val="20000"/>
              </a:spcBef>
            </a:pP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      Пипетки бывают:</a:t>
            </a:r>
          </a:p>
          <a:p>
            <a:pPr marL="890998" lvl="1" indent="-342692" algn="just">
              <a:spcBef>
                <a:spcPct val="20000"/>
              </a:spcBef>
            </a:pP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простые (пипетки Мора) </a:t>
            </a:r>
          </a:p>
          <a:p>
            <a:pPr marL="890998" lvl="1" indent="-342692" algn="just">
              <a:spcBef>
                <a:spcPct val="20000"/>
              </a:spcBef>
            </a:pP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градуированные</a:t>
            </a:r>
            <a:endParaRPr lang="en-US" altLang="ru-RU" sz="3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1316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0574" y="2653500"/>
            <a:ext cx="2298735" cy="1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con_2300_view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352" r="33203"/>
          <a:stretch>
            <a:fillRect/>
          </a:stretch>
        </p:blipFill>
        <p:spPr bwMode="auto">
          <a:xfrm>
            <a:off x="7808939" y="1373422"/>
            <a:ext cx="3465005" cy="516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ages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9" y="4542856"/>
            <a:ext cx="1973363" cy="199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69847" y="5868211"/>
            <a:ext cx="6978605" cy="78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Для наполнения пипеток используют резиновые груши и насосы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23" y="1010426"/>
            <a:ext cx="10952798" cy="117025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Бюретки</a:t>
            </a:r>
            <a:endParaRPr lang="en-US" altLang="ru-RU" sz="40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labtex_burette_with_c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27764" y="2010559"/>
            <a:ext cx="1842369" cy="4633873"/>
          </a:xfrm>
          <a:prstGeom prst="rect">
            <a:avLst/>
          </a:prstGeom>
          <a:noFill/>
        </p:spPr>
      </p:pic>
      <p:pic>
        <p:nvPicPr>
          <p:cNvPr id="7" name="Picture 9" descr="MesszylinderAblese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60" y="2582062"/>
            <a:ext cx="4158006" cy="159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index"/>
          <p:cNvPicPr>
            <a:picLocks noChangeAspect="1" noChangeArrowheads="1"/>
          </p:cNvPicPr>
          <p:nvPr/>
        </p:nvPicPr>
        <p:blipFill>
          <a:blip r:embed="rId6"/>
          <a:srcRect l="19254" r="20946"/>
          <a:stretch>
            <a:fillRect/>
          </a:stretch>
        </p:blipFill>
        <p:spPr bwMode="auto">
          <a:xfrm>
            <a:off x="10013978" y="581799"/>
            <a:ext cx="1878286" cy="213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6971" y="2081997"/>
            <a:ext cx="6060977" cy="37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algn="just" eaLnBrk="1" hangingPunct="1"/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Бюретки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применяют</a:t>
            </a:r>
          </a:p>
          <a:p>
            <a:pPr algn="just" eaLnBrk="1" hangingPunct="1"/>
            <a:r>
              <a:rPr lang="ru-RU" altLang="ru-RU" sz="3400" dirty="0">
                <a:latin typeface="Arial" pitchFamily="34" charset="0"/>
                <a:cs typeface="Arial" pitchFamily="34" charset="0"/>
              </a:rPr>
              <a:t>для титрования, измерения точных объемов жидкости</a:t>
            </a:r>
          </a:p>
          <a:p>
            <a:pPr algn="just" eaLnBrk="1" hangingPunct="1"/>
            <a:endParaRPr lang="ru-RU" altLang="ru-RU" sz="3400" dirty="0"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ru-RU" altLang="ru-RU" sz="3400" dirty="0">
                <a:latin typeface="Arial" pitchFamily="34" charset="0"/>
                <a:cs typeface="Arial" pitchFamily="34" charset="0"/>
              </a:rPr>
              <a:t>Бывают </a:t>
            </a:r>
          </a:p>
          <a:p>
            <a:pPr lvl="1" algn="just" eaLnBrk="1" hangingPunct="1"/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с  краном</a:t>
            </a:r>
          </a:p>
          <a:p>
            <a:pPr lvl="1" algn="just" eaLnBrk="1" hangingPunct="1"/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зажимом Мора</a:t>
            </a:r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26579" y="4587280"/>
            <a:ext cx="3209355" cy="138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7855422" y="6011087"/>
            <a:ext cx="2901367" cy="55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2" tIns="54831" rIns="109662" bIns="54831">
            <a:spAutoFit/>
          </a:bodyPr>
          <a:lstStyle/>
          <a:p>
            <a:pPr lvl="1" eaLnBrk="1" hangingPunct="1"/>
            <a:r>
              <a:rPr lang="ru-RU" altLang="ru-RU" sz="2900" dirty="0">
                <a:latin typeface="Arial" pitchFamily="34" charset="0"/>
                <a:cs typeface="Arial" pitchFamily="34" charset="0"/>
              </a:rPr>
              <a:t>зажим Мора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1" y="1010426"/>
            <a:ext cx="10952798" cy="117025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Фарфоровая посуда</a:t>
            </a:r>
            <a:endParaRPr lang="en-US" altLang="ru-RU" sz="3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69848" y="2081997"/>
            <a:ext cx="5143536" cy="4633874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Преимущества: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1. термостойкость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2. механическая прочность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3. выдерживает резкие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перепады температур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4. устойчива к горячим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кислотам, кроме фосфорной</a:t>
            </a:r>
          </a:p>
          <a:p>
            <a:pPr marL="411230" indent="-411230" algn="just">
              <a:lnSpc>
                <a:spcPct val="90000"/>
              </a:lnSpc>
              <a:spcBef>
                <a:spcPct val="20000"/>
              </a:spcBef>
            </a:pP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и фтороводородной</a:t>
            </a:r>
            <a:endParaRPr lang="en-US" altLang="ru-RU" sz="2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4" y="3582194"/>
            <a:ext cx="5640299" cy="308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25673" y="2010559"/>
            <a:ext cx="7044102" cy="23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eaLnBrk="1" hangingPunct="1"/>
            <a:r>
              <a:rPr lang="ru-RU" altLang="ru-RU" sz="29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Недостатки:</a:t>
            </a:r>
          </a:p>
          <a:p>
            <a:pPr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тяжелая</a:t>
            </a:r>
          </a:p>
          <a:p>
            <a:pPr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непрозрачная</a:t>
            </a:r>
          </a:p>
          <a:p>
            <a:pPr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неустойчива к   концентрированным растворам щелочей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155534" y="1367616"/>
            <a:ext cx="9286940" cy="1214445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>
              <a:spcBef>
                <a:spcPct val="20000"/>
              </a:spcBef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Ступки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применяют для измельчения твердых веществ.</a:t>
            </a:r>
            <a:endParaRPr lang="en-US" altLang="ru-RU" sz="3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3" descr="4297_IMG_819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13845" y="724675"/>
            <a:ext cx="2512074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228159" y="3225004"/>
            <a:ext cx="2383248" cy="1872403"/>
          </a:xfrm>
          <a:prstGeom prst="rect">
            <a:avLst/>
          </a:prstGeom>
          <a:noFill/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6971" y="2724939"/>
            <a:ext cx="9144063" cy="1680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algn="just" eaLnBrk="1" hangingPunct="1"/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Выпарительные </a:t>
            </a:r>
            <a:r>
              <a:rPr lang="ru-RU" altLang="ru-RU" sz="3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чашки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 широко применяют в лабораториях для упаривания и выпаривания растворов</a:t>
            </a:r>
            <a:endParaRPr lang="en-US" altLang="ru-RU" sz="3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55534" y="4715993"/>
            <a:ext cx="9072624" cy="115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eaLnBrk="1" hangingPunct="1"/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Тигли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– применяют для прокаливания веществ</a:t>
            </a:r>
            <a:endParaRPr lang="en-US" altLang="ru-RU" sz="3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p_5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27895" y="5296706"/>
            <a:ext cx="2501586" cy="140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7676393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пройденной темы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89364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Определите, что можно и что нельзя выполнять по технике безопасности в кабинете химии: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А) дуть на спиртовку.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Б) зажигать спиртовку спичкой.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В) наклонившись, понюхать вещество.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Г) бегать и прыгать.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Д) смыть попавшее вещество на руку большим количеством воды.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Е) нагревать пробирку сначала всю, а потом где вещество.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Ж) пробовать вещества на вкус.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З) тушить спиртовку колпачком.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И) брать вещества руками.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К) соблюдать требования учителя.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Л) после работы убрать рабочее место.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6971" y="3998362"/>
            <a:ext cx="7072361" cy="2535546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>
              <a:spcBef>
                <a:spcPct val="20000"/>
              </a:spcBef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Шпатели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 используют для отбора веществ, для снятия осадков с фильтров</a:t>
            </a:r>
          </a:p>
          <a:p>
            <a:pPr marL="411230" indent="-411230">
              <a:spcBef>
                <a:spcPct val="20000"/>
              </a:spcBef>
              <a:buFont typeface="Arial" pitchFamily="34" charset="0"/>
              <a:buChar char="•"/>
            </a:pPr>
            <a:endParaRPr lang="en-US" altLang="ru-RU" sz="3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icon_2303_view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2210" y="1439054"/>
            <a:ext cx="404193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shpa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7EC"/>
              </a:clrFrom>
              <a:clrTo>
                <a:srgbClr val="E9E7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2274" y="4010823"/>
            <a:ext cx="3888893" cy="103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98411" y="1740752"/>
            <a:ext cx="7286675" cy="115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400" b="1" i="1" dirty="0" smtClean="0">
                <a:latin typeface="Arial" pitchFamily="34" charset="0"/>
                <a:cs typeface="Arial" pitchFamily="34" charset="0"/>
              </a:rPr>
              <a:t>   Ложки 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используют для отбора веществ</a:t>
            </a:r>
            <a:endParaRPr lang="en-US" altLang="ru-RU" sz="3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6971" y="1439055"/>
            <a:ext cx="7215238" cy="4205246"/>
          </a:xfrm>
          <a:prstGeom prst="rect">
            <a:avLst/>
          </a:prstGeom>
        </p:spPr>
        <p:txBody>
          <a:bodyPr lIns="91438" tIns="45719" rIns="91438" bIns="45719"/>
          <a:lstStyle/>
          <a:p>
            <a:pPr marL="411230" indent="-411230">
              <a:spcBef>
                <a:spcPct val="20000"/>
              </a:spcBef>
            </a:pPr>
            <a:r>
              <a:rPr lang="ru-RU" altLang="ru-RU" sz="3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Тигельные щипцы </a:t>
            </a:r>
            <a:r>
              <a:rPr lang="ru-RU" altLang="ru-RU" sz="3400" dirty="0" smtClean="0">
                <a:latin typeface="Arial" pitchFamily="34" charset="0"/>
                <a:cs typeface="Arial" pitchFamily="34" charset="0"/>
              </a:rPr>
              <a:t>служат для захватывания тиглей</a:t>
            </a:r>
            <a:endParaRPr lang="en-US" altLang="ru-RU" sz="3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 descr="806-lozhka-himicheskaya-lar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8027" y="796112"/>
            <a:ext cx="3642481" cy="280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810-lozhki-himicheskie-lar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5151" y="2153435"/>
            <a:ext cx="3832634" cy="294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136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943" b="33415"/>
          <a:stretch>
            <a:fillRect/>
          </a:stretch>
        </p:blipFill>
        <p:spPr bwMode="auto">
          <a:xfrm>
            <a:off x="4156061" y="5582458"/>
            <a:ext cx="3942500" cy="687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f66d4bf70f440637e6b4567d2b246fd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3252" y="2224872"/>
            <a:ext cx="4071382" cy="235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60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723" y="3153566"/>
            <a:ext cx="3597519" cy="207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743256" y="1888658"/>
            <a:ext cx="6777889" cy="4497345"/>
            <a:chOff x="2245" y="1162"/>
            <a:chExt cx="3208" cy="2767"/>
          </a:xfrm>
        </p:grpSpPr>
        <p:pic>
          <p:nvPicPr>
            <p:cNvPr id="6" name="Picture 7" descr="tp-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06" y="1434"/>
              <a:ext cx="1847" cy="2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828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45" y="1162"/>
              <a:ext cx="1992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12723" y="1439054"/>
            <a:ext cx="4572032" cy="534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eaLnBrk="1" hangingPunct="1"/>
            <a:r>
              <a:rPr lang="ru-RU" altLang="ru-RU" sz="3400" b="1" i="1" dirty="0">
                <a:latin typeface="Arial" pitchFamily="34" charset="0"/>
                <a:cs typeface="Arial" pitchFamily="34" charset="0"/>
              </a:rPr>
              <a:t>Термометры </a:t>
            </a:r>
            <a:r>
              <a:rPr lang="ru-RU" altLang="ru-RU" sz="3400" dirty="0">
                <a:latin typeface="Arial" pitchFamily="34" charset="0"/>
                <a:cs typeface="Arial" pitchFamily="34" charset="0"/>
              </a:rPr>
              <a:t>применяют для измерения температуры</a:t>
            </a:r>
          </a:p>
          <a:p>
            <a:pPr eaLnBrk="1" hangingPunct="1"/>
            <a:endParaRPr lang="ru-RU" altLang="ru-RU" sz="34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3400" dirty="0">
                <a:latin typeface="Arial" pitchFamily="34" charset="0"/>
                <a:cs typeface="Arial" pitchFamily="34" charset="0"/>
              </a:rPr>
              <a:t>Бывают:</a:t>
            </a:r>
          </a:p>
          <a:p>
            <a:pPr eaLnBrk="1" hangingPunct="1">
              <a:buFontTx/>
              <a:buChar char="•"/>
            </a:pPr>
            <a:r>
              <a:rPr lang="ru-RU" altLang="ru-RU" sz="3400" dirty="0">
                <a:latin typeface="Arial" pitchFamily="34" charset="0"/>
                <a:cs typeface="Arial" pitchFamily="34" charset="0"/>
              </a:rPr>
              <a:t> ртутные </a:t>
            </a:r>
          </a:p>
          <a:p>
            <a:pPr eaLnBrk="1" hangingPunct="1">
              <a:buFontTx/>
              <a:buChar char="•"/>
            </a:pPr>
            <a:r>
              <a:rPr lang="ru-RU" altLang="ru-RU" sz="3400" dirty="0">
                <a:latin typeface="Arial" pitchFamily="34" charset="0"/>
                <a:cs typeface="Arial" pitchFamily="34" charset="0"/>
              </a:rPr>
              <a:t> спиртовые</a:t>
            </a:r>
          </a:p>
          <a:p>
            <a:pPr eaLnBrk="1" hangingPunct="1">
              <a:buFontTx/>
              <a:buChar char="•"/>
            </a:pPr>
            <a:r>
              <a:rPr lang="ru-RU" altLang="ru-RU" sz="3400" dirty="0">
                <a:latin typeface="Arial" pitchFamily="34" charset="0"/>
                <a:cs typeface="Arial" pitchFamily="34" charset="0"/>
              </a:rPr>
              <a:t> без шлифа</a:t>
            </a:r>
          </a:p>
          <a:p>
            <a:pPr eaLnBrk="1" hangingPunct="1">
              <a:buFontTx/>
              <a:buChar char="•"/>
            </a:pPr>
            <a:r>
              <a:rPr lang="ru-RU" altLang="ru-RU" sz="3400" dirty="0">
                <a:latin typeface="Arial" pitchFamily="34" charset="0"/>
                <a:cs typeface="Arial" pitchFamily="34" charset="0"/>
              </a:rPr>
              <a:t> со шлифом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441681" y="1296178"/>
            <a:ext cx="5254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Лабораторный  штатив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t="3474"/>
          <a:stretch>
            <a:fillRect/>
          </a:stretch>
        </p:blipFill>
        <p:spPr>
          <a:xfrm>
            <a:off x="1512855" y="2153434"/>
            <a:ext cx="3081338" cy="4633128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799003" y="4082260"/>
            <a:ext cx="6286544" cy="2454261"/>
          </a:xfrm>
          <a:prstGeom prst="rect">
            <a:avLst/>
          </a:prstGeom>
        </p:spPr>
        <p:txBody>
          <a:bodyPr vert="horz" lIns="109662" tIns="54831" rIns="109662" bIns="54831" rtlCol="0">
            <a:normAutofit lnSpcReduction="10000"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 Металлический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стержень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2. лапка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 муфта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 кольцо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5. чугунная подставка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727565" y="2153434"/>
            <a:ext cx="7143800" cy="108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Служит для закрепления приборов</a:t>
            </a:r>
          </a:p>
          <a:p>
            <a:pPr marL="411230" marR="0" lvl="0" indent="-411230" algn="l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при выполнении опытов.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9847" y="1367616"/>
            <a:ext cx="4995117" cy="314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69847" y="4582326"/>
            <a:ext cx="4857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металлический диск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фитиль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сосуд для заливки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крышка - колпачок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&amp;KHcy;&amp;icy;&amp;mcy;&amp;icy;&amp;chcy;&amp;iecy;&amp;scy;&amp;kcy;&amp;acy;&amp;yacy; &amp;pcy;&amp;ocy;&amp;scy;&amp;ucy;&amp;dcy;&amp;acy; &amp;icy; &amp;lcy;&amp;acy;&amp;bcy;&amp;ocy;&amp;rcy;&amp;acy;&amp;tcy;&amp;ocy;&amp;rcy;&amp;ncy;&amp;ycy;&amp;iecy; &amp;pcy;&amp;rcy;&amp;icy;&amp;ncy;&amp;acy;&amp;dcy;&amp;lcy;&amp;iecy;&amp;zhcy;&amp;ncy;&amp;ocy;&amp;scy;&amp;tcy;&amp;icy; (&amp;chcy;&amp;acy;&amp;scy;&amp;tcy;&amp;softcy;-1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488" y="1439054"/>
            <a:ext cx="42304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5799135" y="4868078"/>
            <a:ext cx="596742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30" marR="0" lvl="0" indent="-411230" algn="just" defTabSz="109661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    Служит для нагревания химических веществ.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227499" y="1939120"/>
            <a:ext cx="4643470" cy="20682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Части пламени: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1. Нижняя часть;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2. Средняя часть;</a:t>
            </a:r>
          </a:p>
          <a:p>
            <a:pPr marL="411230" marR="0" lvl="0" indent="-411230" algn="l" defTabSz="1096614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3.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Верхняя часть.</a:t>
            </a:r>
          </a:p>
        </p:txBody>
      </p:sp>
      <p:pic>
        <p:nvPicPr>
          <p:cNvPr id="5" name="Picture 5" descr="%D0%BF%D0%BB%D0%B0%D0%BC%D1%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3713" y="2224873"/>
            <a:ext cx="388778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8409" y="2224872"/>
            <a:ext cx="3627946" cy="338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69847" y="2724938"/>
            <a:ext cx="115015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  Удалить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загрязнения со стенок посуды можно различными методами: механическими (мытьё водой), физическими (мытьё паром), химическими (мытьё органическими растворителями или СМС – синтетическим моющими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средствами (мытьё 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хромовой смесью), физико-химическими методами или комбинируя 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653368"/>
            <a:ext cx="1185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Уход за лабораторной посудой</a:t>
            </a:r>
            <a:endParaRPr lang="ru-RU" sz="4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104" y="1653369"/>
            <a:ext cx="10501386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практическую работу №1. (стр. 10)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Выучить правила ( стр. 11)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72" y="224609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6972" y="1581930"/>
            <a:ext cx="11644394" cy="403187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Цель практической работы: </a:t>
            </a:r>
          </a:p>
          <a:p>
            <a:pPr algn="just"/>
            <a:endParaRPr lang="ru-RU" altLang="ru-RU" sz="3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1. Ознакомить учащихся с лабораторной посудой общего и специального назначения</a:t>
            </a:r>
          </a:p>
          <a:p>
            <a:pPr algn="just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2. Выучить правила работы с посудой и ухода за ней</a:t>
            </a:r>
          </a:p>
          <a:p>
            <a:pPr algn="just"/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3. Уметь готовить лабораторную посуду к использованию, пользоваться мерной посудой (цилиндры, пипетки, мерные колбы)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6972" y="1638355"/>
            <a:ext cx="11715832" cy="5158550"/>
          </a:xfrm>
          <a:prstGeom prst="rect">
            <a:avLst/>
          </a:prstGeom>
        </p:spPr>
        <p:txBody>
          <a:bodyPr lIns="91438" tIns="45719" rIns="91438" bIns="45719">
            <a:normAutofit lnSpcReduction="10000"/>
          </a:bodyPr>
          <a:lstStyle/>
          <a:p>
            <a:pPr marL="890998" lvl="1" indent="-342692" algn="just">
              <a:spcBef>
                <a:spcPct val="20000"/>
              </a:spcBef>
            </a:pPr>
            <a:r>
              <a:rPr lang="ru-RU" altLang="ru-RU" sz="3100" b="1" dirty="0" smtClean="0">
                <a:latin typeface="Arial" pitchFamily="34" charset="0"/>
                <a:cs typeface="Arial" pitchFamily="34" charset="0"/>
              </a:rPr>
              <a:t>По материалу</a:t>
            </a:r>
          </a:p>
          <a:p>
            <a:pPr marL="92073" lvl="2" algn="just">
              <a:spcBef>
                <a:spcPct val="20000"/>
              </a:spcBef>
            </a:pPr>
            <a:r>
              <a:rPr lang="ru-RU" alt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посуда из обычного стекла: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бутыли для хранения растворов, мензурки и др.;</a:t>
            </a:r>
          </a:p>
          <a:p>
            <a:pPr marL="92073" lvl="2" algn="just">
              <a:spcBef>
                <a:spcPct val="20000"/>
              </a:spcBef>
            </a:pPr>
            <a:r>
              <a:rPr lang="ru-RU" alt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посуда из специального химически и термически стойкого стекла: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пробирки, стаканы, </a:t>
            </a:r>
            <a:r>
              <a:rPr lang="ru-RU" altLang="ru-RU" sz="3100" dirty="0" err="1" smtClean="0">
                <a:latin typeface="Arial" pitchFamily="34" charset="0"/>
                <a:cs typeface="Arial" pitchFamily="34" charset="0"/>
              </a:rPr>
              <a:t>круглодонные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 колбы и др.</a:t>
            </a:r>
          </a:p>
          <a:p>
            <a:pPr marL="92073" lvl="2" algn="just">
              <a:spcBef>
                <a:spcPct val="20000"/>
              </a:spcBef>
            </a:pPr>
            <a:r>
              <a:rPr lang="ru-RU" alt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посуда из кварца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: колбы, пробирки, стаканы, выпарительные чашки и др.</a:t>
            </a:r>
          </a:p>
          <a:p>
            <a:pPr marL="92073" lvl="2" algn="just">
              <a:spcBef>
                <a:spcPct val="20000"/>
              </a:spcBef>
            </a:pPr>
            <a:r>
              <a:rPr lang="ru-RU" altLang="ru-RU" sz="31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посуда из фарфора</a:t>
            </a:r>
            <a:r>
              <a:rPr lang="ru-RU" altLang="ru-RU" sz="3100" dirty="0" smtClean="0">
                <a:latin typeface="Arial" pitchFamily="34" charset="0"/>
                <a:cs typeface="Arial" pitchFamily="34" charset="0"/>
              </a:rPr>
              <a:t>: стаканы, тигли, выпарительные чашки, ступки и др.</a:t>
            </a:r>
          </a:p>
          <a:p>
            <a:pPr marL="411230" indent="-411230" algn="just">
              <a:spcBef>
                <a:spcPct val="20000"/>
              </a:spcBef>
              <a:buFont typeface="Arial" pitchFamily="34" charset="0"/>
              <a:buChar char="•"/>
            </a:pPr>
            <a:endParaRPr lang="en-US" altLang="ru-RU" sz="3100" dirty="0" smtClean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8410" y="1367616"/>
            <a:ext cx="11572956" cy="481977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По назначению</a:t>
            </a:r>
          </a:p>
          <a:p>
            <a:pPr lvl="1" algn="just">
              <a:lnSpc>
                <a:spcPct val="80000"/>
              </a:lnSpc>
            </a:pPr>
            <a:endParaRPr lang="ru-RU" altLang="ru-RU" sz="3200" b="1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1" indent="365116" algn="just">
              <a:lnSpc>
                <a:spcPct val="80000"/>
              </a:lnSpc>
            </a:pPr>
            <a:r>
              <a:rPr lang="ru-RU" alt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посуда общего назначения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: посуда, которая всегда должна быть в лаборатории и без которой нельзя провести большинство работ (пробирки, воронки, стаканы, конические колбы, плоскодонные колбы, и др.);</a:t>
            </a:r>
          </a:p>
          <a:p>
            <a:pPr marL="0" lvl="1" indent="365116" algn="just">
              <a:lnSpc>
                <a:spcPct val="80000"/>
              </a:lnSpc>
            </a:pPr>
            <a:r>
              <a:rPr lang="ru-RU" alt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посуда специального назначения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: посуда, которая употребляется для какой-либо цели (дефлегматоры, холодильники, насадки, </a:t>
            </a:r>
            <a:r>
              <a:rPr lang="ru-RU" altLang="ru-RU" sz="3200" dirty="0" err="1" smtClean="0">
                <a:latin typeface="Arial" pitchFamily="34" charset="0"/>
                <a:cs typeface="Arial" pitchFamily="34" charset="0"/>
              </a:rPr>
              <a:t>круглодонные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 колбы и др.);</a:t>
            </a:r>
          </a:p>
          <a:p>
            <a:pPr marL="0" lvl="1" indent="365116" algn="just">
              <a:lnSpc>
                <a:spcPct val="80000"/>
              </a:lnSpc>
            </a:pPr>
            <a:r>
              <a:rPr lang="ru-RU" altLang="ru-RU" sz="32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мерная посуда</a:t>
            </a:r>
            <a:r>
              <a:rPr lang="ru-RU" altLang="ru-RU" sz="3200" dirty="0" smtClean="0">
                <a:latin typeface="Arial" pitchFamily="34" charset="0"/>
                <a:cs typeface="Arial" pitchFamily="34" charset="0"/>
              </a:rPr>
              <a:t>: посуда, предназначенная для измерения объемов жидкостей (мерные цилиндры, пипетки, бюретки, мерные колбы и др. )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727566" y="1296177"/>
            <a:ext cx="2501002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altLang="ru-RU" sz="4000" dirty="0" smtClean="0">
                <a:latin typeface="Arial" pitchFamily="34" charset="0"/>
                <a:cs typeface="Arial" pitchFamily="34" charset="0"/>
              </a:rPr>
              <a:t>Пробирки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41286" y="4725203"/>
            <a:ext cx="4504507" cy="18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eaLnBrk="1" hangingPunct="1"/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Пробирки делятся на:</a:t>
            </a:r>
          </a:p>
          <a:p>
            <a:pPr lvl="1"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обычные</a:t>
            </a:r>
          </a:p>
          <a:p>
            <a:pPr lvl="1"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градуированные</a:t>
            </a:r>
          </a:p>
          <a:p>
            <a:pPr lvl="1"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900" dirty="0" err="1">
                <a:latin typeface="Arial" pitchFamily="34" charset="0"/>
                <a:cs typeface="Arial" pitchFamily="34" charset="0"/>
              </a:rPr>
              <a:t>центрифужные</a:t>
            </a:r>
            <a:endParaRPr lang="en-US" altLang="ru-RU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98409" y="2081997"/>
            <a:ext cx="5748950" cy="167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Применяют для</a:t>
            </a:r>
            <a:r>
              <a:rPr lang="en-US" altLang="ru-RU" sz="29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проведения аналитических работ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t-EE" altLang="ru-RU" sz="2900" dirty="0">
              <a:latin typeface="Times New Roman" pitchFamily="18" charset="0"/>
            </a:endParaRPr>
          </a:p>
        </p:txBody>
      </p:sp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5268" y="1296179"/>
            <a:ext cx="4312242" cy="24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hlp_centrifuge_tub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01980" y="3950375"/>
            <a:ext cx="1305715" cy="235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909714" y="3654561"/>
            <a:ext cx="2108583" cy="4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Обычные</a:t>
            </a:r>
            <a:endParaRPr lang="en-US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622371" y="6308759"/>
            <a:ext cx="2820367" cy="4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 err="1">
                <a:latin typeface="Arial" pitchFamily="34" charset="0"/>
                <a:cs typeface="Arial" pitchFamily="34" charset="0"/>
              </a:rPr>
              <a:t>Центрифужная</a:t>
            </a:r>
            <a:endParaRPr lang="en-US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941880" y="5725334"/>
            <a:ext cx="2970608" cy="4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2" tIns="54831" rIns="109662" bIns="5483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latin typeface="Arial" pitchFamily="34" charset="0"/>
                <a:cs typeface="Arial" pitchFamily="34" charset="0"/>
              </a:rPr>
              <a:t>Градуированные</a:t>
            </a:r>
            <a:endParaRPr lang="en-US" alt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7" descr="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6193" y="2081996"/>
            <a:ext cx="2404376" cy="37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 descr="lab-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84624" y="4225137"/>
            <a:ext cx="2095500" cy="1457325"/>
          </a:xfrm>
          <a:prstGeom prst="rect">
            <a:avLst/>
          </a:prstGeom>
          <a:noFill/>
        </p:spPr>
      </p:pic>
      <p:pic>
        <p:nvPicPr>
          <p:cNvPr id="21" name="Picture 7" descr="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285" y="4010822"/>
            <a:ext cx="29829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" descr="icon_2318_vie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0291" r="7800"/>
          <a:stretch>
            <a:fillRect/>
          </a:stretch>
        </p:blipFill>
        <p:spPr bwMode="auto">
          <a:xfrm>
            <a:off x="7227895" y="1367616"/>
            <a:ext cx="39592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655599" y="1439054"/>
            <a:ext cx="5786478" cy="267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just" eaLnBrk="1" hangingPunct="1"/>
            <a:r>
              <a:rPr lang="ru-RU" altLang="ru-RU" sz="2800" dirty="0">
                <a:latin typeface="Arial" pitchFamily="34" charset="0"/>
                <a:cs typeface="Arial" pitchFamily="34" charset="0"/>
              </a:rPr>
              <a:t>Для хранения</a:t>
            </a:r>
            <a:r>
              <a:rPr lang="et-EE" alt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 пробирок, находящихся в работе, служат </a:t>
            </a:r>
            <a:r>
              <a:rPr lang="ru-RU" altLang="ru-RU" sz="2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специальные штативы:</a:t>
            </a:r>
          </a:p>
          <a:p>
            <a:pPr lvl="2" algn="just" eaLnBrk="1" hangingPunct="1">
              <a:buFontTx/>
              <a:buChar char="•"/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 деревянные</a:t>
            </a:r>
          </a:p>
          <a:p>
            <a:pPr lvl="2" algn="just" eaLnBrk="1" hangingPunct="1">
              <a:buFontTx/>
              <a:buChar char="•"/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 пластмассовые</a:t>
            </a:r>
          </a:p>
          <a:p>
            <a:pPr lvl="2" algn="just" eaLnBrk="1" hangingPunct="1">
              <a:buFontTx/>
              <a:buChar char="•"/>
            </a:pPr>
            <a:r>
              <a:rPr lang="ru-RU" altLang="ru-RU" sz="2800" dirty="0">
                <a:latin typeface="Arial" pitchFamily="34" charset="0"/>
                <a:cs typeface="Arial" pitchFamily="34" charset="0"/>
              </a:rPr>
              <a:t> металлические</a:t>
            </a:r>
            <a:endParaRPr lang="en-US" alt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7942276" y="4868079"/>
            <a:ext cx="3857652" cy="95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eaLnBrk="1" hangingPunct="1"/>
            <a:r>
              <a:rPr lang="ru-RU" altLang="ru-RU" sz="2800" dirty="0">
                <a:latin typeface="Arial" pitchFamily="34" charset="0"/>
                <a:cs typeface="Arial" pitchFamily="34" charset="0"/>
              </a:rPr>
              <a:t>Для мытья пробирок </a:t>
            </a:r>
          </a:p>
          <a:p>
            <a:pPr eaLnBrk="1" hangingPunct="1"/>
            <a:r>
              <a:rPr lang="ru-RU" altLang="ru-RU" sz="2800" dirty="0">
                <a:latin typeface="Arial" pitchFamily="34" charset="0"/>
                <a:cs typeface="Arial" pitchFamily="34" charset="0"/>
              </a:rPr>
              <a:t>используют ершики</a:t>
            </a:r>
            <a:endParaRPr lang="en-US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8489" y="1638354"/>
            <a:ext cx="5905027" cy="3346597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/>
          <a:p>
            <a:pPr marL="411230" indent="-411230" algn="just">
              <a:spcBef>
                <a:spcPct val="20000"/>
              </a:spcBef>
            </a:pPr>
            <a:r>
              <a:rPr lang="en-US" altLang="ru-RU" sz="29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29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Нагревание пробирок</a:t>
            </a:r>
          </a:p>
          <a:p>
            <a:pPr marL="411230" indent="-411230" algn="just">
              <a:spcBef>
                <a:spcPct val="20000"/>
              </a:spcBef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Для нагревания пробирки ее следует зажать в держателе и равномерно</a:t>
            </a:r>
            <a:r>
              <a:rPr lang="et-EE" altLang="ru-RU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прогревать в пламени горелки</a:t>
            </a:r>
          </a:p>
          <a:p>
            <a:pPr marL="411230" indent="-411230" algn="just">
              <a:spcBef>
                <a:spcPct val="20000"/>
              </a:spcBef>
            </a:pPr>
            <a:r>
              <a:rPr lang="ru-RU" altLang="ru-RU" sz="3400" dirty="0" smtClean="0"/>
              <a:t>    </a:t>
            </a:r>
            <a:endParaRPr lang="en-US" altLang="ru-RU" sz="3400" dirty="0" smtClean="0"/>
          </a:p>
        </p:txBody>
      </p:sp>
      <p:pic>
        <p:nvPicPr>
          <p:cNvPr id="12" name="Picture 4" descr="clip_image004_00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3515" y="1581931"/>
            <a:ext cx="4777060" cy="222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346px-Bunsen_burn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99333" y="4010823"/>
            <a:ext cx="2712846" cy="274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655599" y="4368013"/>
            <a:ext cx="6072231" cy="171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При нагревании открытый конец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пробирки должен быть обращен</a:t>
            </a: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в сторону от работающего 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2900" dirty="0">
                <a:latin typeface="Arial" pitchFamily="34" charset="0"/>
                <a:cs typeface="Arial" pitchFamily="34" charset="0"/>
              </a:rPr>
              <a:t>от соседей по столу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Практическая работа № 2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2" descr="icon_1653_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1418" y="3296443"/>
            <a:ext cx="8816748" cy="27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369847" y="1519703"/>
            <a:ext cx="11572956" cy="18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2" tIns="54831" rIns="109662" bIns="54831">
            <a:spAutoFit/>
          </a:bodyPr>
          <a:lstStyle/>
          <a:p>
            <a:pPr eaLnBrk="1" hangingPunct="1"/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Представляют </a:t>
            </a:r>
            <a:r>
              <a:rPr lang="ru-RU" altLang="ru-RU" sz="2900" dirty="0">
                <a:latin typeface="Arial" pitchFamily="34" charset="0"/>
                <a:cs typeface="Arial" pitchFamily="34" charset="0"/>
              </a:rPr>
              <a:t>собой тонкостенные цилиндры различной </a:t>
            </a:r>
            <a:r>
              <a:rPr lang="ru-RU" altLang="ru-RU" sz="2900" dirty="0" smtClean="0">
                <a:latin typeface="Arial" pitchFamily="34" charset="0"/>
                <a:cs typeface="Arial" pitchFamily="34" charset="0"/>
              </a:rPr>
              <a:t>емкости</a:t>
            </a:r>
            <a:endParaRPr lang="ru-RU" altLang="ru-RU" sz="2900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altLang="ru-RU" sz="2900" dirty="0">
                <a:latin typeface="Arial" pitchFamily="34" charset="0"/>
                <a:cs typeface="Arial" pitchFamily="34" charset="0"/>
              </a:rPr>
              <a:t>Бывают :</a:t>
            </a:r>
          </a:p>
          <a:p>
            <a:pPr lvl="1"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с носиком и без носика</a:t>
            </a:r>
          </a:p>
          <a:p>
            <a:pPr lvl="1" eaLnBrk="1" hangingPunct="1">
              <a:buFontTx/>
              <a:buChar char="•"/>
            </a:pPr>
            <a:r>
              <a:rPr lang="ru-RU" altLang="ru-RU" sz="2900" dirty="0">
                <a:latin typeface="Arial" pitchFamily="34" charset="0"/>
                <a:cs typeface="Arial" pitchFamily="34" charset="0"/>
              </a:rPr>
              <a:t> с делениями и без делений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512988" y="6153963"/>
            <a:ext cx="7211585" cy="4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9662" tIns="54831" rIns="109662" bIns="54831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altLang="ru-RU" b="1" dirty="0">
                <a:latin typeface="Arial" pitchFamily="34" charset="0"/>
                <a:cs typeface="Arial" pitchFamily="34" charset="0"/>
              </a:rPr>
              <a:t>Нагревать стаканы на открытом пламени нельзя!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975</Words>
  <PresentationFormat>Произвольный</PresentationFormat>
  <Paragraphs>225</Paragraphs>
  <Slides>27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           Плоскодонные колбы </vt:lpstr>
      <vt:lpstr>                  Круглодонные колбы </vt:lpstr>
      <vt:lpstr>Делительные воронки</vt:lpstr>
      <vt:lpstr>Чашка Петри</vt:lpstr>
      <vt:lpstr>Слайд 14</vt:lpstr>
      <vt:lpstr>Слайд 15</vt:lpstr>
      <vt:lpstr>Слайд 16</vt:lpstr>
      <vt:lpstr>Бюретки</vt:lpstr>
      <vt:lpstr>Фарфоровая посуда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64</cp:revision>
  <dcterms:created xsi:type="dcterms:W3CDTF">2020-05-06T17:43:33Z</dcterms:created>
  <dcterms:modified xsi:type="dcterms:W3CDTF">2020-09-03T21:46:53Z</dcterms:modified>
</cp:coreProperties>
</file>